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73" r:id="rId1"/>
  </p:sldMasterIdLst>
  <p:notesMasterIdLst>
    <p:notesMasterId r:id="rId63"/>
  </p:notesMasterIdLst>
  <p:sldIdLst>
    <p:sldId id="349" r:id="rId2"/>
    <p:sldId id="350" r:id="rId3"/>
    <p:sldId id="370" r:id="rId4"/>
    <p:sldId id="315" r:id="rId5"/>
    <p:sldId id="359" r:id="rId6"/>
    <p:sldId id="371" r:id="rId7"/>
    <p:sldId id="322" r:id="rId8"/>
    <p:sldId id="319" r:id="rId9"/>
    <p:sldId id="331" r:id="rId10"/>
    <p:sldId id="323" r:id="rId11"/>
    <p:sldId id="324" r:id="rId12"/>
    <p:sldId id="325" r:id="rId13"/>
    <p:sldId id="326" r:id="rId14"/>
    <p:sldId id="327" r:id="rId15"/>
    <p:sldId id="328" r:id="rId16"/>
    <p:sldId id="329" r:id="rId17"/>
    <p:sldId id="330" r:id="rId18"/>
    <p:sldId id="313" r:id="rId19"/>
    <p:sldId id="332" r:id="rId20"/>
    <p:sldId id="372" r:id="rId21"/>
    <p:sldId id="314" r:id="rId22"/>
    <p:sldId id="318" r:id="rId23"/>
    <p:sldId id="373" r:id="rId24"/>
    <p:sldId id="257" r:id="rId25"/>
    <p:sldId id="374" r:id="rId26"/>
    <p:sldId id="301" r:id="rId27"/>
    <p:sldId id="317" r:id="rId28"/>
    <p:sldId id="358" r:id="rId29"/>
    <p:sldId id="375" r:id="rId30"/>
    <p:sldId id="288" r:id="rId31"/>
    <p:sldId id="312" r:id="rId32"/>
    <p:sldId id="376" r:id="rId33"/>
    <p:sldId id="258" r:id="rId34"/>
    <p:sldId id="289" r:id="rId35"/>
    <p:sldId id="377" r:id="rId36"/>
    <p:sldId id="293" r:id="rId37"/>
    <p:sldId id="379" r:id="rId38"/>
    <p:sldId id="380" r:id="rId39"/>
    <p:sldId id="361" r:id="rId40"/>
    <p:sldId id="292" r:id="rId41"/>
    <p:sldId id="291" r:id="rId42"/>
    <p:sldId id="261" r:id="rId43"/>
    <p:sldId id="378" r:id="rId44"/>
    <p:sldId id="334" r:id="rId45"/>
    <p:sldId id="335" r:id="rId46"/>
    <p:sldId id="336" r:id="rId47"/>
    <p:sldId id="337" r:id="rId48"/>
    <p:sldId id="338" r:id="rId49"/>
    <p:sldId id="339" r:id="rId50"/>
    <p:sldId id="340" r:id="rId51"/>
    <p:sldId id="341" r:id="rId52"/>
    <p:sldId id="369" r:id="rId53"/>
    <p:sldId id="347" r:id="rId54"/>
    <p:sldId id="348" r:id="rId55"/>
    <p:sldId id="351" r:id="rId56"/>
    <p:sldId id="352" r:id="rId57"/>
    <p:sldId id="356" r:id="rId58"/>
    <p:sldId id="357" r:id="rId59"/>
    <p:sldId id="353" r:id="rId60"/>
    <p:sldId id="354" r:id="rId61"/>
    <p:sldId id="355" r:id="rId6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0EBD1"/>
    <a:srgbClr val="E3EBD1"/>
    <a:srgbClr val="C08A7F"/>
    <a:srgbClr val="3F0101"/>
    <a:srgbClr val="E84241"/>
    <a:srgbClr val="E8776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047"/>
    <p:restoredTop sz="83410"/>
  </p:normalViewPr>
  <p:slideViewPr>
    <p:cSldViewPr snapToGrid="0" snapToObjects="1">
      <p:cViewPr varScale="1">
        <p:scale>
          <a:sx n="93" d="100"/>
          <a:sy n="93" d="100"/>
        </p:scale>
        <p:origin x="896" y="200"/>
      </p:cViewPr>
      <p:guideLst/>
    </p:cSldViewPr>
  </p:slideViewPr>
  <p:outlineViewPr>
    <p:cViewPr>
      <p:scale>
        <a:sx n="33" d="100"/>
        <a:sy n="33" d="100"/>
      </p:scale>
      <p:origin x="0" y="-23904"/>
    </p:cViewPr>
  </p:outlineViewPr>
  <p:notesTextViewPr>
    <p:cViewPr>
      <p:scale>
        <a:sx n="1" d="1"/>
        <a:sy n="1" d="1"/>
      </p:scale>
      <p:origin x="0" y="0"/>
    </p:cViewPr>
  </p:notesTextViewPr>
  <p:sorterViewPr>
    <p:cViewPr>
      <p:scale>
        <a:sx n="66" d="100"/>
        <a:sy n="66" d="100"/>
      </p:scale>
      <p:origin x="0" y="0"/>
    </p:cViewPr>
  </p:sorterViewPr>
  <p:notesViewPr>
    <p:cSldViewPr snapToGrid="0" snapToObjects="1">
      <p:cViewPr varScale="1">
        <p:scale>
          <a:sx n="74" d="100"/>
          <a:sy n="74" d="100"/>
        </p:scale>
        <p:origin x="3528" y="168"/>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7E20E5A-674F-1D44-B87C-3A578DE8FBFD}" type="datetimeFigureOut">
              <a:rPr lang="en-US" smtClean="0"/>
              <a:t>11/4/21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DD50BE1-4FD0-F147-8FFA-900F9D04A107}" type="slidenum">
              <a:rPr lang="en-US" smtClean="0"/>
              <a:t>‹#›</a:t>
            </a:fld>
            <a:endParaRPr lang="en-US"/>
          </a:p>
        </p:txBody>
      </p:sp>
    </p:spTree>
    <p:extLst>
      <p:ext uri="{BB962C8B-B14F-4D97-AF65-F5344CB8AC3E}">
        <p14:creationId xmlns:p14="http://schemas.microsoft.com/office/powerpoint/2010/main" val="21865506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www.overdrive.com/search?q=215A5244-ED4B-4285-A43A-AFDFDA9BB2B5" TargetMode="External"/><Relationship Id="rId2" Type="http://schemas.openxmlformats.org/officeDocument/2006/relationships/slide" Target="../slides/slide22.xml"/><Relationship Id="rId1" Type="http://schemas.openxmlformats.org/officeDocument/2006/relationships/notesMaster" Target="../notesMasters/notesMaster1.xml"/><Relationship Id="rId4" Type="http://schemas.openxmlformats.org/officeDocument/2006/relationships/hyperlink" Target="https://rbdigital.rbdigital.com/" TargetMode="Externa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DD50BE1-4FD0-F147-8FFA-900F9D04A107}" type="slidenum">
              <a:rPr lang="en-US" smtClean="0"/>
              <a:t>1</a:t>
            </a:fld>
            <a:endParaRPr lang="en-US"/>
          </a:p>
        </p:txBody>
      </p:sp>
    </p:spTree>
    <p:extLst>
      <p:ext uri="{BB962C8B-B14F-4D97-AF65-F5344CB8AC3E}">
        <p14:creationId xmlns:p14="http://schemas.microsoft.com/office/powerpoint/2010/main" val="37179521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0" dirty="0">
                <a:solidFill>
                  <a:srgbClr val="1A1A1A"/>
                </a:solidFill>
                <a:effectLst/>
                <a:latin typeface="Times New Roman" panose="02020603050405020304" pitchFamily="18" charset="0"/>
                <a:ea typeface="Times New Roman" panose="02020603050405020304" pitchFamily="18" charset="0"/>
                <a:cs typeface="Times New Roman" panose="02020603050405020304" pitchFamily="18" charset="0"/>
              </a:rPr>
              <a:t>***</a:t>
            </a:r>
          </a:p>
          <a:p>
            <a:pPr lvl="0"/>
            <a:endParaRPr lang="en-US" sz="1200" b="1" dirty="0">
              <a:solidFill>
                <a:srgbClr val="1A1A1A"/>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1DD50BE1-4FD0-F147-8FFA-900F9D04A107}" type="slidenum">
              <a:rPr lang="en-US" smtClean="0"/>
              <a:t>10</a:t>
            </a:fld>
            <a:endParaRPr lang="en-US"/>
          </a:p>
        </p:txBody>
      </p:sp>
    </p:spTree>
    <p:extLst>
      <p:ext uri="{BB962C8B-B14F-4D97-AF65-F5344CB8AC3E}">
        <p14:creationId xmlns:p14="http://schemas.microsoft.com/office/powerpoint/2010/main" val="25119512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0" dirty="0">
                <a:solidFill>
                  <a:srgbClr val="1A1A1A"/>
                </a:solidFill>
                <a:effectLst/>
                <a:latin typeface="Times New Roman" panose="02020603050405020304" pitchFamily="18" charset="0"/>
                <a:ea typeface="Times New Roman" panose="02020603050405020304" pitchFamily="18" charset="0"/>
                <a:cs typeface="Times New Roman" panose="02020603050405020304" pitchFamily="18" charset="0"/>
              </a:rPr>
              <a:t>***</a:t>
            </a:r>
          </a:p>
          <a:p>
            <a:pPr lvl="0"/>
            <a:endParaRPr lang="en-US" sz="1200" b="1" dirty="0">
              <a:solidFill>
                <a:srgbClr val="1A1A1A"/>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1DD50BE1-4FD0-F147-8FFA-900F9D04A107}" type="slidenum">
              <a:rPr lang="en-US" smtClean="0"/>
              <a:t>11</a:t>
            </a:fld>
            <a:endParaRPr lang="en-US"/>
          </a:p>
        </p:txBody>
      </p:sp>
    </p:spTree>
    <p:extLst>
      <p:ext uri="{BB962C8B-B14F-4D97-AF65-F5344CB8AC3E}">
        <p14:creationId xmlns:p14="http://schemas.microsoft.com/office/powerpoint/2010/main" val="29490164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0" dirty="0">
                <a:solidFill>
                  <a:srgbClr val="1A1A1A"/>
                </a:solidFill>
                <a:effectLst/>
                <a:latin typeface="Times New Roman" panose="02020603050405020304" pitchFamily="18" charset="0"/>
                <a:ea typeface="Times New Roman" panose="02020603050405020304" pitchFamily="18" charset="0"/>
                <a:cs typeface="Times New Roman" panose="02020603050405020304" pitchFamily="18" charset="0"/>
              </a:rPr>
              <a:t>***</a:t>
            </a:r>
          </a:p>
          <a:p>
            <a:pPr lvl="0"/>
            <a:endParaRPr lang="en-US" sz="1200" b="1" dirty="0">
              <a:solidFill>
                <a:srgbClr val="1A1A1A"/>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1DD50BE1-4FD0-F147-8FFA-900F9D04A107}" type="slidenum">
              <a:rPr lang="en-US" smtClean="0"/>
              <a:t>12</a:t>
            </a:fld>
            <a:endParaRPr lang="en-US"/>
          </a:p>
        </p:txBody>
      </p:sp>
    </p:spTree>
    <p:extLst>
      <p:ext uri="{BB962C8B-B14F-4D97-AF65-F5344CB8AC3E}">
        <p14:creationId xmlns:p14="http://schemas.microsoft.com/office/powerpoint/2010/main" val="5649891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0" dirty="0">
                <a:solidFill>
                  <a:srgbClr val="1A1A1A"/>
                </a:solidFill>
                <a:effectLst/>
                <a:latin typeface="Times New Roman" panose="02020603050405020304" pitchFamily="18" charset="0"/>
                <a:ea typeface="Times New Roman" panose="02020603050405020304" pitchFamily="18" charset="0"/>
                <a:cs typeface="Times New Roman" panose="02020603050405020304" pitchFamily="18" charset="0"/>
              </a:rPr>
              <a:t>***</a:t>
            </a:r>
          </a:p>
          <a:p>
            <a:pPr lvl="0"/>
            <a:endParaRPr lang="en-US" sz="1200" b="1" dirty="0">
              <a:solidFill>
                <a:srgbClr val="1A1A1A"/>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1DD50BE1-4FD0-F147-8FFA-900F9D04A107}" type="slidenum">
              <a:rPr lang="en-US" smtClean="0"/>
              <a:t>13</a:t>
            </a:fld>
            <a:endParaRPr lang="en-US"/>
          </a:p>
        </p:txBody>
      </p:sp>
    </p:spTree>
    <p:extLst>
      <p:ext uri="{BB962C8B-B14F-4D97-AF65-F5344CB8AC3E}">
        <p14:creationId xmlns:p14="http://schemas.microsoft.com/office/powerpoint/2010/main" val="13280660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0" dirty="0">
                <a:solidFill>
                  <a:srgbClr val="1A1A1A"/>
                </a:solidFill>
                <a:effectLst/>
                <a:latin typeface="Times New Roman" panose="02020603050405020304" pitchFamily="18" charset="0"/>
                <a:ea typeface="Times New Roman" panose="02020603050405020304" pitchFamily="18" charset="0"/>
                <a:cs typeface="Times New Roman" panose="02020603050405020304" pitchFamily="18" charset="0"/>
              </a:rPr>
              <a:t>***</a:t>
            </a:r>
          </a:p>
          <a:p>
            <a:pPr lvl="0"/>
            <a:endParaRPr lang="en-US" sz="1200" b="1" dirty="0">
              <a:solidFill>
                <a:srgbClr val="1A1A1A"/>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1DD50BE1-4FD0-F147-8FFA-900F9D04A107}" type="slidenum">
              <a:rPr lang="en-US" smtClean="0"/>
              <a:t>14</a:t>
            </a:fld>
            <a:endParaRPr lang="en-US"/>
          </a:p>
        </p:txBody>
      </p:sp>
    </p:spTree>
    <p:extLst>
      <p:ext uri="{BB962C8B-B14F-4D97-AF65-F5344CB8AC3E}">
        <p14:creationId xmlns:p14="http://schemas.microsoft.com/office/powerpoint/2010/main" val="11012666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0" dirty="0">
                <a:solidFill>
                  <a:srgbClr val="1A1A1A"/>
                </a:solidFill>
                <a:effectLst/>
                <a:latin typeface="Times New Roman" panose="02020603050405020304" pitchFamily="18" charset="0"/>
                <a:ea typeface="Times New Roman" panose="02020603050405020304" pitchFamily="18" charset="0"/>
                <a:cs typeface="Times New Roman" panose="02020603050405020304" pitchFamily="18" charset="0"/>
              </a:rPr>
              <a:t>***</a:t>
            </a:r>
          </a:p>
          <a:p>
            <a:pPr lvl="0"/>
            <a:endParaRPr lang="en-US" sz="1200" b="1" dirty="0">
              <a:solidFill>
                <a:srgbClr val="1A1A1A"/>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1DD50BE1-4FD0-F147-8FFA-900F9D04A107}" type="slidenum">
              <a:rPr lang="en-US" smtClean="0"/>
              <a:t>15</a:t>
            </a:fld>
            <a:endParaRPr lang="en-US"/>
          </a:p>
        </p:txBody>
      </p:sp>
    </p:spTree>
    <p:extLst>
      <p:ext uri="{BB962C8B-B14F-4D97-AF65-F5344CB8AC3E}">
        <p14:creationId xmlns:p14="http://schemas.microsoft.com/office/powerpoint/2010/main" val="35307305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0" dirty="0">
                <a:solidFill>
                  <a:srgbClr val="1A1A1A"/>
                </a:solidFill>
                <a:effectLst/>
                <a:latin typeface="Times New Roman" panose="02020603050405020304" pitchFamily="18" charset="0"/>
                <a:ea typeface="Times New Roman" panose="02020603050405020304" pitchFamily="18" charset="0"/>
                <a:cs typeface="Times New Roman" panose="02020603050405020304" pitchFamily="18" charset="0"/>
              </a:rPr>
              <a:t>***</a:t>
            </a:r>
          </a:p>
          <a:p>
            <a:pPr lvl="0"/>
            <a:endParaRPr lang="en-US" sz="1200" b="1" dirty="0">
              <a:solidFill>
                <a:srgbClr val="1A1A1A"/>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1DD50BE1-4FD0-F147-8FFA-900F9D04A107}" type="slidenum">
              <a:rPr lang="en-US" smtClean="0"/>
              <a:t>16</a:t>
            </a:fld>
            <a:endParaRPr lang="en-US"/>
          </a:p>
        </p:txBody>
      </p:sp>
    </p:spTree>
    <p:extLst>
      <p:ext uri="{BB962C8B-B14F-4D97-AF65-F5344CB8AC3E}">
        <p14:creationId xmlns:p14="http://schemas.microsoft.com/office/powerpoint/2010/main" val="39198829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0" dirty="0">
                <a:solidFill>
                  <a:srgbClr val="1A1A1A"/>
                </a:solidFill>
                <a:effectLst/>
                <a:latin typeface="Times New Roman" panose="02020603050405020304" pitchFamily="18" charset="0"/>
                <a:ea typeface="Times New Roman" panose="02020603050405020304" pitchFamily="18" charset="0"/>
                <a:cs typeface="Times New Roman" panose="02020603050405020304" pitchFamily="18" charset="0"/>
              </a:rPr>
              <a:t>***</a:t>
            </a:r>
          </a:p>
          <a:p>
            <a:pPr lvl="0"/>
            <a:endParaRPr lang="en-US" sz="1200" b="1" dirty="0">
              <a:solidFill>
                <a:srgbClr val="1A1A1A"/>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1DD50BE1-4FD0-F147-8FFA-900F9D04A107}" type="slidenum">
              <a:rPr lang="en-US" smtClean="0"/>
              <a:t>17</a:t>
            </a:fld>
            <a:endParaRPr lang="en-US"/>
          </a:p>
        </p:txBody>
      </p:sp>
    </p:spTree>
    <p:extLst>
      <p:ext uri="{BB962C8B-B14F-4D97-AF65-F5344CB8AC3E}">
        <p14:creationId xmlns:p14="http://schemas.microsoft.com/office/powerpoint/2010/main" val="31149314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0" dirty="0">
                <a:solidFill>
                  <a:srgbClr val="1A1A1A"/>
                </a:solidFill>
                <a:effectLst/>
                <a:latin typeface="Times New Roman" panose="02020603050405020304" pitchFamily="18" charset="0"/>
                <a:ea typeface="Times New Roman" panose="02020603050405020304" pitchFamily="18" charset="0"/>
                <a:cs typeface="Times New Roman" panose="02020603050405020304" pitchFamily="18" charset="0"/>
              </a:rPr>
              <a:t>Put in vertical and horizontal integration</a:t>
            </a:r>
          </a:p>
          <a:p>
            <a:pPr lvl="0"/>
            <a:r>
              <a:rPr lang="en-US" sz="1200" b="0" dirty="0">
                <a:solidFill>
                  <a:srgbClr val="1A1A1A"/>
                </a:solidFill>
                <a:effectLst/>
                <a:latin typeface="Times New Roman" panose="02020603050405020304" pitchFamily="18" charset="0"/>
                <a:ea typeface="Times New Roman" panose="02020603050405020304" pitchFamily="18" charset="0"/>
                <a:cs typeface="Times New Roman" panose="02020603050405020304" pitchFamily="18" charset="0"/>
              </a:rPr>
              <a:t>***</a:t>
            </a:r>
          </a:p>
          <a:p>
            <a:pPr lvl="0"/>
            <a:endParaRPr lang="en-US" sz="1200" b="1" dirty="0">
              <a:solidFill>
                <a:srgbClr val="1A1A1A"/>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1DD50BE1-4FD0-F147-8FFA-900F9D04A107}" type="slidenum">
              <a:rPr lang="en-US" smtClean="0"/>
              <a:t>18</a:t>
            </a:fld>
            <a:endParaRPr lang="en-US"/>
          </a:p>
        </p:txBody>
      </p:sp>
    </p:spTree>
    <p:extLst>
      <p:ext uri="{BB962C8B-B14F-4D97-AF65-F5344CB8AC3E}">
        <p14:creationId xmlns:p14="http://schemas.microsoft.com/office/powerpoint/2010/main" val="39994321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0" dirty="0">
                <a:solidFill>
                  <a:srgbClr val="1A1A1A"/>
                </a:solidFill>
                <a:effectLst/>
                <a:latin typeface="Times New Roman" panose="02020603050405020304" pitchFamily="18" charset="0"/>
                <a:ea typeface="Times New Roman" panose="02020603050405020304" pitchFamily="18" charset="0"/>
                <a:cs typeface="Times New Roman" panose="02020603050405020304" pitchFamily="18" charset="0"/>
              </a:rPr>
              <a:t>Put in vertical and horizontal integration</a:t>
            </a:r>
          </a:p>
          <a:p>
            <a:pPr lvl="0"/>
            <a:r>
              <a:rPr lang="en-US" sz="1200" b="0" dirty="0">
                <a:solidFill>
                  <a:srgbClr val="1A1A1A"/>
                </a:solidFill>
                <a:effectLst/>
                <a:latin typeface="Times New Roman" panose="02020603050405020304" pitchFamily="18" charset="0"/>
                <a:ea typeface="Times New Roman" panose="02020603050405020304" pitchFamily="18" charset="0"/>
                <a:cs typeface="Times New Roman" panose="02020603050405020304" pitchFamily="18" charset="0"/>
              </a:rPr>
              <a:t>***</a:t>
            </a:r>
          </a:p>
          <a:p>
            <a:pPr lvl="0"/>
            <a:endParaRPr lang="en-US" sz="1200" b="1" dirty="0">
              <a:solidFill>
                <a:srgbClr val="1A1A1A"/>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1DD50BE1-4FD0-F147-8FFA-900F9D04A107}" type="slidenum">
              <a:rPr lang="en-US" smtClean="0"/>
              <a:t>19</a:t>
            </a:fld>
            <a:endParaRPr lang="en-US"/>
          </a:p>
        </p:txBody>
      </p:sp>
    </p:spTree>
    <p:extLst>
      <p:ext uri="{BB962C8B-B14F-4D97-AF65-F5344CB8AC3E}">
        <p14:creationId xmlns:p14="http://schemas.microsoft.com/office/powerpoint/2010/main" val="2608488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My name is John Bickart – I’m a teacher – and I’m grateful to be here to share 3 educational lessons. These are practical examples of conventional topics that are becoming spiritual.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Intuitive Education simply means to me, being open to ‘learning live’, while the lesson is going on. Becoming spiritual means to me, “Thinking With Your Heart - leading from the heart.”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t>
            </a:r>
          </a:p>
          <a:p>
            <a:endParaRPr lang="en-US" dirty="0"/>
          </a:p>
        </p:txBody>
      </p:sp>
      <p:sp>
        <p:nvSpPr>
          <p:cNvPr id="4" name="Slide Number Placeholder 3"/>
          <p:cNvSpPr>
            <a:spLocks noGrp="1"/>
          </p:cNvSpPr>
          <p:nvPr>
            <p:ph type="sldNum" sz="quarter" idx="5"/>
          </p:nvPr>
        </p:nvSpPr>
        <p:spPr/>
        <p:txBody>
          <a:bodyPr/>
          <a:lstStyle/>
          <a:p>
            <a:fld id="{1DD50BE1-4FD0-F147-8FFA-900F9D04A107}" type="slidenum">
              <a:rPr lang="en-US" smtClean="0"/>
              <a:t>2</a:t>
            </a:fld>
            <a:endParaRPr lang="en-US"/>
          </a:p>
        </p:txBody>
      </p:sp>
    </p:spTree>
    <p:extLst>
      <p:ext uri="{BB962C8B-B14F-4D97-AF65-F5344CB8AC3E}">
        <p14:creationId xmlns:p14="http://schemas.microsoft.com/office/powerpoint/2010/main" val="307429887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DD50BE1-4FD0-F147-8FFA-900F9D04A107}" type="slidenum">
              <a:rPr lang="en-US" smtClean="0"/>
              <a:t>20</a:t>
            </a:fld>
            <a:endParaRPr lang="en-US"/>
          </a:p>
        </p:txBody>
      </p:sp>
    </p:spTree>
    <p:extLst>
      <p:ext uri="{BB962C8B-B14F-4D97-AF65-F5344CB8AC3E}">
        <p14:creationId xmlns:p14="http://schemas.microsoft.com/office/powerpoint/2010/main" val="309898518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0" dirty="0">
                <a:solidFill>
                  <a:srgbClr val="1A1A1A"/>
                </a:solidFill>
                <a:effectLst/>
                <a:latin typeface="Times New Roman" panose="02020603050405020304" pitchFamily="18" charset="0"/>
                <a:ea typeface="Times New Roman" panose="02020603050405020304" pitchFamily="18" charset="0"/>
                <a:cs typeface="Times New Roman" panose="02020603050405020304" pitchFamily="18" charset="0"/>
              </a:rPr>
              <a:t>Before I present my 3 lessons, I wanted to share a little of my research … [READ SLIDE]</a:t>
            </a:r>
          </a:p>
          <a:p>
            <a:pPr lvl="0"/>
            <a:r>
              <a:rPr lang="en-US" sz="1200" b="0" dirty="0">
                <a:solidFill>
                  <a:srgbClr val="1A1A1A"/>
                </a:solidFill>
                <a:effectLst/>
                <a:latin typeface="Times New Roman" panose="02020603050405020304" pitchFamily="18" charset="0"/>
                <a:ea typeface="Times New Roman" panose="02020603050405020304" pitchFamily="18" charset="0"/>
                <a:cs typeface="Times New Roman" panose="02020603050405020304" pitchFamily="18" charset="0"/>
              </a:rPr>
              <a:t>***</a:t>
            </a:r>
          </a:p>
        </p:txBody>
      </p:sp>
      <p:sp>
        <p:nvSpPr>
          <p:cNvPr id="4" name="Slide Number Placeholder 3"/>
          <p:cNvSpPr>
            <a:spLocks noGrp="1"/>
          </p:cNvSpPr>
          <p:nvPr>
            <p:ph type="sldNum" sz="quarter" idx="5"/>
          </p:nvPr>
        </p:nvSpPr>
        <p:spPr/>
        <p:txBody>
          <a:bodyPr/>
          <a:lstStyle/>
          <a:p>
            <a:fld id="{1DD50BE1-4FD0-F147-8FFA-900F9D04A107}" type="slidenum">
              <a:rPr lang="en-US" smtClean="0"/>
              <a:t>21</a:t>
            </a:fld>
            <a:endParaRPr lang="en-US"/>
          </a:p>
        </p:txBody>
      </p:sp>
    </p:spTree>
    <p:extLst>
      <p:ext uri="{BB962C8B-B14F-4D97-AF65-F5344CB8AC3E}">
        <p14:creationId xmlns:p14="http://schemas.microsoft.com/office/powerpoint/2010/main" val="174759725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0" dirty="0">
                <a:solidFill>
                  <a:srgbClr val="1A1A1A"/>
                </a:solidFill>
                <a:effectLst/>
                <a:latin typeface="Times New Roman" panose="02020603050405020304" pitchFamily="18" charset="0"/>
                <a:ea typeface="Times New Roman" panose="02020603050405020304" pitchFamily="18" charset="0"/>
                <a:cs typeface="Times New Roman" panose="02020603050405020304" pitchFamily="18" charset="0"/>
              </a:rPr>
              <a:t>Citations</a:t>
            </a:r>
          </a:p>
          <a:p>
            <a:r>
              <a:rPr lang="en-US" sz="1200" kern="1200" dirty="0">
                <a:solidFill>
                  <a:schemeClr val="tx1"/>
                </a:solidFill>
                <a:effectLst/>
                <a:latin typeface="+mn-lt"/>
                <a:ea typeface="+mn-ea"/>
                <a:cs typeface="+mn-cs"/>
              </a:rPr>
              <a:t>Bickart, J. (2013). </a:t>
            </a:r>
            <a:r>
              <a:rPr lang="en-US" sz="1200" i="1" kern="1200" dirty="0">
                <a:solidFill>
                  <a:schemeClr val="tx1"/>
                </a:solidFill>
                <a:effectLst/>
                <a:latin typeface="+mn-lt"/>
                <a:ea typeface="+mn-ea"/>
                <a:cs typeface="+mn-cs"/>
              </a:rPr>
              <a:t>The possible role of intuition in the child's epistemic beliefs in the Piagetian data set.</a:t>
            </a:r>
            <a:r>
              <a:rPr lang="en-US" sz="1200" kern="1200" dirty="0">
                <a:solidFill>
                  <a:schemeClr val="tx1"/>
                </a:solidFill>
                <a:effectLst/>
                <a:latin typeface="+mn-lt"/>
                <a:ea typeface="+mn-ea"/>
                <a:cs typeface="+mn-cs"/>
              </a:rPr>
              <a:t> (Ph.D. Dissertation). UNCC, Charlotte, NC. DAI/A 74-11(E) database. (3589794)</a:t>
            </a:r>
          </a:p>
          <a:p>
            <a:r>
              <a:rPr lang="en-US" sz="1200" kern="1200" dirty="0">
                <a:solidFill>
                  <a:schemeClr val="tx1"/>
                </a:solidFill>
                <a:effectLst/>
                <a:latin typeface="+mn-lt"/>
                <a:ea typeface="+mn-ea"/>
                <a:cs typeface="+mn-cs"/>
              </a:rPr>
              <a:t>Bickart, J. (2018). </a:t>
            </a:r>
            <a:r>
              <a:rPr lang="en-US" sz="1200" i="1" kern="1200" dirty="0">
                <a:solidFill>
                  <a:schemeClr val="tx1"/>
                </a:solidFill>
                <a:effectLst/>
                <a:latin typeface="+mn-lt"/>
                <a:ea typeface="+mn-ea"/>
                <a:cs typeface="+mn-cs"/>
              </a:rPr>
              <a:t>The next version of you: 12 stories that highlight the use of intuition to update your life</a:t>
            </a:r>
            <a:r>
              <a:rPr lang="en-US" sz="1200" kern="1200" dirty="0">
                <a:solidFill>
                  <a:schemeClr val="tx1"/>
                </a:solidFill>
                <a:effectLst/>
                <a:latin typeface="+mn-lt"/>
                <a:ea typeface="+mn-ea"/>
                <a:cs typeface="+mn-cs"/>
              </a:rPr>
              <a:t>.</a:t>
            </a:r>
          </a:p>
          <a:p>
            <a:r>
              <a:rPr lang="en-US" sz="1200" kern="1200" dirty="0">
                <a:solidFill>
                  <a:schemeClr val="tx1"/>
                </a:solidFill>
                <a:effectLst/>
                <a:latin typeface="+mn-lt"/>
                <a:ea typeface="+mn-ea"/>
                <a:cs typeface="+mn-cs"/>
              </a:rPr>
              <a:t>Bickart, K. C., Wright, C. I., </a:t>
            </a:r>
            <a:r>
              <a:rPr lang="en-US" sz="1200" kern="1200" dirty="0" err="1">
                <a:solidFill>
                  <a:schemeClr val="tx1"/>
                </a:solidFill>
                <a:effectLst/>
                <a:latin typeface="+mn-lt"/>
                <a:ea typeface="+mn-ea"/>
                <a:cs typeface="+mn-cs"/>
              </a:rPr>
              <a:t>Dautoff</a:t>
            </a:r>
            <a:r>
              <a:rPr lang="en-US" sz="1200" kern="1200" dirty="0">
                <a:solidFill>
                  <a:schemeClr val="tx1"/>
                </a:solidFill>
                <a:effectLst/>
                <a:latin typeface="+mn-lt"/>
                <a:ea typeface="+mn-ea"/>
                <a:cs typeface="+mn-cs"/>
              </a:rPr>
              <a:t>, R. J., Dickerson, B. C., Barrett, L. F. (2011). Amygdala volume and social network size in humans. </a:t>
            </a:r>
            <a:r>
              <a:rPr lang="en-US" sz="1200" i="1" kern="1200" dirty="0">
                <a:solidFill>
                  <a:schemeClr val="tx1"/>
                </a:solidFill>
                <a:effectLst/>
                <a:latin typeface="+mn-lt"/>
                <a:ea typeface="+mn-ea"/>
                <a:cs typeface="+mn-cs"/>
              </a:rPr>
              <a:t>Nature neuroscience, 14</a:t>
            </a:r>
            <a:r>
              <a:rPr lang="en-US" sz="1200" kern="1200" dirty="0">
                <a:solidFill>
                  <a:schemeClr val="tx1"/>
                </a:solidFill>
                <a:effectLst/>
                <a:latin typeface="+mn-lt"/>
                <a:ea typeface="+mn-ea"/>
                <a:cs typeface="+mn-cs"/>
              </a:rPr>
              <a:t>(2), 163-164. </a:t>
            </a:r>
          </a:p>
          <a:p>
            <a:r>
              <a:rPr lang="en-US" sz="1200" kern="1200" dirty="0">
                <a:solidFill>
                  <a:schemeClr val="tx1"/>
                </a:solidFill>
                <a:effectLst/>
                <a:latin typeface="+mn-lt"/>
                <a:ea typeface="+mn-ea"/>
                <a:cs typeface="+mn-cs"/>
              </a:rPr>
              <a:t>Chopra, D. (2021). </a:t>
            </a:r>
            <a:r>
              <a:rPr lang="en-US" sz="1200" i="1" kern="1200" dirty="0">
                <a:solidFill>
                  <a:schemeClr val="tx1"/>
                </a:solidFill>
                <a:effectLst/>
                <a:latin typeface="+mn-lt"/>
                <a:ea typeface="+mn-ea"/>
                <a:cs typeface="+mn-cs"/>
              </a:rPr>
              <a:t>METAHUMAN : unleashing your infinite potential</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S.l.</a:t>
            </a:r>
            <a:r>
              <a:rPr lang="en-US" sz="1200" kern="1200" dirty="0">
                <a:solidFill>
                  <a:schemeClr val="tx1"/>
                </a:solidFill>
                <a:effectLst/>
                <a:latin typeface="+mn-lt"/>
                <a:ea typeface="+mn-ea"/>
                <a:cs typeface="+mn-cs"/>
              </a:rPr>
              <a:t>]: HARMONY CROWN.</a:t>
            </a:r>
          </a:p>
          <a:p>
            <a:r>
              <a:rPr lang="en-US" sz="1200" kern="1200" dirty="0">
                <a:solidFill>
                  <a:schemeClr val="tx1"/>
                </a:solidFill>
                <a:effectLst/>
                <a:latin typeface="+mn-lt"/>
                <a:ea typeface="+mn-ea"/>
                <a:cs typeface="+mn-cs"/>
              </a:rPr>
              <a:t>Darling-Hammond, L. (2010). </a:t>
            </a:r>
            <a:r>
              <a:rPr lang="en-US" sz="1200" i="1" kern="1200" dirty="0">
                <a:solidFill>
                  <a:schemeClr val="tx1"/>
                </a:solidFill>
                <a:effectLst/>
                <a:latin typeface="+mn-lt"/>
                <a:ea typeface="+mn-ea"/>
                <a:cs typeface="+mn-cs"/>
              </a:rPr>
              <a:t>The flat world and education: how America's commitment to equity will determine our future</a:t>
            </a:r>
            <a:r>
              <a:rPr lang="en-US" sz="1200" kern="1200" dirty="0">
                <a:solidFill>
                  <a:schemeClr val="tx1"/>
                </a:solidFill>
                <a:effectLst/>
                <a:latin typeface="+mn-lt"/>
                <a:ea typeface="+mn-ea"/>
                <a:cs typeface="+mn-cs"/>
              </a:rPr>
              <a:t>. New York: Teachers College Press.</a:t>
            </a:r>
          </a:p>
          <a:p>
            <a:r>
              <a:rPr lang="en-US" sz="1200" kern="1200" dirty="0" err="1">
                <a:solidFill>
                  <a:schemeClr val="tx1"/>
                </a:solidFill>
                <a:effectLst/>
                <a:latin typeface="+mn-lt"/>
                <a:ea typeface="+mn-ea"/>
                <a:cs typeface="+mn-cs"/>
              </a:rPr>
              <a:t>Dintersmith</a:t>
            </a:r>
            <a:r>
              <a:rPr lang="en-US" sz="1200" kern="1200" dirty="0">
                <a:solidFill>
                  <a:schemeClr val="tx1"/>
                </a:solidFill>
                <a:effectLst/>
                <a:latin typeface="+mn-lt"/>
                <a:ea typeface="+mn-ea"/>
                <a:cs typeface="+mn-cs"/>
              </a:rPr>
              <a:t>, T. (2018). What school could be : insights and inspiration from teachers across America. </a:t>
            </a:r>
          </a:p>
          <a:p>
            <a:r>
              <a:rPr lang="en-US" sz="1200" kern="1200" dirty="0" err="1">
                <a:solidFill>
                  <a:schemeClr val="tx1"/>
                </a:solidFill>
                <a:effectLst/>
                <a:latin typeface="+mn-lt"/>
                <a:ea typeface="+mn-ea"/>
                <a:cs typeface="+mn-cs"/>
              </a:rPr>
              <a:t>Dispenza</a:t>
            </a:r>
            <a:r>
              <a:rPr lang="en-US" sz="1200" kern="1200" dirty="0">
                <a:solidFill>
                  <a:schemeClr val="tx1"/>
                </a:solidFill>
                <a:effectLst/>
                <a:latin typeface="+mn-lt"/>
                <a:ea typeface="+mn-ea"/>
                <a:cs typeface="+mn-cs"/>
              </a:rPr>
              <a:t>, J. (2017). </a:t>
            </a:r>
            <a:r>
              <a:rPr lang="en-US" sz="1200" i="1" kern="1200" dirty="0">
                <a:solidFill>
                  <a:schemeClr val="tx1"/>
                </a:solidFill>
                <a:effectLst/>
                <a:latin typeface="+mn-lt"/>
                <a:ea typeface="+mn-ea"/>
                <a:cs typeface="+mn-cs"/>
              </a:rPr>
              <a:t>Becoming supernatural: how common people are doing the uncommon</a:t>
            </a:r>
            <a:r>
              <a:rPr lang="en-US" sz="1200" kern="1200" dirty="0">
                <a:solidFill>
                  <a:schemeClr val="tx1"/>
                </a:solidFill>
                <a:effectLst/>
                <a:latin typeface="+mn-lt"/>
                <a:ea typeface="+mn-ea"/>
                <a:cs typeface="+mn-cs"/>
              </a:rPr>
              <a:t>. Carlsbad: Hay House.</a:t>
            </a:r>
          </a:p>
          <a:p>
            <a:r>
              <a:rPr lang="en-US" sz="1200" kern="1200" dirty="0">
                <a:solidFill>
                  <a:schemeClr val="tx1"/>
                </a:solidFill>
                <a:effectLst/>
                <a:latin typeface="+mn-lt"/>
                <a:ea typeface="+mn-ea"/>
                <a:cs typeface="+mn-cs"/>
              </a:rPr>
              <a:t>Goleman, D., &amp; </a:t>
            </a:r>
            <a:r>
              <a:rPr lang="en-US" sz="1200" kern="1200" dirty="0" err="1">
                <a:solidFill>
                  <a:schemeClr val="tx1"/>
                </a:solidFill>
                <a:effectLst/>
                <a:latin typeface="+mn-lt"/>
                <a:ea typeface="+mn-ea"/>
                <a:cs typeface="+mn-cs"/>
              </a:rPr>
              <a:t>Boutsikaris</a:t>
            </a:r>
            <a:r>
              <a:rPr lang="en-US" sz="1200" kern="1200" dirty="0">
                <a:solidFill>
                  <a:schemeClr val="tx1"/>
                </a:solidFill>
                <a:effectLst/>
                <a:latin typeface="+mn-lt"/>
                <a:ea typeface="+mn-ea"/>
                <a:cs typeface="+mn-cs"/>
              </a:rPr>
              <a:t>, D. (2006). </a:t>
            </a:r>
            <a:r>
              <a:rPr lang="en-US" sz="1200" i="1" kern="1200" dirty="0">
                <a:solidFill>
                  <a:schemeClr val="tx1"/>
                </a:solidFill>
                <a:effectLst/>
                <a:latin typeface="+mn-lt"/>
                <a:ea typeface="+mn-ea"/>
                <a:cs typeface="+mn-cs"/>
              </a:rPr>
              <a:t>Social intelligence the new science of human relationships</a:t>
            </a:r>
            <a:r>
              <a:rPr lang="en-US" sz="1200" kern="1200" dirty="0">
                <a:solidFill>
                  <a:schemeClr val="tx1"/>
                </a:solidFill>
                <a:effectLst/>
                <a:latin typeface="+mn-lt"/>
                <a:ea typeface="+mn-ea"/>
                <a:cs typeface="+mn-cs"/>
              </a:rPr>
              <a:t>. New York: Audio Renaissance.</a:t>
            </a:r>
          </a:p>
          <a:p>
            <a:r>
              <a:rPr lang="en-US" sz="1200" kern="1200" dirty="0">
                <a:solidFill>
                  <a:schemeClr val="tx1"/>
                </a:solidFill>
                <a:effectLst/>
                <a:latin typeface="+mn-lt"/>
                <a:ea typeface="+mn-ea"/>
                <a:cs typeface="+mn-cs"/>
              </a:rPr>
              <a:t>Goleman, D., &amp; Senge, P. M. (2007). </a:t>
            </a:r>
            <a:r>
              <a:rPr lang="en-US" sz="1200" i="1" kern="1200" dirty="0">
                <a:solidFill>
                  <a:schemeClr val="tx1"/>
                </a:solidFill>
                <a:effectLst/>
                <a:latin typeface="+mn-lt"/>
                <a:ea typeface="+mn-ea"/>
                <a:cs typeface="+mn-cs"/>
              </a:rPr>
              <a:t>Working with presence</a:t>
            </a:r>
            <a:r>
              <a:rPr lang="en-US" sz="1200" kern="1200" dirty="0">
                <a:solidFill>
                  <a:schemeClr val="tx1"/>
                </a:solidFill>
                <a:effectLst/>
                <a:latin typeface="+mn-lt"/>
                <a:ea typeface="+mn-ea"/>
                <a:cs typeface="+mn-cs"/>
              </a:rPr>
              <a:t>. New York: Audio Renaissance.</a:t>
            </a:r>
          </a:p>
          <a:p>
            <a:r>
              <a:rPr lang="en-US" sz="1200" kern="1200" dirty="0">
                <a:solidFill>
                  <a:schemeClr val="tx1"/>
                </a:solidFill>
                <a:effectLst/>
                <a:latin typeface="+mn-lt"/>
                <a:ea typeface="+mn-ea"/>
                <a:cs typeface="+mn-cs"/>
              </a:rPr>
              <a:t>Goleman, D., &amp; Whitener, B. (2005). Emotional intelligence. Prince Frederick, MD: Landmark Audiobooks.</a:t>
            </a:r>
          </a:p>
          <a:p>
            <a:r>
              <a:rPr lang="en-US" sz="1200" kern="1200" dirty="0">
                <a:solidFill>
                  <a:schemeClr val="tx1"/>
                </a:solidFill>
                <a:effectLst/>
                <a:latin typeface="+mn-lt"/>
                <a:ea typeface="+mn-ea"/>
                <a:cs typeface="+mn-cs"/>
              </a:rPr>
              <a:t>Hart, T. (2001). </a:t>
            </a:r>
            <a:r>
              <a:rPr lang="en-US" sz="1200" i="1" kern="1200" dirty="0">
                <a:solidFill>
                  <a:schemeClr val="tx1"/>
                </a:solidFill>
                <a:effectLst/>
                <a:latin typeface="+mn-lt"/>
                <a:ea typeface="+mn-ea"/>
                <a:cs typeface="+mn-cs"/>
              </a:rPr>
              <a:t>From information to transformation: Education for the evolution of consciousness</a:t>
            </a:r>
            <a:r>
              <a:rPr lang="en-US" sz="1200" kern="1200" dirty="0">
                <a:solidFill>
                  <a:schemeClr val="tx1"/>
                </a:solidFill>
                <a:effectLst/>
                <a:latin typeface="+mn-lt"/>
                <a:ea typeface="+mn-ea"/>
                <a:cs typeface="+mn-cs"/>
              </a:rPr>
              <a:t>. New York: P. Lang.</a:t>
            </a:r>
          </a:p>
          <a:p>
            <a:r>
              <a:rPr lang="en-US" sz="1200" kern="1200" dirty="0">
                <a:solidFill>
                  <a:schemeClr val="tx1"/>
                </a:solidFill>
                <a:effectLst/>
                <a:latin typeface="+mn-lt"/>
                <a:ea typeface="+mn-ea"/>
                <a:cs typeface="+mn-cs"/>
              </a:rPr>
              <a:t>Hart, T. (2014). The four virtues : presence, heart, wisdom, creation. Retrieved from </a:t>
            </a:r>
            <a:r>
              <a:rPr lang="en-US" sz="1200" u="sng" kern="1200" dirty="0">
                <a:solidFill>
                  <a:schemeClr val="tx1"/>
                </a:solidFill>
                <a:effectLst/>
                <a:latin typeface="+mn-lt"/>
                <a:ea typeface="+mn-ea"/>
                <a:cs typeface="+mn-cs"/>
                <a:hlinkClick r:id="rId3"/>
              </a:rPr>
              <a:t>https://www.overdrive.com/search?q=215A5244-ED4B-4285-A43A-AFDFDA9BB2B5</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Hart, T. R. B. I. (2010). The secret spiritual world of children the breakthrough discovery that profoundly alters our conventional view of children's mystical experiences. Retrieved from </a:t>
            </a:r>
            <a:r>
              <a:rPr lang="en-US" sz="1200" u="sng" kern="1200" dirty="0">
                <a:solidFill>
                  <a:schemeClr val="tx1"/>
                </a:solidFill>
                <a:effectLst/>
                <a:latin typeface="+mn-lt"/>
                <a:ea typeface="+mn-ea"/>
                <a:cs typeface="+mn-cs"/>
                <a:hlinkClick r:id="rId4"/>
              </a:rPr>
              <a:t>https://rbdigital.rbdigital.com</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Kuhn, T. S. (2004). </a:t>
            </a:r>
            <a:r>
              <a:rPr lang="en-US" sz="1200" i="1" kern="1200" dirty="0">
                <a:solidFill>
                  <a:schemeClr val="tx1"/>
                </a:solidFill>
                <a:effectLst/>
                <a:latin typeface="+mn-lt"/>
                <a:ea typeface="+mn-ea"/>
                <a:cs typeface="+mn-cs"/>
              </a:rPr>
              <a:t>The structure of scientific revolutions</a:t>
            </a:r>
            <a:r>
              <a:rPr lang="en-US" sz="1200" kern="1200" dirty="0">
                <a:solidFill>
                  <a:schemeClr val="tx1"/>
                </a:solidFill>
                <a:effectLst/>
                <a:latin typeface="+mn-lt"/>
                <a:ea typeface="+mn-ea"/>
                <a:cs typeface="+mn-cs"/>
              </a:rPr>
              <a:t>. Chicago [</a:t>
            </a:r>
            <a:r>
              <a:rPr lang="en-US" sz="1200" kern="1200" dirty="0" err="1">
                <a:solidFill>
                  <a:schemeClr val="tx1"/>
                </a:solidFill>
                <a:effectLst/>
                <a:latin typeface="+mn-lt"/>
                <a:ea typeface="+mn-ea"/>
                <a:cs typeface="+mn-cs"/>
              </a:rPr>
              <a:t>u.a.</a:t>
            </a:r>
            <a:r>
              <a:rPr lang="en-US" sz="1200" kern="1200" dirty="0">
                <a:solidFill>
                  <a:schemeClr val="tx1"/>
                </a:solidFill>
                <a:effectLst/>
                <a:latin typeface="+mn-lt"/>
                <a:ea typeface="+mn-ea"/>
                <a:cs typeface="+mn-cs"/>
              </a:rPr>
              <a:t>]: Univ. of Chicago Press.</a:t>
            </a:r>
          </a:p>
          <a:p>
            <a:r>
              <a:rPr lang="en-US" sz="1200" kern="1200" dirty="0" err="1">
                <a:solidFill>
                  <a:schemeClr val="tx1"/>
                </a:solidFill>
                <a:effectLst/>
                <a:latin typeface="+mn-lt"/>
                <a:ea typeface="+mn-ea"/>
                <a:cs typeface="+mn-cs"/>
              </a:rPr>
              <a:t>Lantieri</a:t>
            </a:r>
            <a:r>
              <a:rPr lang="en-US" sz="1200" kern="1200" dirty="0">
                <a:solidFill>
                  <a:schemeClr val="tx1"/>
                </a:solidFill>
                <a:effectLst/>
                <a:latin typeface="+mn-lt"/>
                <a:ea typeface="+mn-ea"/>
                <a:cs typeface="+mn-cs"/>
              </a:rPr>
              <a:t>, L. (2008). Building inner resilience. </a:t>
            </a:r>
            <a:r>
              <a:rPr lang="en-US" sz="1200" i="1" kern="1200" dirty="0">
                <a:solidFill>
                  <a:schemeClr val="tx1"/>
                </a:solidFill>
                <a:effectLst/>
                <a:latin typeface="+mn-lt"/>
                <a:ea typeface="+mn-ea"/>
                <a:cs typeface="+mn-cs"/>
              </a:rPr>
              <a:t>Reclaiming Children and Youth, 17</a:t>
            </a:r>
            <a:r>
              <a:rPr lang="en-US" sz="1200" kern="1200" dirty="0">
                <a:solidFill>
                  <a:schemeClr val="tx1"/>
                </a:solidFill>
                <a:effectLst/>
                <a:latin typeface="+mn-lt"/>
                <a:ea typeface="+mn-ea"/>
                <a:cs typeface="+mn-cs"/>
              </a:rPr>
              <a:t>(2), 43-46. </a:t>
            </a:r>
          </a:p>
          <a:p>
            <a:r>
              <a:rPr lang="en-US" sz="1200" kern="1200" dirty="0">
                <a:solidFill>
                  <a:schemeClr val="tx1"/>
                </a:solidFill>
                <a:effectLst/>
                <a:latin typeface="+mn-lt"/>
                <a:ea typeface="+mn-ea"/>
                <a:cs typeface="+mn-cs"/>
              </a:rPr>
              <a:t>Lindbergh, C. A. (1953). </a:t>
            </a:r>
            <a:r>
              <a:rPr lang="en-US" sz="1200" i="1" kern="1200" dirty="0">
                <a:solidFill>
                  <a:schemeClr val="tx1"/>
                </a:solidFill>
                <a:effectLst/>
                <a:latin typeface="+mn-lt"/>
                <a:ea typeface="+mn-ea"/>
                <a:cs typeface="+mn-cs"/>
              </a:rPr>
              <a:t>The Spirit of St. Louis</a:t>
            </a:r>
            <a:r>
              <a:rPr lang="en-US" sz="1200" kern="1200" dirty="0">
                <a:solidFill>
                  <a:schemeClr val="tx1"/>
                </a:solidFill>
                <a:effectLst/>
                <a:latin typeface="+mn-lt"/>
                <a:ea typeface="+mn-ea"/>
                <a:cs typeface="+mn-cs"/>
              </a:rPr>
              <a:t>. New York: Scribner.</a:t>
            </a:r>
          </a:p>
          <a:p>
            <a:r>
              <a:rPr lang="en-US" sz="1200" kern="1200" dirty="0">
                <a:solidFill>
                  <a:schemeClr val="tx1"/>
                </a:solidFill>
                <a:effectLst/>
                <a:latin typeface="+mn-lt"/>
                <a:ea typeface="+mn-ea"/>
                <a:cs typeface="+mn-cs"/>
              </a:rPr>
              <a:t>Lipton, B. H. (2006). </a:t>
            </a:r>
            <a:r>
              <a:rPr lang="en-US" sz="1200" i="1" kern="1200" dirty="0">
                <a:solidFill>
                  <a:schemeClr val="tx1"/>
                </a:solidFill>
                <a:effectLst/>
                <a:latin typeface="+mn-lt"/>
                <a:ea typeface="+mn-ea"/>
                <a:cs typeface="+mn-cs"/>
              </a:rPr>
              <a:t>The wisdom of your cells: How your beliefs control your biology</a:t>
            </a:r>
            <a:r>
              <a:rPr lang="en-US" sz="1200" kern="1200" dirty="0">
                <a:solidFill>
                  <a:schemeClr val="tx1"/>
                </a:solidFill>
                <a:effectLst/>
                <a:latin typeface="+mn-lt"/>
                <a:ea typeface="+mn-ea"/>
                <a:cs typeface="+mn-cs"/>
              </a:rPr>
              <a:t>. Boulder: Sounds True.</a:t>
            </a:r>
          </a:p>
          <a:p>
            <a:r>
              <a:rPr lang="en-US" sz="1200" kern="1200" dirty="0" err="1">
                <a:solidFill>
                  <a:schemeClr val="tx1"/>
                </a:solidFill>
                <a:effectLst/>
                <a:latin typeface="+mn-lt"/>
                <a:ea typeface="+mn-ea"/>
                <a:cs typeface="+mn-cs"/>
              </a:rPr>
              <a:t>McGilchrist</a:t>
            </a:r>
            <a:r>
              <a:rPr lang="en-US" sz="1200" kern="1200" dirty="0">
                <a:solidFill>
                  <a:schemeClr val="tx1"/>
                </a:solidFill>
                <a:effectLst/>
                <a:latin typeface="+mn-lt"/>
                <a:ea typeface="+mn-ea"/>
                <a:cs typeface="+mn-cs"/>
              </a:rPr>
              <a:t>, I. (2009). </a:t>
            </a:r>
            <a:r>
              <a:rPr lang="en-US" sz="1200" i="1" kern="1200" dirty="0">
                <a:solidFill>
                  <a:schemeClr val="tx1"/>
                </a:solidFill>
                <a:effectLst/>
                <a:latin typeface="+mn-lt"/>
                <a:ea typeface="+mn-ea"/>
                <a:cs typeface="+mn-cs"/>
              </a:rPr>
              <a:t>The master and his emissary: the divided brain and the making of the Western world</a:t>
            </a:r>
            <a:r>
              <a:rPr lang="en-US" sz="1200" kern="1200" dirty="0">
                <a:solidFill>
                  <a:schemeClr val="tx1"/>
                </a:solidFill>
                <a:effectLst/>
                <a:latin typeface="+mn-lt"/>
                <a:ea typeface="+mn-ea"/>
                <a:cs typeface="+mn-cs"/>
              </a:rPr>
              <a:t>. New Haven: Yale University Press.</a:t>
            </a:r>
          </a:p>
          <a:p>
            <a:r>
              <a:rPr lang="en-US" sz="1200" kern="1200" dirty="0">
                <a:solidFill>
                  <a:schemeClr val="tx1"/>
                </a:solidFill>
                <a:effectLst/>
                <a:latin typeface="+mn-lt"/>
                <a:ea typeface="+mn-ea"/>
                <a:cs typeface="+mn-cs"/>
              </a:rPr>
              <a:t>Miller, L. (2015). </a:t>
            </a:r>
            <a:r>
              <a:rPr lang="en-US" sz="1200" i="1" kern="1200" dirty="0">
                <a:solidFill>
                  <a:schemeClr val="tx1"/>
                </a:solidFill>
                <a:effectLst/>
                <a:latin typeface="+mn-lt"/>
                <a:ea typeface="+mn-ea"/>
                <a:cs typeface="+mn-cs"/>
              </a:rPr>
              <a:t>The spiritual child: The new science on parenting for health and lifelong thriving</a:t>
            </a:r>
            <a:r>
              <a:rPr lang="en-US" sz="1200" kern="1200" dirty="0">
                <a:solidFill>
                  <a:schemeClr val="tx1"/>
                </a:solidFill>
                <a:effectLst/>
                <a:latin typeface="+mn-lt"/>
                <a:ea typeface="+mn-ea"/>
                <a:cs typeface="+mn-cs"/>
              </a:rPr>
              <a:t>.</a:t>
            </a:r>
          </a:p>
          <a:p>
            <a:r>
              <a:rPr lang="en-US" sz="1200" kern="1200" dirty="0">
                <a:solidFill>
                  <a:schemeClr val="tx1"/>
                </a:solidFill>
                <a:effectLst/>
                <a:latin typeface="+mn-lt"/>
                <a:ea typeface="+mn-ea"/>
                <a:cs typeface="+mn-cs"/>
              </a:rPr>
              <a:t>Nisbett, R. E. (2003). </a:t>
            </a:r>
            <a:r>
              <a:rPr lang="en-US" sz="1200" i="1" kern="1200" dirty="0">
                <a:solidFill>
                  <a:schemeClr val="tx1"/>
                </a:solidFill>
                <a:effectLst/>
                <a:latin typeface="+mn-lt"/>
                <a:ea typeface="+mn-ea"/>
                <a:cs typeface="+mn-cs"/>
              </a:rPr>
              <a:t>The geography of thought : how Asians and Westerners think differently -- and why</a:t>
            </a:r>
            <a:r>
              <a:rPr lang="en-US" sz="1200" kern="1200" dirty="0">
                <a:solidFill>
                  <a:schemeClr val="tx1"/>
                </a:solidFill>
                <a:effectLst/>
                <a:latin typeface="+mn-lt"/>
                <a:ea typeface="+mn-ea"/>
                <a:cs typeface="+mn-cs"/>
              </a:rPr>
              <a:t>. New York: Free Press.</a:t>
            </a:r>
          </a:p>
          <a:p>
            <a:r>
              <a:rPr lang="en-US" sz="1200" kern="1200" dirty="0">
                <a:solidFill>
                  <a:schemeClr val="tx1"/>
                </a:solidFill>
                <a:effectLst/>
                <a:latin typeface="+mn-lt"/>
                <a:ea typeface="+mn-ea"/>
                <a:cs typeface="+mn-cs"/>
              </a:rPr>
              <a:t>Palmer, P. J. (1993). </a:t>
            </a:r>
            <a:r>
              <a:rPr lang="en-US" sz="1200" i="1" kern="1200" dirty="0">
                <a:solidFill>
                  <a:schemeClr val="tx1"/>
                </a:solidFill>
                <a:effectLst/>
                <a:latin typeface="+mn-lt"/>
                <a:ea typeface="+mn-ea"/>
                <a:cs typeface="+mn-cs"/>
              </a:rPr>
              <a:t>To know as we are known: Education as a spiritual journey</a:t>
            </a:r>
            <a:r>
              <a:rPr lang="en-US" sz="1200" kern="1200" dirty="0">
                <a:solidFill>
                  <a:schemeClr val="tx1"/>
                </a:solidFill>
                <a:effectLst/>
                <a:latin typeface="+mn-lt"/>
                <a:ea typeface="+mn-ea"/>
                <a:cs typeface="+mn-cs"/>
              </a:rPr>
              <a:t>. San Francisco: </a:t>
            </a:r>
            <a:r>
              <a:rPr lang="en-US" sz="1200" kern="1200" dirty="0" err="1">
                <a:solidFill>
                  <a:schemeClr val="tx1"/>
                </a:solidFill>
                <a:effectLst/>
                <a:latin typeface="+mn-lt"/>
                <a:ea typeface="+mn-ea"/>
                <a:cs typeface="+mn-cs"/>
              </a:rPr>
              <a:t>HarperSanFrancisco</a:t>
            </a:r>
            <a:r>
              <a:rPr lang="en-US" sz="1200" kern="1200" dirty="0">
                <a:solidFill>
                  <a:schemeClr val="tx1"/>
                </a:solidFill>
                <a:effectLst/>
                <a:latin typeface="+mn-lt"/>
                <a:ea typeface="+mn-ea"/>
                <a:cs typeface="+mn-cs"/>
              </a:rPr>
              <a:t>.</a:t>
            </a:r>
          </a:p>
          <a:p>
            <a:r>
              <a:rPr lang="en-US" sz="1200" kern="1200" dirty="0">
                <a:solidFill>
                  <a:schemeClr val="tx1"/>
                </a:solidFill>
                <a:effectLst/>
                <a:latin typeface="+mn-lt"/>
                <a:ea typeface="+mn-ea"/>
                <a:cs typeface="+mn-cs"/>
              </a:rPr>
              <a:t>Palmer, P. J. (1998). </a:t>
            </a:r>
            <a:r>
              <a:rPr lang="en-US" sz="1200" i="1" kern="1200" dirty="0">
                <a:solidFill>
                  <a:schemeClr val="tx1"/>
                </a:solidFill>
                <a:effectLst/>
                <a:latin typeface="+mn-lt"/>
                <a:ea typeface="+mn-ea"/>
                <a:cs typeface="+mn-cs"/>
              </a:rPr>
              <a:t>The courage to teach: Exploring the inner landscape of a teacher's life</a:t>
            </a:r>
            <a:r>
              <a:rPr lang="en-US" sz="1200" kern="1200" dirty="0">
                <a:solidFill>
                  <a:schemeClr val="tx1"/>
                </a:solidFill>
                <a:effectLst/>
                <a:latin typeface="+mn-lt"/>
                <a:ea typeface="+mn-ea"/>
                <a:cs typeface="+mn-cs"/>
              </a:rPr>
              <a:t>. San Francisco, Calif.: Jossey-Bass.</a:t>
            </a:r>
          </a:p>
          <a:p>
            <a:r>
              <a:rPr lang="en-US" sz="1200" kern="1200" dirty="0">
                <a:solidFill>
                  <a:schemeClr val="tx1"/>
                </a:solidFill>
                <a:effectLst/>
                <a:latin typeface="+mn-lt"/>
                <a:ea typeface="+mn-ea"/>
                <a:cs typeface="+mn-cs"/>
              </a:rPr>
              <a:t>Palmer, P. J. (2004). </a:t>
            </a:r>
            <a:r>
              <a:rPr lang="en-US" sz="1200" i="1" kern="1200" dirty="0">
                <a:solidFill>
                  <a:schemeClr val="tx1"/>
                </a:solidFill>
                <a:effectLst/>
                <a:latin typeface="+mn-lt"/>
                <a:ea typeface="+mn-ea"/>
                <a:cs typeface="+mn-cs"/>
              </a:rPr>
              <a:t>A hidden wholeness: The journey toward an undivided life: welcoming the soul and weaving community in a wounded world</a:t>
            </a:r>
            <a:r>
              <a:rPr lang="en-US" sz="1200" kern="1200" dirty="0">
                <a:solidFill>
                  <a:schemeClr val="tx1"/>
                </a:solidFill>
                <a:effectLst/>
                <a:latin typeface="+mn-lt"/>
                <a:ea typeface="+mn-ea"/>
                <a:cs typeface="+mn-cs"/>
              </a:rPr>
              <a:t>. San Francisco, CA: Jossey-Bass.</a:t>
            </a:r>
          </a:p>
          <a:p>
            <a:r>
              <a:rPr lang="en-US" sz="1200" kern="1200" dirty="0">
                <a:solidFill>
                  <a:schemeClr val="tx1"/>
                </a:solidFill>
                <a:effectLst/>
                <a:latin typeface="+mn-lt"/>
                <a:ea typeface="+mn-ea"/>
                <a:cs typeface="+mn-cs"/>
              </a:rPr>
              <a:t>Palmer, P. J., Zajonc, A., &amp; Scribner, M. (2010). </a:t>
            </a:r>
            <a:r>
              <a:rPr lang="en-US" sz="1200" i="1" kern="1200" dirty="0">
                <a:solidFill>
                  <a:schemeClr val="tx1"/>
                </a:solidFill>
                <a:effectLst/>
                <a:latin typeface="+mn-lt"/>
                <a:ea typeface="+mn-ea"/>
                <a:cs typeface="+mn-cs"/>
              </a:rPr>
              <a:t>The heart of higher education: a call to renewal</a:t>
            </a:r>
            <a:r>
              <a:rPr lang="en-US" sz="1200" kern="1200" dirty="0">
                <a:solidFill>
                  <a:schemeClr val="tx1"/>
                </a:solidFill>
                <a:effectLst/>
                <a:latin typeface="+mn-lt"/>
                <a:ea typeface="+mn-ea"/>
                <a:cs typeface="+mn-cs"/>
              </a:rPr>
              <a:t>. San Francisco: Jossey-Bass.</a:t>
            </a:r>
          </a:p>
          <a:p>
            <a:r>
              <a:rPr lang="en-US" sz="1200" kern="1200" dirty="0">
                <a:solidFill>
                  <a:schemeClr val="tx1"/>
                </a:solidFill>
                <a:effectLst/>
                <a:latin typeface="+mn-lt"/>
                <a:ea typeface="+mn-ea"/>
                <a:cs typeface="+mn-cs"/>
              </a:rPr>
              <a:t>Piaget, J. (1929/2007). </a:t>
            </a:r>
            <a:r>
              <a:rPr lang="en-US" sz="1200" i="1" kern="1200" dirty="0">
                <a:solidFill>
                  <a:schemeClr val="tx1"/>
                </a:solidFill>
                <a:effectLst/>
                <a:latin typeface="+mn-lt"/>
                <a:ea typeface="+mn-ea"/>
                <a:cs typeface="+mn-cs"/>
              </a:rPr>
              <a:t>The child's conception of the world</a:t>
            </a:r>
            <a:r>
              <a:rPr lang="en-US" sz="1200" kern="1200" dirty="0">
                <a:solidFill>
                  <a:schemeClr val="tx1"/>
                </a:solidFill>
                <a:effectLst/>
                <a:latin typeface="+mn-lt"/>
                <a:ea typeface="+mn-ea"/>
                <a:cs typeface="+mn-cs"/>
              </a:rPr>
              <a:t>. Lanham, MD: Rowman &amp; Littlefield.</a:t>
            </a:r>
          </a:p>
          <a:p>
            <a:r>
              <a:rPr lang="en-US" sz="1200" kern="1200" dirty="0">
                <a:solidFill>
                  <a:schemeClr val="tx1"/>
                </a:solidFill>
                <a:effectLst/>
                <a:latin typeface="+mn-lt"/>
                <a:ea typeface="+mn-ea"/>
                <a:cs typeface="+mn-cs"/>
              </a:rPr>
              <a:t>Senge, P. M. (2000). </a:t>
            </a:r>
            <a:r>
              <a:rPr lang="en-US" sz="1200" i="1" kern="1200" dirty="0">
                <a:solidFill>
                  <a:schemeClr val="tx1"/>
                </a:solidFill>
                <a:effectLst/>
                <a:latin typeface="+mn-lt"/>
                <a:ea typeface="+mn-ea"/>
                <a:cs typeface="+mn-cs"/>
              </a:rPr>
              <a:t>Schools that learn: A fifth discipline </a:t>
            </a:r>
            <a:r>
              <a:rPr lang="en-US" sz="1200" i="1" kern="1200" dirty="0" err="1">
                <a:solidFill>
                  <a:schemeClr val="tx1"/>
                </a:solidFill>
                <a:effectLst/>
                <a:latin typeface="+mn-lt"/>
                <a:ea typeface="+mn-ea"/>
                <a:cs typeface="+mn-cs"/>
              </a:rPr>
              <a:t>fieldbook</a:t>
            </a:r>
            <a:r>
              <a:rPr lang="en-US" sz="1200" i="1" kern="1200" dirty="0">
                <a:solidFill>
                  <a:schemeClr val="tx1"/>
                </a:solidFill>
                <a:effectLst/>
                <a:latin typeface="+mn-lt"/>
                <a:ea typeface="+mn-ea"/>
                <a:cs typeface="+mn-cs"/>
              </a:rPr>
              <a:t> for educators, parents, and everyone who cares about education</a:t>
            </a:r>
            <a:r>
              <a:rPr lang="en-US" sz="1200" kern="1200" dirty="0">
                <a:solidFill>
                  <a:schemeClr val="tx1"/>
                </a:solidFill>
                <a:effectLst/>
                <a:latin typeface="+mn-lt"/>
                <a:ea typeface="+mn-ea"/>
                <a:cs typeface="+mn-cs"/>
              </a:rPr>
              <a:t>. New York: Doubleday.</a:t>
            </a:r>
          </a:p>
          <a:p>
            <a:r>
              <a:rPr lang="en-US" sz="1200" kern="1200" dirty="0">
                <a:solidFill>
                  <a:schemeClr val="tx1"/>
                </a:solidFill>
                <a:effectLst/>
                <a:latin typeface="+mn-lt"/>
                <a:ea typeface="+mn-ea"/>
                <a:cs typeface="+mn-cs"/>
              </a:rPr>
              <a:t>Senge, P. M. (2008). </a:t>
            </a:r>
            <a:r>
              <a:rPr lang="en-US" sz="1200" i="1" kern="1200" dirty="0">
                <a:solidFill>
                  <a:schemeClr val="tx1"/>
                </a:solidFill>
                <a:effectLst/>
                <a:latin typeface="+mn-lt"/>
                <a:ea typeface="+mn-ea"/>
                <a:cs typeface="+mn-cs"/>
              </a:rPr>
              <a:t>The necessary revolution : how individuals and organizations are working together to create a sustainable world</a:t>
            </a:r>
            <a:r>
              <a:rPr lang="en-US" sz="1200" kern="1200" dirty="0">
                <a:solidFill>
                  <a:schemeClr val="tx1"/>
                </a:solidFill>
                <a:effectLst/>
                <a:latin typeface="+mn-lt"/>
                <a:ea typeface="+mn-ea"/>
                <a:cs typeface="+mn-cs"/>
              </a:rPr>
              <a:t>. New York: Doubleday.</a:t>
            </a:r>
          </a:p>
          <a:p>
            <a:r>
              <a:rPr lang="en-US" sz="1200" kern="1200" dirty="0">
                <a:solidFill>
                  <a:schemeClr val="tx1"/>
                </a:solidFill>
                <a:effectLst/>
                <a:latin typeface="+mn-lt"/>
                <a:ea typeface="+mn-ea"/>
                <a:cs typeface="+mn-cs"/>
              </a:rPr>
              <a:t>Siegel, D. J. (2010). </a:t>
            </a:r>
            <a:r>
              <a:rPr lang="en-US" sz="1200" i="1" kern="1200" dirty="0">
                <a:solidFill>
                  <a:schemeClr val="tx1"/>
                </a:solidFill>
                <a:effectLst/>
                <a:latin typeface="+mn-lt"/>
                <a:ea typeface="+mn-ea"/>
                <a:cs typeface="+mn-cs"/>
              </a:rPr>
              <a:t>Mindsight: the new science of personal transformation</a:t>
            </a:r>
            <a:r>
              <a:rPr lang="en-US" sz="1200" kern="1200" dirty="0">
                <a:solidFill>
                  <a:schemeClr val="tx1"/>
                </a:solidFill>
                <a:effectLst/>
                <a:latin typeface="+mn-lt"/>
                <a:ea typeface="+mn-ea"/>
                <a:cs typeface="+mn-cs"/>
              </a:rPr>
              <a:t>. New York: Bantam Books.</a:t>
            </a:r>
          </a:p>
          <a:p>
            <a:r>
              <a:rPr lang="en-US" sz="1200" kern="1200" dirty="0">
                <a:solidFill>
                  <a:schemeClr val="tx1"/>
                </a:solidFill>
                <a:effectLst/>
                <a:latin typeface="+mn-lt"/>
                <a:ea typeface="+mn-ea"/>
                <a:cs typeface="+mn-cs"/>
              </a:rPr>
              <a:t>Siegel, D. J. (2018). </a:t>
            </a:r>
            <a:r>
              <a:rPr lang="en-US" sz="1200" i="1" kern="1200" dirty="0">
                <a:solidFill>
                  <a:schemeClr val="tx1"/>
                </a:solidFill>
                <a:effectLst/>
                <a:latin typeface="+mn-lt"/>
                <a:ea typeface="+mn-ea"/>
                <a:cs typeface="+mn-cs"/>
              </a:rPr>
              <a:t>Aware : the science and practice of presence, a complete guide to the groundbreaking Wheel of Awareness meditation practice</a:t>
            </a:r>
            <a:r>
              <a:rPr lang="en-US" sz="1200" kern="1200" dirty="0">
                <a:solidFill>
                  <a:schemeClr val="tx1"/>
                </a:solidFill>
                <a:effectLst/>
                <a:latin typeface="+mn-lt"/>
                <a:ea typeface="+mn-ea"/>
                <a:cs typeface="+mn-cs"/>
              </a:rPr>
              <a:t>.</a:t>
            </a:r>
          </a:p>
          <a:p>
            <a:r>
              <a:rPr lang="en-US" sz="1200" kern="1200" dirty="0">
                <a:solidFill>
                  <a:schemeClr val="tx1"/>
                </a:solidFill>
                <a:effectLst/>
                <a:latin typeface="+mn-lt"/>
                <a:ea typeface="+mn-ea"/>
                <a:cs typeface="+mn-cs"/>
              </a:rPr>
              <a:t>Whorf, B. L., &amp; Carroll, J. B. (1964). </a:t>
            </a:r>
            <a:r>
              <a:rPr lang="en-US" sz="1200" i="1" kern="1200" dirty="0">
                <a:solidFill>
                  <a:schemeClr val="tx1"/>
                </a:solidFill>
                <a:effectLst/>
                <a:latin typeface="+mn-lt"/>
                <a:ea typeface="+mn-ea"/>
                <a:cs typeface="+mn-cs"/>
              </a:rPr>
              <a:t>Language, thought, and reality: selected writings of Benjamin Lee Whorf</a:t>
            </a:r>
            <a:r>
              <a:rPr lang="en-US" sz="1200" kern="1200" dirty="0">
                <a:solidFill>
                  <a:schemeClr val="tx1"/>
                </a:solidFill>
                <a:effectLst/>
                <a:latin typeface="+mn-lt"/>
                <a:ea typeface="+mn-ea"/>
                <a:cs typeface="+mn-cs"/>
              </a:rPr>
              <a:t>. Cambridge, Mass.: M.I.T. Press.</a:t>
            </a:r>
          </a:p>
          <a:p>
            <a:pPr lvl="0"/>
            <a:endParaRPr lang="en-US" sz="1200" b="0" dirty="0">
              <a:solidFill>
                <a:srgbClr val="1A1A1A"/>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lvl="0"/>
            <a:r>
              <a:rPr lang="en-US" sz="1200" b="0" dirty="0">
                <a:solidFill>
                  <a:srgbClr val="1A1A1A"/>
                </a:solidFill>
                <a:effectLst/>
                <a:latin typeface="Times New Roman" panose="02020603050405020304" pitchFamily="18" charset="0"/>
                <a:ea typeface="Times New Roman" panose="02020603050405020304" pitchFamily="18" charset="0"/>
                <a:cs typeface="Times New Roman" panose="02020603050405020304" pitchFamily="18" charset="0"/>
              </a:rPr>
              <a:t>***</a:t>
            </a:r>
          </a:p>
        </p:txBody>
      </p:sp>
      <p:sp>
        <p:nvSpPr>
          <p:cNvPr id="4" name="Slide Number Placeholder 3"/>
          <p:cNvSpPr>
            <a:spLocks noGrp="1"/>
          </p:cNvSpPr>
          <p:nvPr>
            <p:ph type="sldNum" sz="quarter" idx="5"/>
          </p:nvPr>
        </p:nvSpPr>
        <p:spPr/>
        <p:txBody>
          <a:bodyPr/>
          <a:lstStyle/>
          <a:p>
            <a:fld id="{1DD50BE1-4FD0-F147-8FFA-900F9D04A107}" type="slidenum">
              <a:rPr lang="en-US" smtClean="0"/>
              <a:t>22</a:t>
            </a:fld>
            <a:endParaRPr lang="en-US"/>
          </a:p>
        </p:txBody>
      </p:sp>
    </p:spTree>
    <p:extLst>
      <p:ext uri="{BB962C8B-B14F-4D97-AF65-F5344CB8AC3E}">
        <p14:creationId xmlns:p14="http://schemas.microsoft.com/office/powerpoint/2010/main" val="119599778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DD50BE1-4FD0-F147-8FFA-900F9D04A107}" type="slidenum">
              <a:rPr lang="en-US" smtClean="0"/>
              <a:t>23</a:t>
            </a:fld>
            <a:endParaRPr lang="en-US"/>
          </a:p>
        </p:txBody>
      </p:sp>
    </p:spTree>
    <p:extLst>
      <p:ext uri="{BB962C8B-B14F-4D97-AF65-F5344CB8AC3E}">
        <p14:creationId xmlns:p14="http://schemas.microsoft.com/office/powerpoint/2010/main" val="104476096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All things bright and beautiful,</a:t>
            </a:r>
          </a:p>
          <a:p>
            <a:r>
              <a:rPr lang="en-US" sz="1200" kern="1200" dirty="0">
                <a:solidFill>
                  <a:schemeClr val="tx1"/>
                </a:solidFill>
                <a:effectLst/>
                <a:latin typeface="+mn-lt"/>
                <a:ea typeface="+mn-ea"/>
                <a:cs typeface="+mn-cs"/>
              </a:rPr>
              <a:t>All creatures great and small,</a:t>
            </a:r>
          </a:p>
          <a:p>
            <a:r>
              <a:rPr lang="en-US" sz="1200" kern="1200" dirty="0">
                <a:solidFill>
                  <a:schemeClr val="tx1"/>
                </a:solidFill>
                <a:effectLst/>
                <a:latin typeface="+mn-lt"/>
                <a:ea typeface="+mn-ea"/>
                <a:cs typeface="+mn-cs"/>
              </a:rPr>
              <a:t>All things wise and wonderful:</a:t>
            </a:r>
          </a:p>
          <a:p>
            <a:r>
              <a:rPr lang="en-US" sz="1200" kern="1200" dirty="0">
                <a:solidFill>
                  <a:schemeClr val="tx1"/>
                </a:solidFill>
                <a:effectLst/>
                <a:latin typeface="+mn-lt"/>
                <a:ea typeface="+mn-ea"/>
                <a:cs typeface="+mn-cs"/>
              </a:rPr>
              <a:t>The Lord God made them all.</a:t>
            </a:r>
          </a:p>
          <a:p>
            <a:r>
              <a:rPr lang="en-US" sz="1200" kern="1200" dirty="0">
                <a:solidFill>
                  <a:schemeClr val="tx1"/>
                </a:solidFill>
                <a:effectLst/>
                <a:latin typeface="+mn-lt"/>
                <a:ea typeface="+mn-ea"/>
                <a:cs typeface="+mn-cs"/>
              </a:rPr>
              <a:t>Each little </a:t>
            </a:r>
            <a:r>
              <a:rPr lang="en-US" sz="1200" kern="1200" dirty="0" err="1">
                <a:solidFill>
                  <a:schemeClr val="tx1"/>
                </a:solidFill>
                <a:effectLst/>
                <a:latin typeface="+mn-lt"/>
                <a:ea typeface="+mn-ea"/>
                <a:cs typeface="+mn-cs"/>
              </a:rPr>
              <a:t>flow’r</a:t>
            </a:r>
            <a:r>
              <a:rPr lang="en-US" sz="1200" kern="1200" dirty="0">
                <a:solidFill>
                  <a:schemeClr val="tx1"/>
                </a:solidFill>
                <a:effectLst/>
                <a:latin typeface="+mn-lt"/>
                <a:ea typeface="+mn-ea"/>
                <a:cs typeface="+mn-cs"/>
              </a:rPr>
              <a:t> that opens,</a:t>
            </a:r>
          </a:p>
          <a:p>
            <a:r>
              <a:rPr lang="en-US" sz="1200" kern="1200" dirty="0">
                <a:solidFill>
                  <a:schemeClr val="tx1"/>
                </a:solidFill>
                <a:effectLst/>
                <a:latin typeface="+mn-lt"/>
                <a:ea typeface="+mn-ea"/>
                <a:cs typeface="+mn-cs"/>
              </a:rPr>
              <a:t>Each little bird that sings,</a:t>
            </a:r>
          </a:p>
          <a:p>
            <a:r>
              <a:rPr lang="en-US" sz="1200" kern="1200" dirty="0">
                <a:solidFill>
                  <a:schemeClr val="tx1"/>
                </a:solidFill>
                <a:effectLst/>
                <a:latin typeface="+mn-lt"/>
                <a:ea typeface="+mn-ea"/>
                <a:cs typeface="+mn-cs"/>
              </a:rPr>
              <a:t>He made their glowing colors,</a:t>
            </a:r>
          </a:p>
          <a:p>
            <a:r>
              <a:rPr lang="en-US" sz="1200" kern="1200" dirty="0">
                <a:solidFill>
                  <a:schemeClr val="tx1"/>
                </a:solidFill>
                <a:effectLst/>
                <a:latin typeface="+mn-lt"/>
                <a:ea typeface="+mn-ea"/>
                <a:cs typeface="+mn-cs"/>
              </a:rPr>
              <a:t>He made their tiny wings.</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The rich man in his castle,</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The poor man at his gate,</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God made them high and lowly,</a:t>
            </a:r>
          </a:p>
          <a:p>
            <a:r>
              <a:rPr lang="en-US" sz="1200" kern="1200" dirty="0">
                <a:solidFill>
                  <a:schemeClr val="tx1"/>
                </a:solidFill>
                <a:effectLst/>
                <a:latin typeface="+mn-lt"/>
                <a:ea typeface="+mn-ea"/>
                <a:cs typeface="+mn-cs"/>
              </a:rPr>
              <a:t>And ordered their estate… - Alexander</a:t>
            </a:r>
            <a:r>
              <a:rPr lang="en-US" dirty="0">
                <a:effectLst/>
              </a:rPr>
              <a:t>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What a Wonderful World</a:t>
            </a:r>
            <a:r>
              <a:rPr lang="en-US" i="0" dirty="0"/>
              <a:t> sung by Louis Armstrong,  Israel </a:t>
            </a:r>
            <a:r>
              <a:rPr lang="en-US" i="0" dirty="0" err="1"/>
              <a:t>Kamakawiwoʻole</a:t>
            </a:r>
            <a:endParaRPr lang="en-US" i="1" dirty="0"/>
          </a:p>
          <a:p>
            <a:r>
              <a:rPr lang="en-US" sz="1200" kern="1200" dirty="0">
                <a:solidFill>
                  <a:schemeClr val="tx1"/>
                </a:solidFill>
                <a:effectLst/>
                <a:latin typeface="+mn-lt"/>
                <a:ea typeface="+mn-ea"/>
                <a:cs typeface="+mn-cs"/>
              </a:rPr>
              <a:t>I see trees of green, red roses too</a:t>
            </a:r>
          </a:p>
          <a:p>
            <a:r>
              <a:rPr lang="en-US" sz="1200" kern="1200" dirty="0">
                <a:solidFill>
                  <a:schemeClr val="tx1"/>
                </a:solidFill>
                <a:effectLst/>
                <a:latin typeface="+mn-lt"/>
                <a:ea typeface="+mn-ea"/>
                <a:cs typeface="+mn-cs"/>
              </a:rPr>
              <a:t>I see them bloom for me and you</a:t>
            </a:r>
          </a:p>
          <a:p>
            <a:r>
              <a:rPr lang="en-US" sz="1200" kern="1200" dirty="0">
                <a:solidFill>
                  <a:schemeClr val="tx1"/>
                </a:solidFill>
                <a:effectLst/>
                <a:latin typeface="+mn-lt"/>
                <a:ea typeface="+mn-ea"/>
                <a:cs typeface="+mn-cs"/>
              </a:rPr>
              <a:t>And I think to myself what a wonderful world</a:t>
            </a:r>
          </a:p>
          <a:p>
            <a:r>
              <a:rPr lang="en-US" sz="1200" kern="1200" dirty="0">
                <a:solidFill>
                  <a:schemeClr val="tx1"/>
                </a:solidFill>
                <a:effectLst/>
                <a:latin typeface="+mn-lt"/>
                <a:ea typeface="+mn-ea"/>
                <a:cs typeface="+mn-cs"/>
              </a:rPr>
              <a:t>I see skies of blue and clouds of white</a:t>
            </a:r>
          </a:p>
          <a:p>
            <a:r>
              <a:rPr lang="en-US" sz="1200" kern="1200" dirty="0">
                <a:solidFill>
                  <a:schemeClr val="tx1"/>
                </a:solidFill>
                <a:effectLst/>
                <a:latin typeface="+mn-lt"/>
                <a:ea typeface="+mn-ea"/>
                <a:cs typeface="+mn-cs"/>
              </a:rPr>
              <a:t>The bright blessed day, the dark sacred night</a:t>
            </a:r>
          </a:p>
          <a:p>
            <a:r>
              <a:rPr lang="en-US" sz="1200" kern="1200" dirty="0">
                <a:solidFill>
                  <a:schemeClr val="tx1"/>
                </a:solidFill>
                <a:effectLst/>
                <a:latin typeface="+mn-lt"/>
                <a:ea typeface="+mn-ea"/>
                <a:cs typeface="+mn-cs"/>
              </a:rPr>
              <a:t>And I think to myself what a wonderful world</a:t>
            </a:r>
          </a:p>
          <a:p>
            <a:r>
              <a:rPr lang="en-US" sz="1200" kern="1200" dirty="0">
                <a:solidFill>
                  <a:schemeClr val="tx1"/>
                </a:solidFill>
                <a:effectLst/>
                <a:latin typeface="+mn-lt"/>
                <a:ea typeface="+mn-ea"/>
                <a:cs typeface="+mn-cs"/>
              </a:rPr>
              <a:t>The colors of the rainbow so pretty in the sky</a:t>
            </a:r>
          </a:p>
          <a:p>
            <a:r>
              <a:rPr lang="en-US" sz="1200" kern="1200" dirty="0">
                <a:solidFill>
                  <a:schemeClr val="tx1"/>
                </a:solidFill>
                <a:effectLst/>
                <a:latin typeface="+mn-lt"/>
                <a:ea typeface="+mn-ea"/>
                <a:cs typeface="+mn-cs"/>
              </a:rPr>
              <a:t>Are also on the faces of people going by</a:t>
            </a:r>
          </a:p>
          <a:p>
            <a:r>
              <a:rPr lang="en-US" sz="1200" kern="1200" dirty="0">
                <a:solidFill>
                  <a:schemeClr val="tx1"/>
                </a:solidFill>
                <a:effectLst/>
                <a:latin typeface="+mn-lt"/>
                <a:ea typeface="+mn-ea"/>
                <a:cs typeface="+mn-cs"/>
              </a:rPr>
              <a:t>I see friends shaking hands saying how do you do</a:t>
            </a:r>
          </a:p>
          <a:p>
            <a:r>
              <a:rPr lang="en-US" sz="1200" kern="1200" dirty="0">
                <a:solidFill>
                  <a:schemeClr val="tx1"/>
                </a:solidFill>
                <a:effectLst/>
                <a:latin typeface="+mn-lt"/>
                <a:ea typeface="+mn-ea"/>
                <a:cs typeface="+mn-cs"/>
              </a:rPr>
              <a:t>They’re really saying I love you</a:t>
            </a:r>
          </a:p>
          <a:p>
            <a:r>
              <a:rPr lang="en-US" sz="1200" kern="1200" dirty="0">
                <a:solidFill>
                  <a:schemeClr val="tx1"/>
                </a:solidFill>
                <a:effectLst/>
                <a:latin typeface="+mn-lt"/>
                <a:ea typeface="+mn-ea"/>
                <a:cs typeface="+mn-cs"/>
              </a:rPr>
              <a:t>I hear babies crying, I watch them grow</a:t>
            </a:r>
          </a:p>
          <a:p>
            <a:r>
              <a:rPr lang="en-US" sz="1200" kern="1200" dirty="0">
                <a:solidFill>
                  <a:schemeClr val="tx1"/>
                </a:solidFill>
                <a:effectLst/>
                <a:latin typeface="+mn-lt"/>
                <a:ea typeface="+mn-ea"/>
                <a:cs typeface="+mn-cs"/>
              </a:rPr>
              <a:t>They’ll learn much more than I’ll never know</a:t>
            </a:r>
          </a:p>
          <a:p>
            <a:r>
              <a:rPr lang="en-US" sz="1200" kern="1200" dirty="0">
                <a:solidFill>
                  <a:schemeClr val="tx1"/>
                </a:solidFill>
                <a:effectLst/>
                <a:latin typeface="+mn-lt"/>
                <a:ea typeface="+mn-ea"/>
                <a:cs typeface="+mn-cs"/>
              </a:rPr>
              <a:t>And I think to myself what a wonderful world</a:t>
            </a:r>
          </a:p>
          <a:p>
            <a:r>
              <a:rPr lang="en-US" sz="1200" kern="1200" dirty="0">
                <a:solidFill>
                  <a:schemeClr val="tx1"/>
                </a:solidFill>
                <a:effectLst/>
                <a:latin typeface="+mn-lt"/>
                <a:ea typeface="+mn-ea"/>
                <a:cs typeface="+mn-cs"/>
              </a:rPr>
              <a:t>Yes I think to myself what a wonderful world – Thiele, Douglas, Weiss</a:t>
            </a:r>
            <a:r>
              <a:rPr lang="en-US" dirty="0">
                <a:effectLst/>
              </a:rPr>
              <a:t> </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sz="1200" i="1" dirty="0"/>
              <a:t>Song of Myself</a:t>
            </a:r>
            <a:r>
              <a:rPr lang="en-US" sz="1200" kern="1200" dirty="0">
                <a:solidFill>
                  <a:schemeClr val="tx1"/>
                </a:solidFill>
                <a:effectLst/>
                <a:latin typeface="+mn-lt"/>
                <a:ea typeface="+mn-ea"/>
                <a:cs typeface="+mn-cs"/>
              </a:rPr>
              <a:t> … </a:t>
            </a:r>
          </a:p>
          <a:p>
            <a:r>
              <a:rPr lang="en-US" sz="1200" kern="1200" dirty="0">
                <a:solidFill>
                  <a:schemeClr val="tx1"/>
                </a:solidFill>
                <a:effectLst/>
                <a:latin typeface="+mn-lt"/>
                <a:ea typeface="+mn-ea"/>
                <a:cs typeface="+mn-cs"/>
              </a:rPr>
              <a:t>And the running blackberry would adorn the parlors of heaven,</a:t>
            </a:r>
          </a:p>
          <a:p>
            <a:r>
              <a:rPr lang="en-US" sz="1200" kern="1200" dirty="0">
                <a:solidFill>
                  <a:schemeClr val="tx1"/>
                </a:solidFill>
                <a:effectLst/>
                <a:latin typeface="+mn-lt"/>
                <a:ea typeface="+mn-ea"/>
                <a:cs typeface="+mn-cs"/>
              </a:rPr>
              <a:t>And the narrowest hinge in my hand puts to scorn all machinery,</a:t>
            </a:r>
          </a:p>
          <a:p>
            <a:r>
              <a:rPr lang="en-US" sz="1200" kern="1200" dirty="0">
                <a:solidFill>
                  <a:schemeClr val="tx1"/>
                </a:solidFill>
                <a:effectLst/>
                <a:latin typeface="+mn-lt"/>
                <a:ea typeface="+mn-ea"/>
                <a:cs typeface="+mn-cs"/>
              </a:rPr>
              <a:t>And the cow crunching with depressed head surpasses any statue,</a:t>
            </a:r>
          </a:p>
          <a:p>
            <a:r>
              <a:rPr lang="en-US" sz="1200" kern="1200" dirty="0">
                <a:solidFill>
                  <a:schemeClr val="tx1"/>
                </a:solidFill>
                <a:effectLst/>
                <a:latin typeface="+mn-lt"/>
                <a:ea typeface="+mn-ea"/>
                <a:cs typeface="+mn-cs"/>
              </a:rPr>
              <a:t>And a mouse is miracle enough to stagger sextillions of infidels,</a:t>
            </a:r>
          </a:p>
          <a:p>
            <a:r>
              <a:rPr lang="en-US" sz="1200" kern="1200" dirty="0">
                <a:solidFill>
                  <a:schemeClr val="tx1"/>
                </a:solidFill>
                <a:effectLst/>
                <a:latin typeface="+mn-lt"/>
                <a:ea typeface="+mn-ea"/>
                <a:cs typeface="+mn-cs"/>
              </a:rPr>
              <a:t>And I could come every afternoon of my life to look at the farmer’s girl </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boiling her iron tea-kettle and baking shortcake… - Whitman</a:t>
            </a:r>
            <a:r>
              <a:rPr lang="en-US" dirty="0">
                <a:effectLst/>
              </a:rPr>
              <a:t> </a:t>
            </a:r>
            <a:endParaRPr lang="en-US" sz="1200"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a:t>
            </a:r>
            <a:endParaRPr lang="en-US" sz="1200" i="1" dirty="0"/>
          </a:p>
          <a:p>
            <a:r>
              <a:rPr lang="en-US" dirty="0"/>
              <a:t>***</a:t>
            </a:r>
          </a:p>
        </p:txBody>
      </p:sp>
      <p:sp>
        <p:nvSpPr>
          <p:cNvPr id="4" name="Slide Number Placeholder 3"/>
          <p:cNvSpPr>
            <a:spLocks noGrp="1"/>
          </p:cNvSpPr>
          <p:nvPr>
            <p:ph type="sldNum" sz="quarter" idx="5"/>
          </p:nvPr>
        </p:nvSpPr>
        <p:spPr/>
        <p:txBody>
          <a:bodyPr/>
          <a:lstStyle/>
          <a:p>
            <a:fld id="{1DD50BE1-4FD0-F147-8FFA-900F9D04A107}" type="slidenum">
              <a:rPr lang="en-US" smtClean="0"/>
              <a:t>24</a:t>
            </a:fld>
            <a:endParaRPr lang="en-US"/>
          </a:p>
        </p:txBody>
      </p:sp>
    </p:spTree>
    <p:extLst>
      <p:ext uri="{BB962C8B-B14F-4D97-AF65-F5344CB8AC3E}">
        <p14:creationId xmlns:p14="http://schemas.microsoft.com/office/powerpoint/2010/main" val="54840268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DD50BE1-4FD0-F147-8FFA-900F9D04A107}" type="slidenum">
              <a:rPr lang="en-US" smtClean="0"/>
              <a:t>25</a:t>
            </a:fld>
            <a:endParaRPr lang="en-US"/>
          </a:p>
        </p:txBody>
      </p:sp>
    </p:spTree>
    <p:extLst>
      <p:ext uri="{BB962C8B-B14F-4D97-AF65-F5344CB8AC3E}">
        <p14:creationId xmlns:p14="http://schemas.microsoft.com/office/powerpoint/2010/main" val="185053174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effectLst/>
                <a:latin typeface="Times New Roman" panose="02020603050405020304" pitchFamily="18" charset="0"/>
                <a:ea typeface="MS Mincho" panose="020B0604020202020204" pitchFamily="34" charset="0"/>
                <a:cs typeface="Times New Roman" panose="02020603050405020304" pitchFamily="18" charset="0"/>
              </a:rPr>
              <a:t>Here is our first before-and-after lesson. The before is an ancient story the Cherokee of North America pass down. It’s about good and evil. I’d like to read it – then, offer an alternative way to look at it. Listen carefully as I read it and see if you can hear anything you might change. </a:t>
            </a:r>
          </a:p>
          <a:p>
            <a:endParaRPr lang="en-US" sz="1200" b="0" dirty="0">
              <a:effectLst/>
              <a:latin typeface="Times New Roman" panose="02020603050405020304" pitchFamily="18" charset="0"/>
              <a:ea typeface="MS Mincho" panose="020B0604020202020204" pitchFamily="34" charset="0"/>
              <a:cs typeface="Times New Roman" panose="02020603050405020304" pitchFamily="18" charset="0"/>
            </a:endParaRPr>
          </a:p>
          <a:p>
            <a:r>
              <a:rPr lang="en-US" sz="1200" b="0" dirty="0">
                <a:solidFill>
                  <a:srgbClr val="1A1A1A"/>
                </a:solidFill>
                <a:effectLst/>
                <a:latin typeface="Times New Roman" panose="02020603050405020304" pitchFamily="18" charset="0"/>
                <a:ea typeface="Times New Roman" panose="02020603050405020304" pitchFamily="18" charset="0"/>
                <a:cs typeface="Times New Roman" panose="02020603050405020304" pitchFamily="18" charset="0"/>
              </a:rPr>
              <a:t>… [READ SLIDE]</a:t>
            </a:r>
            <a:endParaRPr lang="en-US" sz="1200" b="0" dirty="0">
              <a:effectLst/>
              <a:latin typeface="Times New Roman" panose="02020603050405020304" pitchFamily="18" charset="0"/>
              <a:ea typeface="MS Mincho" panose="020B0604020202020204" pitchFamily="34" charset="0"/>
              <a:cs typeface="Times New Roman" panose="02020603050405020304" pitchFamily="18" charset="0"/>
            </a:endParaRPr>
          </a:p>
          <a:p>
            <a:endParaRPr lang="en-US" sz="1200" b="0" dirty="0">
              <a:effectLst/>
              <a:latin typeface="Times New Roman" panose="02020603050405020304" pitchFamily="18" charset="0"/>
              <a:ea typeface="MS Mincho" panose="020B0604020202020204" pitchFamily="34" charset="0"/>
              <a:cs typeface="Times New Roman" panose="02020603050405020304" pitchFamily="18" charset="0"/>
            </a:endParaRPr>
          </a:p>
          <a:p>
            <a:r>
              <a:rPr lang="en-US" sz="1200" b="0" dirty="0">
                <a:effectLst/>
                <a:latin typeface="Times New Roman" panose="02020603050405020304" pitchFamily="18" charset="0"/>
                <a:ea typeface="MS Mincho" panose="020B0604020202020204" pitchFamily="34" charset="0"/>
                <a:cs typeface="Times New Roman" panose="02020603050405020304" pitchFamily="18" charset="0"/>
              </a:rPr>
              <a:t>My new version of this legend is a little different. In teaching emotionally disturbed NJ high school students, then in the Chinese school system, then the NC prisons, my views of good and bad people changed. Something shifted. Lately, I have been teaching the children of incarcerated individuals. So, with this scaffolding, I give you Two Wolves II …</a:t>
            </a:r>
          </a:p>
          <a:p>
            <a:r>
              <a:rPr lang="en-US" sz="1200" b="0" dirty="0">
                <a:effectLst/>
                <a:latin typeface="Times New Roman" panose="02020603050405020304" pitchFamily="18" charset="0"/>
                <a:ea typeface="MS Mincho" panose="020B0604020202020204" pitchFamily="34" charset="0"/>
                <a:cs typeface="Times New Roman" panose="02020603050405020304" pitchFamily="18" charset="0"/>
              </a:rPr>
              <a:t>***</a:t>
            </a:r>
          </a:p>
        </p:txBody>
      </p:sp>
      <p:sp>
        <p:nvSpPr>
          <p:cNvPr id="4" name="Slide Number Placeholder 3"/>
          <p:cNvSpPr>
            <a:spLocks noGrp="1"/>
          </p:cNvSpPr>
          <p:nvPr>
            <p:ph type="sldNum" sz="quarter" idx="5"/>
          </p:nvPr>
        </p:nvSpPr>
        <p:spPr/>
        <p:txBody>
          <a:bodyPr/>
          <a:lstStyle/>
          <a:p>
            <a:fld id="{1DD50BE1-4FD0-F147-8FFA-900F9D04A107}" type="slidenum">
              <a:rPr lang="en-US" smtClean="0"/>
              <a:t>26</a:t>
            </a:fld>
            <a:endParaRPr lang="en-US"/>
          </a:p>
        </p:txBody>
      </p:sp>
    </p:spTree>
    <p:extLst>
      <p:ext uri="{BB962C8B-B14F-4D97-AF65-F5344CB8AC3E}">
        <p14:creationId xmlns:p14="http://schemas.microsoft.com/office/powerpoint/2010/main" val="305577518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dirty="0">
                <a:solidFill>
                  <a:srgbClr val="1A1A1A"/>
                </a:solidFill>
                <a:effectLst/>
                <a:latin typeface="Times New Roman" panose="02020603050405020304" pitchFamily="18" charset="0"/>
                <a:ea typeface="Times New Roman" panose="02020603050405020304" pitchFamily="18" charset="0"/>
                <a:cs typeface="Times New Roman" panose="02020603050405020304" pitchFamily="18" charset="0"/>
              </a:rPr>
              <a:t>… [READ SLIDE]</a:t>
            </a:r>
            <a:endParaRPr lang="en-US" sz="1200" b="1" dirty="0">
              <a:effectLst/>
              <a:latin typeface="Times New Roman" panose="02020603050405020304" pitchFamily="18" charset="0"/>
              <a:ea typeface="MS Mincho" panose="020B0604020202020204" pitchFamily="34" charset="0"/>
              <a:cs typeface="Times New Roman" panose="02020603050405020304" pitchFamily="18" charset="0"/>
            </a:endParaRPr>
          </a:p>
          <a:p>
            <a:endParaRPr lang="en-US" sz="1200" b="1" dirty="0">
              <a:effectLst/>
              <a:latin typeface="Times New Roman" panose="02020603050405020304" pitchFamily="18" charset="0"/>
              <a:ea typeface="MS Mincho" panose="020B0604020202020204" pitchFamily="34" charset="0"/>
              <a:cs typeface="Times New Roman" panose="02020603050405020304" pitchFamily="18" charset="0"/>
            </a:endParaRPr>
          </a:p>
          <a:p>
            <a:r>
              <a:rPr lang="en-US" sz="1200" dirty="0">
                <a:effectLst/>
                <a:latin typeface="Times New Roman" panose="02020603050405020304" pitchFamily="18" charset="0"/>
                <a:ea typeface="MS Mincho" panose="020B0604020202020204" pitchFamily="34" charset="0"/>
                <a:cs typeface="Times New Roman" panose="02020603050405020304" pitchFamily="18" charset="0"/>
              </a:rPr>
              <a:t>Should we touch ancient legends? I apologize if this offends … but it seems that we humans stand at an important moment in our history. There is a question as to whether or not we will survive the great change that is upon us. Perhaps many of us will step up or maybe not. And if stepping up means re-writing the codes we have lived by for thousands of years – then so be it.</a:t>
            </a:r>
          </a:p>
          <a:p>
            <a:r>
              <a:rPr lang="en-US" sz="1200" dirty="0">
                <a:effectLst/>
                <a:latin typeface="Times New Roman" panose="02020603050405020304" pitchFamily="18" charset="0"/>
                <a:ea typeface="MS Mincho" panose="020B0604020202020204" pitchFamily="34" charset="0"/>
                <a:cs typeface="Times New Roman" panose="02020603050405020304" pitchFamily="18" charset="0"/>
              </a:rPr>
              <a:t> </a:t>
            </a:r>
          </a:p>
          <a:p>
            <a:r>
              <a:rPr lang="en-US" sz="1200" dirty="0">
                <a:effectLst/>
                <a:latin typeface="Times New Roman" panose="02020603050405020304" pitchFamily="18" charset="0"/>
                <a:ea typeface="MS Mincho" panose="020B0604020202020204" pitchFamily="34" charset="0"/>
                <a:cs typeface="Times New Roman" panose="02020603050405020304" pitchFamily="18" charset="0"/>
              </a:rPr>
              <a:t>What old ways should we leave behind? What is the blood and guts of a new story?</a:t>
            </a:r>
          </a:p>
          <a:p>
            <a:r>
              <a:rPr lang="en-US" sz="1200" dirty="0">
                <a:effectLst/>
                <a:latin typeface="Times New Roman" panose="02020603050405020304" pitchFamily="18" charset="0"/>
                <a:ea typeface="MS Mincho" panose="020B0604020202020204" pitchFamily="34" charset="0"/>
                <a:cs typeface="Times New Roman" panose="02020603050405020304" pitchFamily="18" charset="0"/>
              </a:rPr>
              <a:t> </a:t>
            </a:r>
          </a:p>
          <a:p>
            <a:r>
              <a:rPr lang="en-US" sz="1200" dirty="0">
                <a:effectLst/>
                <a:latin typeface="Times New Roman" panose="02020603050405020304" pitchFamily="18" charset="0"/>
                <a:ea typeface="MS Mincho" panose="020B0604020202020204" pitchFamily="34" charset="0"/>
                <a:cs typeface="Times New Roman" panose="02020603050405020304" pitchFamily="18" charset="0"/>
              </a:rPr>
              <a:t>Perhaps the new way has something to do with inclusion … perhaps we will find a way to include both the light and the dark … an honoring of the light, while transforming the dark. </a:t>
            </a:r>
          </a:p>
          <a:p>
            <a:r>
              <a:rPr lang="en-US" sz="1200" dirty="0">
                <a:effectLst/>
                <a:latin typeface="Times New Roman" panose="02020603050405020304" pitchFamily="18" charset="0"/>
                <a:ea typeface="MS Mincho" panose="020B0604020202020204" pitchFamily="34" charset="0"/>
                <a:cs typeface="Times New Roman" panose="02020603050405020304" pitchFamily="18" charset="0"/>
              </a:rPr>
              <a:t>***</a:t>
            </a:r>
          </a:p>
        </p:txBody>
      </p:sp>
      <p:sp>
        <p:nvSpPr>
          <p:cNvPr id="4" name="Slide Number Placeholder 3"/>
          <p:cNvSpPr>
            <a:spLocks noGrp="1"/>
          </p:cNvSpPr>
          <p:nvPr>
            <p:ph type="sldNum" sz="quarter" idx="5"/>
          </p:nvPr>
        </p:nvSpPr>
        <p:spPr/>
        <p:txBody>
          <a:bodyPr/>
          <a:lstStyle/>
          <a:p>
            <a:fld id="{1DD50BE1-4FD0-F147-8FFA-900F9D04A107}" type="slidenum">
              <a:rPr lang="en-US" smtClean="0"/>
              <a:t>27</a:t>
            </a:fld>
            <a:endParaRPr lang="en-US"/>
          </a:p>
        </p:txBody>
      </p:sp>
    </p:spTree>
    <p:extLst>
      <p:ext uri="{BB962C8B-B14F-4D97-AF65-F5344CB8AC3E}">
        <p14:creationId xmlns:p14="http://schemas.microsoft.com/office/powerpoint/2010/main" val="186332441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effectLst/>
                <a:latin typeface="Times New Roman" panose="02020603050405020304" pitchFamily="18" charset="0"/>
                <a:ea typeface="MS Mincho" panose="020B0604020202020204" pitchFamily="34" charset="0"/>
                <a:cs typeface="Times New Roman" panose="02020603050405020304" pitchFamily="18" charset="0"/>
              </a:rPr>
              <a:t>Here is our first before-and-after lesson. The before is an ancient story the Cherokee of North America pass down. It’s about good and evil. I’d like to read it – then, offer an alternative way to look at it. Listen carefully as I read it and see if you can hear anything you might change. </a:t>
            </a:r>
          </a:p>
          <a:p>
            <a:endParaRPr lang="en-US" sz="1200" b="0" dirty="0">
              <a:effectLst/>
              <a:latin typeface="Times New Roman" panose="02020603050405020304" pitchFamily="18" charset="0"/>
              <a:ea typeface="MS Mincho" panose="020B0604020202020204" pitchFamily="34" charset="0"/>
              <a:cs typeface="Times New Roman" panose="02020603050405020304" pitchFamily="18" charset="0"/>
            </a:endParaRPr>
          </a:p>
          <a:p>
            <a:r>
              <a:rPr lang="en-US" sz="1200" b="0" dirty="0">
                <a:solidFill>
                  <a:srgbClr val="1A1A1A"/>
                </a:solidFill>
                <a:effectLst/>
                <a:latin typeface="Times New Roman" panose="02020603050405020304" pitchFamily="18" charset="0"/>
                <a:ea typeface="Times New Roman" panose="02020603050405020304" pitchFamily="18" charset="0"/>
                <a:cs typeface="Times New Roman" panose="02020603050405020304" pitchFamily="18" charset="0"/>
              </a:rPr>
              <a:t>… [READ SLIDE]</a:t>
            </a:r>
            <a:endParaRPr lang="en-US" sz="1200" b="0" dirty="0">
              <a:effectLst/>
              <a:latin typeface="Times New Roman" panose="02020603050405020304" pitchFamily="18" charset="0"/>
              <a:ea typeface="MS Mincho" panose="020B0604020202020204" pitchFamily="34" charset="0"/>
              <a:cs typeface="Times New Roman" panose="02020603050405020304" pitchFamily="18" charset="0"/>
            </a:endParaRPr>
          </a:p>
          <a:p>
            <a:endParaRPr lang="en-US" sz="1200" b="0" dirty="0">
              <a:effectLst/>
              <a:latin typeface="Times New Roman" panose="02020603050405020304" pitchFamily="18" charset="0"/>
              <a:ea typeface="MS Mincho" panose="020B0604020202020204" pitchFamily="34" charset="0"/>
              <a:cs typeface="Times New Roman" panose="02020603050405020304" pitchFamily="18" charset="0"/>
            </a:endParaRPr>
          </a:p>
          <a:p>
            <a:r>
              <a:rPr lang="en-US" sz="1200" b="0" dirty="0">
                <a:effectLst/>
                <a:latin typeface="Times New Roman" panose="02020603050405020304" pitchFamily="18" charset="0"/>
                <a:ea typeface="MS Mincho" panose="020B0604020202020204" pitchFamily="34" charset="0"/>
                <a:cs typeface="Times New Roman" panose="02020603050405020304" pitchFamily="18" charset="0"/>
              </a:rPr>
              <a:t>My new version of this legend is a little different. In teaching emotionally disturbed NJ high school students, then in the Chinese school system, then the NC prisons, my views of good and bad people changed. Something shifted. Lately, I have been teaching the children of incarcerated individuals. So, with this scaffolding, I give you Two Wolves II …</a:t>
            </a:r>
          </a:p>
          <a:p>
            <a:r>
              <a:rPr lang="en-US" sz="1200" b="0" dirty="0">
                <a:effectLst/>
                <a:latin typeface="Times New Roman" panose="02020603050405020304" pitchFamily="18" charset="0"/>
                <a:ea typeface="MS Mincho" panose="020B0604020202020204" pitchFamily="34" charset="0"/>
                <a:cs typeface="Times New Roman" panose="02020603050405020304" pitchFamily="18" charset="0"/>
              </a:rPr>
              <a:t>***</a:t>
            </a:r>
          </a:p>
        </p:txBody>
      </p:sp>
      <p:sp>
        <p:nvSpPr>
          <p:cNvPr id="4" name="Slide Number Placeholder 3"/>
          <p:cNvSpPr>
            <a:spLocks noGrp="1"/>
          </p:cNvSpPr>
          <p:nvPr>
            <p:ph type="sldNum" sz="quarter" idx="5"/>
          </p:nvPr>
        </p:nvSpPr>
        <p:spPr/>
        <p:txBody>
          <a:bodyPr/>
          <a:lstStyle/>
          <a:p>
            <a:fld id="{1DD50BE1-4FD0-F147-8FFA-900F9D04A107}" type="slidenum">
              <a:rPr lang="en-US" smtClean="0"/>
              <a:t>28</a:t>
            </a:fld>
            <a:endParaRPr lang="en-US"/>
          </a:p>
        </p:txBody>
      </p:sp>
    </p:spTree>
    <p:extLst>
      <p:ext uri="{BB962C8B-B14F-4D97-AF65-F5344CB8AC3E}">
        <p14:creationId xmlns:p14="http://schemas.microsoft.com/office/powerpoint/2010/main" val="41106692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DD50BE1-4FD0-F147-8FFA-900F9D04A107}" type="slidenum">
              <a:rPr lang="en-US" smtClean="0"/>
              <a:t>29</a:t>
            </a:fld>
            <a:endParaRPr lang="en-US"/>
          </a:p>
        </p:txBody>
      </p:sp>
    </p:spTree>
    <p:extLst>
      <p:ext uri="{BB962C8B-B14F-4D97-AF65-F5344CB8AC3E}">
        <p14:creationId xmlns:p14="http://schemas.microsoft.com/office/powerpoint/2010/main" val="38287077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DD50BE1-4FD0-F147-8FFA-900F9D04A107}" type="slidenum">
              <a:rPr lang="en-US" smtClean="0"/>
              <a:t>3</a:t>
            </a:fld>
            <a:endParaRPr lang="en-US"/>
          </a:p>
        </p:txBody>
      </p:sp>
    </p:spTree>
    <p:extLst>
      <p:ext uri="{BB962C8B-B14F-4D97-AF65-F5344CB8AC3E}">
        <p14:creationId xmlns:p14="http://schemas.microsoft.com/office/powerpoint/2010/main" val="364532956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a:effectLst/>
                <a:latin typeface="Times New Roman" panose="02020603050405020304" pitchFamily="18" charset="0"/>
                <a:ea typeface="Times New Roman" panose="02020603050405020304" pitchFamily="18" charset="0"/>
                <a:cs typeface="Times New Roman" panose="02020603050405020304" pitchFamily="18" charset="0"/>
              </a:rPr>
              <a:t>The second lesson comes from science – a science demonstration. Research shows that the Before-and-After is that the 20</a:t>
            </a:r>
            <a:r>
              <a:rPr lang="en-US" sz="1200" b="0" i="0" baseline="30000" dirty="0">
                <a:effectLst/>
                <a:latin typeface="Times New Roman" panose="02020603050405020304" pitchFamily="18" charset="0"/>
                <a:ea typeface="Times New Roman" panose="02020603050405020304" pitchFamily="18" charset="0"/>
                <a:cs typeface="Times New Roman" panose="02020603050405020304" pitchFamily="18" charset="0"/>
              </a:rPr>
              <a:t>th</a:t>
            </a:r>
            <a:r>
              <a:rPr lang="en-US" sz="1200" b="0" i="0" dirty="0">
                <a:effectLst/>
                <a:latin typeface="Times New Roman" panose="02020603050405020304" pitchFamily="18" charset="0"/>
                <a:ea typeface="Times New Roman" panose="02020603050405020304" pitchFamily="18" charset="0"/>
                <a:cs typeface="Times New Roman" panose="02020603050405020304" pitchFamily="18" charset="0"/>
              </a:rPr>
              <a:t> century saw education racing to name, categorize, and analyze in order to find right answers. The new paradigms circulate around deeper observations before doing this.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0" dirty="0">
                <a:solidFill>
                  <a:srgbClr val="FF0000"/>
                </a:solidFill>
                <a:effectLst/>
                <a:latin typeface="Times New Roman" panose="02020603050405020304" pitchFamily="18" charset="0"/>
                <a:cs typeface="Times New Roman" panose="02020603050405020304" pitchFamily="18" charset="0"/>
              </a:rPr>
              <a:t>Here’s an exercise to help a student to hold off the tendency to jump to conclusions and analysis too soon. It’s simple. The teacher asks the students remain in a state of observation four different ways before even talking about what they think or analyze.  Since the 70s, I have had students make O/As. It’s a great process where the student first does an Observation, then an Analysis – an O/A.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i="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Pretend you are in my science class. You are told that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b="0" i="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first, we will observe a science demonstration. I light a candle. Now I take some iron filings and sprinkle them on the flame. They sparkle.</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b="0" i="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Now you are asked to close your eyes and replay – in your mind – a fantasy movie of what you saw – complete with anything your senses took in - adding or subtracting nothing. Just play it as closely to what actually happened, as possible.</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b="0" i="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Then you are asked to draw it.</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b="0" i="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Then you are asked to write it. Note that all this while you are still dealing with Observations. If students start to make deductions or inference or conclusions of any kind, they are told to hold them off for a moment.</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b="0" i="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Finally, students are asked to share their ideas about what happened. This is the time to finally analyze.</a:t>
            </a:r>
            <a:endParaRPr lang="en-US" sz="1200" b="0" i="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i="0" dirty="0">
              <a:effectLst/>
              <a:latin typeface="Times New Roman" panose="02020603050405020304" pitchFamily="18" charset="0"/>
              <a:ea typeface="Times New Roman" panose="02020603050405020304" pitchFamily="18" charset="0"/>
              <a:cs typeface="Times New Roman" panose="02020603050405020304" pitchFamily="18" charset="0"/>
            </a:endParaRPr>
          </a:p>
          <a:p>
            <a:r>
              <a:rPr lang="en-US" sz="1200" kern="1200" dirty="0">
                <a:solidFill>
                  <a:schemeClr val="tx1"/>
                </a:solidFill>
                <a:effectLst/>
                <a:latin typeface="+mn-lt"/>
                <a:ea typeface="+mn-ea"/>
                <a:cs typeface="+mn-cs"/>
              </a:rPr>
              <a:t>Siegel's Horizontal and Vertical Integration</a:t>
            </a:r>
          </a:p>
          <a:p>
            <a:r>
              <a:rPr lang="en-US" sz="1200" kern="1200" dirty="0">
                <a:solidFill>
                  <a:schemeClr val="tx1"/>
                </a:solidFill>
                <a:effectLst/>
                <a:latin typeface="+mn-lt"/>
                <a:ea typeface="+mn-ea"/>
                <a:cs typeface="+mn-cs"/>
              </a:rPr>
              <a:t>Horizontal - left integrates with right - if connected you are emotionally intelligent - in order to connect, find the side that is dominating the other side and “CONNECT AND REDIRECT"</a:t>
            </a:r>
          </a:p>
          <a:p>
            <a:r>
              <a:rPr lang="en-US" sz="1200" kern="1200" dirty="0">
                <a:solidFill>
                  <a:schemeClr val="tx1"/>
                </a:solidFill>
                <a:effectLst/>
                <a:latin typeface="+mn-lt"/>
                <a:ea typeface="+mn-ea"/>
                <a:cs typeface="+mn-cs"/>
              </a:rPr>
              <a:t>Vertical - upper brain: prefrontal cortex integrates with lower brain: limbic &amp; amygdala (K. C. Bickart, Wright, C. I., </a:t>
            </a:r>
            <a:r>
              <a:rPr lang="en-US" sz="1200" kern="1200" dirty="0" err="1">
                <a:solidFill>
                  <a:schemeClr val="tx1"/>
                </a:solidFill>
                <a:effectLst/>
                <a:latin typeface="+mn-lt"/>
                <a:ea typeface="+mn-ea"/>
                <a:cs typeface="+mn-cs"/>
              </a:rPr>
              <a:t>Dautoff</a:t>
            </a:r>
            <a:r>
              <a:rPr lang="en-US" sz="1200" kern="1200" dirty="0">
                <a:solidFill>
                  <a:schemeClr val="tx1"/>
                </a:solidFill>
                <a:effectLst/>
                <a:latin typeface="+mn-lt"/>
                <a:ea typeface="+mn-ea"/>
                <a:cs typeface="+mn-cs"/>
              </a:rPr>
              <a:t>, R. J., Dickerson, B. C., Barrett, L. F., 2011) to connect upper and lower, helping the child to identify the emotion is a key in what Dr. Siegel calls the “NAME IT TO TAME IT” process.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i="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200" b="1" i="1"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1DD50BE1-4FD0-F147-8FFA-900F9D04A107}" type="slidenum">
              <a:rPr lang="en-US" smtClean="0"/>
              <a:t>30</a:t>
            </a:fld>
            <a:endParaRPr lang="en-US"/>
          </a:p>
        </p:txBody>
      </p:sp>
    </p:spTree>
    <p:extLst>
      <p:ext uri="{BB962C8B-B14F-4D97-AF65-F5344CB8AC3E}">
        <p14:creationId xmlns:p14="http://schemas.microsoft.com/office/powerpoint/2010/main" val="426551825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a:effectLst/>
                <a:latin typeface="Times New Roman" panose="02020603050405020304" pitchFamily="18" charset="0"/>
                <a:ea typeface="Times New Roman" panose="02020603050405020304" pitchFamily="18" charset="0"/>
                <a:cs typeface="Times New Roman" panose="02020603050405020304" pitchFamily="18" charset="0"/>
              </a:rPr>
              <a:t>Here is a typical Observation/Analysis sheet. After observing the science demonstration, then replaying it in the mind, you see the drawing, then 3 brief observations, followed by 3 analyses.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i="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solidFill>
                  <a:srgbClr val="1A1A1A"/>
                </a:solidFill>
                <a:effectLst/>
                <a:latin typeface="Times New Roman" panose="02020603050405020304" pitchFamily="18" charset="0"/>
                <a:ea typeface="Times New Roman" panose="02020603050405020304" pitchFamily="18" charset="0"/>
                <a:cs typeface="Times New Roman" panose="02020603050405020304" pitchFamily="18" charset="0"/>
              </a:rPr>
              <a:t>… [READ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dirty="0">
              <a:solidFill>
                <a:srgbClr val="1A1A1A"/>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a:solidFill>
                  <a:srgbClr val="1A1A1A"/>
                </a:solidFill>
                <a:effectLst/>
                <a:latin typeface="Times New Roman" panose="02020603050405020304" pitchFamily="18" charset="0"/>
                <a:ea typeface="Times New Roman" panose="02020603050405020304" pitchFamily="18" charset="0"/>
                <a:cs typeface="Times New Roman" panose="02020603050405020304" pitchFamily="18" charset="0"/>
              </a:rPr>
              <a:t>This technique is quite powerful in nurturing the mindfulness it takes to remain in the experience before jumping to left brain activity that articulates about the experience. It can also be done with a literary work or the analysis of a political or economic demonstration, too.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dirty="0">
              <a:solidFill>
                <a:srgbClr val="1A1A1A"/>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a:solidFill>
                  <a:srgbClr val="1A1A1A"/>
                </a:solidFill>
                <a:effectLst/>
                <a:latin typeface="Times New Roman" panose="02020603050405020304" pitchFamily="18" charset="0"/>
                <a:ea typeface="Times New Roman" panose="02020603050405020304" pitchFamily="18" charset="0"/>
                <a:cs typeface="Times New Roman" panose="02020603050405020304" pitchFamily="18" charset="0"/>
              </a:rPr>
              <a:t>Now, let’s move to our third and last before-and-after lesson.</a:t>
            </a:r>
            <a:endParaRPr lang="en-US" sz="1200" b="0" i="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Times New Roman" panose="02020603050405020304" pitchFamily="18" charset="0"/>
                <a:ea typeface="Times New Roman" panose="02020603050405020304" pitchFamily="18" charset="0"/>
                <a:cs typeface="Times New Roman" panose="02020603050405020304" pitchFamily="18" charset="0"/>
              </a:rPr>
              <a:t>***</a:t>
            </a:r>
          </a:p>
        </p:txBody>
      </p:sp>
      <p:sp>
        <p:nvSpPr>
          <p:cNvPr id="4" name="Slide Number Placeholder 3"/>
          <p:cNvSpPr>
            <a:spLocks noGrp="1"/>
          </p:cNvSpPr>
          <p:nvPr>
            <p:ph type="sldNum" sz="quarter" idx="5"/>
          </p:nvPr>
        </p:nvSpPr>
        <p:spPr/>
        <p:txBody>
          <a:bodyPr/>
          <a:lstStyle/>
          <a:p>
            <a:fld id="{1DD50BE1-4FD0-F147-8FFA-900F9D04A107}" type="slidenum">
              <a:rPr lang="en-US" smtClean="0"/>
              <a:t>31</a:t>
            </a:fld>
            <a:endParaRPr lang="en-US"/>
          </a:p>
        </p:txBody>
      </p:sp>
    </p:spTree>
    <p:extLst>
      <p:ext uri="{BB962C8B-B14F-4D97-AF65-F5344CB8AC3E}">
        <p14:creationId xmlns:p14="http://schemas.microsoft.com/office/powerpoint/2010/main" val="280512944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DD50BE1-4FD0-F147-8FFA-900F9D04A107}" type="slidenum">
              <a:rPr lang="en-US" smtClean="0"/>
              <a:t>32</a:t>
            </a:fld>
            <a:endParaRPr lang="en-US"/>
          </a:p>
        </p:txBody>
      </p:sp>
    </p:spTree>
    <p:extLst>
      <p:ext uri="{BB962C8B-B14F-4D97-AF65-F5344CB8AC3E}">
        <p14:creationId xmlns:p14="http://schemas.microsoft.com/office/powerpoint/2010/main" val="267311579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Fantastic 3BOWLS: unnamed mainstream science statement about senses: … speaking on near death experiences … “one of the lowest forms of evidence you could possibly invoke is eye-witness testimony … just give me something that does not have to flow through your senses “ – quoted from </a:t>
            </a:r>
            <a:r>
              <a:rPr lang="en-US" sz="1200" kern="1200">
                <a:solidFill>
                  <a:schemeClr val="tx1"/>
                </a:solidFill>
                <a:effectLst/>
                <a:latin typeface="+mn-lt"/>
                <a:ea typeface="+mn-ea"/>
                <a:cs typeface="+mn-cs"/>
              </a:rPr>
              <a:t>a currently popular </a:t>
            </a:r>
            <a:r>
              <a:rPr lang="en-US" sz="1200" kern="1200" dirty="0">
                <a:solidFill>
                  <a:schemeClr val="tx1"/>
                </a:solidFill>
                <a:effectLst/>
                <a:latin typeface="+mn-lt"/>
                <a:ea typeface="+mn-ea"/>
                <a:cs typeface="+mn-cs"/>
              </a:rPr>
              <a:t>spokesman for science</a:t>
            </a:r>
          </a:p>
          <a:p>
            <a:endParaRPr lang="en-US" dirty="0"/>
          </a:p>
          <a:p>
            <a:endParaRPr lang="en-US" dirty="0"/>
          </a:p>
          <a:p>
            <a:r>
              <a:rPr lang="en-US" dirty="0"/>
              <a:t>Before we move to Intuitive type of Education … </a:t>
            </a:r>
          </a:p>
          <a:p>
            <a:endParaRPr lang="en-US" dirty="0"/>
          </a:p>
          <a:p>
            <a:r>
              <a:rPr lang="en-US" dirty="0"/>
              <a:t>TEXT</a:t>
            </a:r>
          </a:p>
          <a:p>
            <a:r>
              <a:rPr lang="en-US" dirty="0"/>
              <a:t>***</a:t>
            </a:r>
          </a:p>
        </p:txBody>
      </p:sp>
      <p:sp>
        <p:nvSpPr>
          <p:cNvPr id="4" name="Slide Number Placeholder 3"/>
          <p:cNvSpPr>
            <a:spLocks noGrp="1"/>
          </p:cNvSpPr>
          <p:nvPr>
            <p:ph type="sldNum" sz="quarter" idx="5"/>
          </p:nvPr>
        </p:nvSpPr>
        <p:spPr/>
        <p:txBody>
          <a:bodyPr/>
          <a:lstStyle/>
          <a:p>
            <a:fld id="{1DD50BE1-4FD0-F147-8FFA-900F9D04A107}" type="slidenum">
              <a:rPr lang="en-US" smtClean="0"/>
              <a:t>33</a:t>
            </a:fld>
            <a:endParaRPr lang="en-US"/>
          </a:p>
        </p:txBody>
      </p:sp>
    </p:spTree>
    <p:extLst>
      <p:ext uri="{BB962C8B-B14F-4D97-AF65-F5344CB8AC3E}">
        <p14:creationId xmlns:p14="http://schemas.microsoft.com/office/powerpoint/2010/main" val="95471274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After we move to Intuitive type of Education …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TEXT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If we are not a machine … what are we? … OBSERVERS!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The Observer Effect in Quantum Physics supposes that watching the world changes outcomes.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Goethe asserts that nature is waiting to be seen. When we observe nature, is nature saying, “You complete me?”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t>
            </a:r>
          </a:p>
        </p:txBody>
      </p:sp>
      <p:sp>
        <p:nvSpPr>
          <p:cNvPr id="4" name="Slide Number Placeholder 3"/>
          <p:cNvSpPr>
            <a:spLocks noGrp="1"/>
          </p:cNvSpPr>
          <p:nvPr>
            <p:ph type="sldNum" sz="quarter" idx="5"/>
          </p:nvPr>
        </p:nvSpPr>
        <p:spPr/>
        <p:txBody>
          <a:bodyPr/>
          <a:lstStyle/>
          <a:p>
            <a:fld id="{1DD50BE1-4FD0-F147-8FFA-900F9D04A107}" type="slidenum">
              <a:rPr lang="en-US" smtClean="0"/>
              <a:t>34</a:t>
            </a:fld>
            <a:endParaRPr lang="en-US"/>
          </a:p>
        </p:txBody>
      </p:sp>
    </p:spTree>
    <p:extLst>
      <p:ext uri="{BB962C8B-B14F-4D97-AF65-F5344CB8AC3E}">
        <p14:creationId xmlns:p14="http://schemas.microsoft.com/office/powerpoint/2010/main" val="103538191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DD50BE1-4FD0-F147-8FFA-900F9D04A107}" type="slidenum">
              <a:rPr lang="en-US" smtClean="0"/>
              <a:t>35</a:t>
            </a:fld>
            <a:endParaRPr lang="en-US"/>
          </a:p>
        </p:txBody>
      </p:sp>
    </p:spTree>
    <p:extLst>
      <p:ext uri="{BB962C8B-B14F-4D97-AF65-F5344CB8AC3E}">
        <p14:creationId xmlns:p14="http://schemas.microsoft.com/office/powerpoint/2010/main" val="142033842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Let’s look at other people’s stories (what the U.S. calls Social Studies or the study of History). </a:t>
            </a:r>
          </a:p>
          <a:p>
            <a:r>
              <a:rPr lang="en-US" sz="1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Before, in the old school view of ancients and indigenous, we used the word ‘Primitive’ to describe peoples who were </a:t>
            </a:r>
            <a:r>
              <a:rPr lang="en-US" sz="1800" i="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‘not civilized’ . </a:t>
            </a:r>
            <a:r>
              <a:rPr lang="en-US" sz="1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Research describes this as a projection of modern head thinking onto: ancients, indigenous</a:t>
            </a:r>
            <a:r>
              <a:rPr lang="en-US" sz="1800" i="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and also onto children. We used to jump to the conclusion that if a culture did not use grammar like us, then they were somehow inferior.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r>
              <a:rPr lang="en-US" sz="1800" i="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Here is an example from the terrific set of interviews of Benjamin Lee Whorf  (later to launch the Sapir Whorf Hypothesis) of how the North American Hopi would communicate about a flash or spark from a fire … </a:t>
            </a:r>
          </a:p>
          <a:p>
            <a:endParaRPr lang="en-US" sz="1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r>
              <a:rPr lang="en-US" sz="1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[READ SLIDE]</a:t>
            </a:r>
          </a:p>
          <a:p>
            <a:endParaRPr lang="en-US" sz="1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Perhaps we could see the lack of separation as an acknowledgement of UNITY or ONENESS.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In meditation we see that the unity of time is necessary in order to be here, now – increase our presence.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In quantum physics we need to imagine the objects of the physical world connected in order to make sense of entanglement and the observer effect.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“The thoughts of a Hopi about events always include </a:t>
            </a: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both</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space and time, for neither is found alone in his world view. Thus his language gets along adequately without tenses for its verbs, and permits him to think habitually in terms of space-time. Properly to understand Einstein's relativity a Westerner must abandon his spoken tongue and take to the language of calculus. But a Hopi, Whorf implies, has a sort of calculus built into him.” (Whorf &amp; Carroll, 1964, p. viii)</a:t>
            </a:r>
            <a:endParaRPr lang="en-US" sz="18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Perhaps we could teach that the Hopi were - and are to this day - quite advanced in their lack of separation of subject and predicate in grammar. According to linguistic research, several ancient cultures did not see human beings as nouns. Neither did they see us as verbs – </a:t>
            </a:r>
            <a:r>
              <a:rPr lang="en-US" sz="1800" i="1" dirty="0"/>
              <a:t>human doings</a:t>
            </a:r>
            <a:r>
              <a:rPr lang="en-US" sz="1800" dirty="0"/>
              <a:t>. Perhaps if we could learn from them, we could move forward as a species to see ourselves as </a:t>
            </a:r>
            <a:r>
              <a:rPr lang="en-US" sz="1800" i="1" dirty="0"/>
              <a:t>human </a:t>
            </a:r>
            <a:r>
              <a:rPr lang="en-US" sz="1800" i="1" dirty="0" err="1"/>
              <a:t>becomings</a:t>
            </a:r>
            <a:r>
              <a:rPr lang="en-US" sz="1800" i="1"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i="1" dirty="0"/>
              <a:t>Perhaps we could learn to move forward with both legs, with both lobes of the brain, with both head and heart.</a:t>
            </a:r>
            <a:endParaRPr lang="en-US" sz="18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p>
          <a:p>
            <a:pPr lvl="0"/>
            <a:r>
              <a:rPr lang="en-US" sz="18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a:t>
            </a:r>
          </a:p>
        </p:txBody>
      </p:sp>
      <p:sp>
        <p:nvSpPr>
          <p:cNvPr id="4" name="Slide Number Placeholder 3"/>
          <p:cNvSpPr>
            <a:spLocks noGrp="1"/>
          </p:cNvSpPr>
          <p:nvPr>
            <p:ph type="sldNum" sz="quarter" idx="5"/>
          </p:nvPr>
        </p:nvSpPr>
        <p:spPr/>
        <p:txBody>
          <a:bodyPr/>
          <a:lstStyle/>
          <a:p>
            <a:fld id="{1DD50BE1-4FD0-F147-8FFA-900F9D04A107}" type="slidenum">
              <a:rPr lang="en-US" smtClean="0"/>
              <a:t>36</a:t>
            </a:fld>
            <a:endParaRPr lang="en-US"/>
          </a:p>
        </p:txBody>
      </p:sp>
    </p:spTree>
    <p:extLst>
      <p:ext uri="{BB962C8B-B14F-4D97-AF65-F5344CB8AC3E}">
        <p14:creationId xmlns:p14="http://schemas.microsoft.com/office/powerpoint/2010/main" val="184421046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"Verse 20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SADNESS OF SUPERFICIALITIES AND OF THE UNFULFILLED GREAT INTEGRITY</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It is sometimes deeply depressing to be a rebel,</a:t>
            </a:r>
          </a:p>
          <a:p>
            <a:r>
              <a:rPr lang="en-US" sz="1200" kern="1200" dirty="0">
                <a:solidFill>
                  <a:schemeClr val="tx1"/>
                </a:solidFill>
                <a:effectLst/>
                <a:latin typeface="+mn-lt"/>
                <a:ea typeface="+mn-ea"/>
                <a:cs typeface="+mn-cs"/>
              </a:rPr>
              <a:t>knowing that we can never share most people's way of life, nor can they share ours.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Schooling stuffs the brains of our children with trivia.</a:t>
            </a:r>
          </a:p>
          <a:p>
            <a:r>
              <a:rPr lang="en-US" sz="1200" kern="1200" dirty="0">
                <a:solidFill>
                  <a:schemeClr val="tx1"/>
                </a:solidFill>
                <a:effectLst/>
                <a:latin typeface="+mn-lt"/>
                <a:ea typeface="+mn-ea"/>
                <a:cs typeface="+mn-cs"/>
              </a:rPr>
              <a:t>The more trivia, the more their anxieties.</a:t>
            </a:r>
          </a:p>
          <a:p>
            <a:r>
              <a:rPr lang="en-US" sz="1200" kern="1200" dirty="0">
                <a:solidFill>
                  <a:schemeClr val="tx1"/>
                </a:solidFill>
                <a:effectLst/>
                <a:latin typeface="+mn-lt"/>
                <a:ea typeface="+mn-ea"/>
                <a:cs typeface="+mn-cs"/>
              </a:rPr>
              <a:t>They indoctrinate the children to believe that the consequences are grave</a:t>
            </a:r>
          </a:p>
          <a:p>
            <a:r>
              <a:rPr lang="en-US" sz="1200" kern="1200" dirty="0">
                <a:solidFill>
                  <a:schemeClr val="tx1"/>
                </a:solidFill>
                <a:effectLst/>
                <a:latin typeface="+mn-lt"/>
                <a:ea typeface="+mn-ea"/>
                <a:cs typeface="+mn-cs"/>
              </a:rPr>
              <a:t>when they fail to distinguish "good" from "evil", and agreement from disagreement.</a:t>
            </a:r>
          </a:p>
          <a:p>
            <a:r>
              <a:rPr lang="en-US" sz="1200" kern="1200" dirty="0">
                <a:solidFill>
                  <a:schemeClr val="tx1"/>
                </a:solidFill>
                <a:effectLst/>
                <a:latin typeface="+mn-lt"/>
                <a:ea typeface="+mn-ea"/>
                <a:cs typeface="+mn-cs"/>
              </a:rPr>
              <a:t>What gross nonsense!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To escape the rubbish of all this so-called knowledge,</a:t>
            </a:r>
          </a:p>
          <a:p>
            <a:r>
              <a:rPr lang="en-US" sz="1200" kern="1200" dirty="0">
                <a:solidFill>
                  <a:schemeClr val="tx1"/>
                </a:solidFill>
                <a:effectLst/>
                <a:latin typeface="+mn-lt"/>
                <a:ea typeface="+mn-ea"/>
                <a:cs typeface="+mn-cs"/>
              </a:rPr>
              <a:t>in the winter people run to the great feasts of lamb, pork, and ox,</a:t>
            </a:r>
          </a:p>
          <a:p>
            <a:r>
              <a:rPr lang="en-US" sz="1200" kern="1200" dirty="0">
                <a:solidFill>
                  <a:schemeClr val="tx1"/>
                </a:solidFill>
                <a:effectLst/>
                <a:latin typeface="+mn-lt"/>
                <a:ea typeface="+mn-ea"/>
                <a:cs typeface="+mn-cs"/>
              </a:rPr>
              <a:t>and they climb high in the mountains to view the first signs of spring.</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We are so different! Having no desire for the trivialities,</a:t>
            </a:r>
          </a:p>
          <a:p>
            <a:r>
              <a:rPr lang="en-US" sz="1200" kern="1200" dirty="0">
                <a:solidFill>
                  <a:schemeClr val="tx1"/>
                </a:solidFill>
                <a:effectLst/>
                <a:latin typeface="+mn-lt"/>
                <a:ea typeface="+mn-ea"/>
                <a:cs typeface="+mn-cs"/>
              </a:rPr>
              <a:t>nor for their compensations, we are like infants not yet knowing how to laugh!</a:t>
            </a:r>
          </a:p>
          <a:p>
            <a:r>
              <a:rPr lang="en-US" sz="1200" kern="1200" dirty="0">
                <a:solidFill>
                  <a:schemeClr val="tx1"/>
                </a:solidFill>
                <a:effectLst/>
                <a:latin typeface="+mn-lt"/>
                <a:ea typeface="+mn-ea"/>
                <a:cs typeface="+mn-cs"/>
              </a:rPr>
              <a:t>Ever wandering, and having no home to which we may return.</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While most people are obsessed with superficialities, we feel empty.</a:t>
            </a:r>
          </a:p>
          <a:p>
            <a:r>
              <a:rPr lang="en-US" sz="1200" kern="1200" dirty="0">
                <a:solidFill>
                  <a:schemeClr val="tx1"/>
                </a:solidFill>
                <a:effectLst/>
                <a:latin typeface="+mn-lt"/>
                <a:ea typeface="+mn-ea"/>
                <a:cs typeface="+mn-cs"/>
              </a:rPr>
              <a:t>While most people feel they know so much, we feel simple-minded.</a:t>
            </a:r>
          </a:p>
          <a:p>
            <a:r>
              <a:rPr lang="en-US" sz="1200" kern="1200" dirty="0">
                <a:solidFill>
                  <a:schemeClr val="tx1"/>
                </a:solidFill>
                <a:effectLst/>
                <a:latin typeface="+mn-lt"/>
                <a:ea typeface="+mn-ea"/>
                <a:cs typeface="+mn-cs"/>
              </a:rPr>
              <a:t>While most people believe they live happily in the best of all possible worlds,</a:t>
            </a:r>
          </a:p>
          <a:p>
            <a:r>
              <a:rPr lang="en-US" sz="1200" kern="1200" dirty="0">
                <a:solidFill>
                  <a:schemeClr val="tx1"/>
                </a:solidFill>
                <a:effectLst/>
                <a:latin typeface="+mn-lt"/>
                <a:ea typeface="+mn-ea"/>
                <a:cs typeface="+mn-cs"/>
              </a:rPr>
              <a:t>we are depressed to witness this world!</a:t>
            </a:r>
          </a:p>
          <a:p>
            <a:r>
              <a:rPr lang="en-US" sz="1200" kern="1200" dirty="0">
                <a:solidFill>
                  <a:schemeClr val="tx1"/>
                </a:solidFill>
                <a:effectLst/>
                <a:latin typeface="+mn-lt"/>
                <a:ea typeface="+mn-ea"/>
                <a:cs typeface="+mn-cs"/>
              </a:rPr>
              <a:t>It is so painful to know that we will always be outsiders,</a:t>
            </a:r>
          </a:p>
          <a:p>
            <a:r>
              <a:rPr lang="en-US" sz="1200" kern="1200" dirty="0">
                <a:solidFill>
                  <a:schemeClr val="tx1"/>
                </a:solidFill>
                <a:effectLst/>
                <a:latin typeface="+mn-lt"/>
                <a:ea typeface="+mn-ea"/>
                <a:cs typeface="+mn-cs"/>
              </a:rPr>
              <a:t>endlessly moving like the ocean, aimlessly blowing like the wind.</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While we fear what others fear, we don't treasure what others treasure.</a:t>
            </a:r>
          </a:p>
          <a:p>
            <a:r>
              <a:rPr lang="en-US" sz="1200" kern="1200" dirty="0">
                <a:solidFill>
                  <a:schemeClr val="tx1"/>
                </a:solidFill>
                <a:effectLst/>
                <a:latin typeface="+mn-lt"/>
                <a:ea typeface="+mn-ea"/>
                <a:cs typeface="+mn-cs"/>
              </a:rPr>
              <a:t>Our treasure is the Great Integrity.</a:t>
            </a:r>
          </a:p>
          <a:p>
            <a:r>
              <a:rPr lang="en-US" sz="1200" kern="1200" dirty="0">
                <a:solidFill>
                  <a:schemeClr val="tx1"/>
                </a:solidFill>
                <a:effectLst/>
                <a:latin typeface="+mn-lt"/>
                <a:ea typeface="+mn-ea"/>
                <a:cs typeface="+mn-cs"/>
              </a:rPr>
              <a:t>However, until it is shared, it will not be the Universal Integrity,</a:t>
            </a:r>
          </a:p>
          <a:p>
            <a:r>
              <a:rPr lang="en-US" sz="1200" kern="1200" dirty="0">
                <a:solidFill>
                  <a:schemeClr val="tx1"/>
                </a:solidFill>
                <a:effectLst/>
                <a:latin typeface="+mn-lt"/>
                <a:ea typeface="+mn-ea"/>
                <a:cs typeface="+mn-cs"/>
              </a:rPr>
              <a:t>for we are part of them, and they are part of us."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(Laozi, 2005/circa 500 BC)</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Laozi, D. R. A. C. J. (2005/circa 500 BC). </a:t>
            </a:r>
            <a:r>
              <a:rPr lang="en-US" sz="1200" i="1" kern="1200" dirty="0">
                <a:solidFill>
                  <a:schemeClr val="tx1"/>
                </a:solidFill>
                <a:effectLst/>
                <a:latin typeface="+mn-lt"/>
                <a:ea typeface="+mn-ea"/>
                <a:cs typeface="+mn-cs"/>
              </a:rPr>
              <a:t>Tao </a:t>
            </a:r>
            <a:r>
              <a:rPr lang="en-US" sz="1200" i="1" kern="1200" dirty="0" err="1">
                <a:solidFill>
                  <a:schemeClr val="tx1"/>
                </a:solidFill>
                <a:effectLst/>
                <a:latin typeface="+mn-lt"/>
                <a:ea typeface="+mn-ea"/>
                <a:cs typeface="+mn-cs"/>
              </a:rPr>
              <a:t>te</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ching</a:t>
            </a:r>
            <a:r>
              <a:rPr lang="en-US" sz="1200" i="1" kern="1200" dirty="0">
                <a:solidFill>
                  <a:schemeClr val="tx1"/>
                </a:solidFill>
                <a:effectLst/>
                <a:latin typeface="+mn-lt"/>
                <a:ea typeface="+mn-ea"/>
                <a:cs typeface="+mn-cs"/>
              </a:rPr>
              <a:t> : a new translation &amp; commentary</a:t>
            </a:r>
            <a:r>
              <a:rPr lang="en-US" sz="1200" kern="1200" dirty="0">
                <a:solidFill>
                  <a:schemeClr val="tx1"/>
                </a:solidFill>
                <a:effectLst/>
                <a:latin typeface="+mn-lt"/>
                <a:ea typeface="+mn-ea"/>
                <a:cs typeface="+mn-cs"/>
              </a:rPr>
              <a:t>. New York: Barnes &amp; Noble.</a:t>
            </a:r>
          </a:p>
          <a:p>
            <a:r>
              <a:rPr lang="en-US" sz="1200" kern="1200">
                <a:solidFill>
                  <a:schemeClr val="tx1"/>
                </a:solidFill>
                <a:effectLst/>
                <a:latin typeface="+mn-lt"/>
                <a:ea typeface="+mn-ea"/>
                <a:cs typeface="+mn-cs"/>
              </a:rPr>
              <a:t> </a:t>
            </a:r>
          </a:p>
          <a:p>
            <a:endParaRPr lang="en-US" sz="18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1DD50BE1-4FD0-F147-8FFA-900F9D04A107}" type="slidenum">
              <a:rPr lang="en-US" smtClean="0"/>
              <a:t>39</a:t>
            </a:fld>
            <a:endParaRPr lang="en-US"/>
          </a:p>
        </p:txBody>
      </p:sp>
    </p:spTree>
    <p:extLst>
      <p:ext uri="{BB962C8B-B14F-4D97-AF65-F5344CB8AC3E}">
        <p14:creationId xmlns:p14="http://schemas.microsoft.com/office/powerpoint/2010/main" val="144131660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DD50BE1-4FD0-F147-8FFA-900F9D04A107}" type="slidenum">
              <a:rPr lang="en-US" smtClean="0"/>
              <a:t>40</a:t>
            </a:fld>
            <a:endParaRPr lang="en-US"/>
          </a:p>
        </p:txBody>
      </p:sp>
    </p:spTree>
    <p:extLst>
      <p:ext uri="{BB962C8B-B14F-4D97-AF65-F5344CB8AC3E}">
        <p14:creationId xmlns:p14="http://schemas.microsoft.com/office/powerpoint/2010/main" val="25849552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t>TEXT … Do it. </a:t>
            </a:r>
            <a:r>
              <a:rPr lang="en-US" sz="1800" i="1" dirty="0"/>
              <a:t>‘Be the Hopi’ … </a:t>
            </a:r>
            <a:r>
              <a:rPr lang="en-US" sz="1800" i="0" dirty="0"/>
              <a:t>see the tree as a subject and predicate … see the tree as all tenses - the whole life of the tree – ironically, </a:t>
            </a:r>
            <a:r>
              <a:rPr lang="en-US" sz="1800" i="1" dirty="0"/>
              <a:t>it’s a flash</a:t>
            </a:r>
          </a:p>
          <a:p>
            <a:endParaRPr lang="en-US" sz="1800"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The beauty is that we have representatives of ancient and indigenous wisdom right in our midst – the children.</a:t>
            </a:r>
          </a:p>
          <a:p>
            <a:endParaRPr lang="en-US" sz="1800" i="0" dirty="0"/>
          </a:p>
          <a:p>
            <a:r>
              <a:rPr lang="en-US" sz="1800" dirty="0"/>
              <a:t>***</a:t>
            </a:r>
          </a:p>
          <a:p>
            <a:pPr lvl="0"/>
            <a:endParaRPr lang="en-US" sz="1800" b="1" dirty="0">
              <a:effectLst/>
              <a:latin typeface="Calibri" panose="020F0502020204030204" pitchFamily="34" charset="0"/>
              <a:ea typeface="Times New Roman" panose="02020603050405020304" pitchFamily="18" charset="0"/>
              <a:cs typeface="Calibri" panose="020F0502020204030204" pitchFamily="34" charset="0"/>
            </a:endParaRPr>
          </a:p>
          <a:p>
            <a:pPr lvl="0"/>
            <a:endParaRPr lang="en-US" sz="1800" b="1" dirty="0">
              <a:effectLst/>
              <a:latin typeface="Calibri" panose="020F0502020204030204" pitchFamily="34" charset="0"/>
              <a:ea typeface="Times New Roman" panose="02020603050405020304" pitchFamily="18" charset="0"/>
              <a:cs typeface="Calibri" panose="020F0502020204030204" pitchFamily="34" charset="0"/>
            </a:endParaRPr>
          </a:p>
          <a:p>
            <a:pPr lvl="0"/>
            <a:r>
              <a:rPr lang="en-US" sz="1800" b="1" dirty="0">
                <a:effectLst/>
                <a:latin typeface="Calibri" panose="020F0502020204030204" pitchFamily="34" charset="0"/>
                <a:ea typeface="Times New Roman" panose="02020603050405020304" pitchFamily="18" charset="0"/>
                <a:cs typeface="Calibri" panose="020F0502020204030204" pitchFamily="34" charset="0"/>
              </a:rPr>
              <a:t>Lao Tzu</a:t>
            </a:r>
          </a:p>
          <a:p>
            <a:pPr lvl="0"/>
            <a:r>
              <a:rPr lang="en-US" sz="1800" dirty="0">
                <a:effectLst/>
                <a:latin typeface="Calibri" panose="020F0502020204030204" pitchFamily="34" charset="0"/>
                <a:ea typeface="Times New Roman" panose="02020603050405020304" pitchFamily="18" charset="0"/>
                <a:cs typeface="Calibri" panose="020F0502020204030204" pitchFamily="34" charset="0"/>
              </a:rPr>
              <a:t>“</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All things alike go through their processes of activity, and we see them return. When things have displayed their luxuriant growth, we see each of them return to its root. This returning to their root is what we call the state of stillness; and that stillness may be called a reporting that they have fulfilled their appointed end.”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Tzu</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2012/circa 500 BC, p. Verse 16)</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lvl="2"/>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lvl="0"/>
            <a:r>
              <a:rPr lang="en-US" sz="1800" b="1" dirty="0">
                <a:effectLst/>
                <a:latin typeface="Times New Roman" panose="02020603050405020304" pitchFamily="18" charset="0"/>
                <a:ea typeface="Times New Roman" panose="02020603050405020304" pitchFamily="18" charset="0"/>
                <a:cs typeface="Times New Roman" panose="02020603050405020304" pitchFamily="18" charset="0"/>
              </a:rPr>
              <a:t>William James</a:t>
            </a:r>
          </a:p>
          <a:p>
            <a:pPr lvl="0"/>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“And the faculty of voluntarily bringing back a wandering attention, over and over again, is the very root of judgment, character, and will. ... An education which should improve this faculty would be the education par excellence.” - William James</a:t>
            </a:r>
          </a:p>
          <a:p>
            <a:pPr lvl="1"/>
            <a:endParaRPr lang="en-US" sz="1800" dirty="0">
              <a:effectLst/>
              <a:latin typeface="Times New Roman" panose="02020603050405020304" pitchFamily="18" charset="0"/>
              <a:cs typeface="Times New Roman" panose="02020603050405020304" pitchFamily="18" charset="0"/>
            </a:endParaRPr>
          </a:p>
          <a:p>
            <a:pPr lvl="0"/>
            <a:r>
              <a:rPr lang="en-US" sz="1200" b="1" dirty="0">
                <a:solidFill>
                  <a:srgbClr val="4472C4"/>
                </a:solidFill>
                <a:effectLst/>
                <a:latin typeface="Times New Roman" panose="02020603050405020304" pitchFamily="18" charset="0"/>
                <a:ea typeface="Times New Roman" panose="02020603050405020304" pitchFamily="18" charset="0"/>
                <a:cs typeface="Times New Roman" panose="02020603050405020304" pitchFamily="18" charset="0"/>
              </a:rPr>
              <a:t>Incarcerated Individuals</a:t>
            </a:r>
          </a:p>
          <a:p>
            <a:pPr lvl="0"/>
            <a:r>
              <a:rPr lang="en-US" sz="1200" b="1" dirty="0">
                <a:solidFill>
                  <a:srgbClr val="4472C4"/>
                </a:solidFill>
                <a:effectLst/>
                <a:latin typeface="Times New Roman" panose="02020603050405020304" pitchFamily="18" charset="0"/>
                <a:ea typeface="Times New Roman" panose="02020603050405020304" pitchFamily="18" charset="0"/>
                <a:cs typeface="Times New Roman" panose="02020603050405020304" pitchFamily="18" charset="0"/>
              </a:rPr>
              <a:t>(On giving advice to a child)</a:t>
            </a:r>
          </a:p>
          <a:p>
            <a:pPr lvl="0"/>
            <a:r>
              <a:rPr lang="en-US" sz="1200" dirty="0">
                <a:effectLst/>
                <a:latin typeface="Times New Roman" panose="02020603050405020304" pitchFamily="18" charset="0"/>
                <a:ea typeface="MS Mincho" panose="020B0604020202020204" pitchFamily="34" charset="0"/>
                <a:cs typeface="Times New Roman" panose="02020603050405020304" pitchFamily="18" charset="0"/>
              </a:rPr>
              <a:t>"Don't do anything in the dark you wouldn't want to come to light." J. Powell</a:t>
            </a:r>
          </a:p>
          <a:p>
            <a:pPr lvl="0"/>
            <a:r>
              <a:rPr lang="en-US" sz="1200" dirty="0">
                <a:effectLst/>
                <a:latin typeface="Times New Roman" panose="02020603050405020304" pitchFamily="18" charset="0"/>
                <a:ea typeface="MS Mincho" panose="020B0604020202020204" pitchFamily="34" charset="0"/>
                <a:cs typeface="Times New Roman" panose="02020603050405020304" pitchFamily="18" charset="0"/>
              </a:rPr>
              <a:t>"Remember you are always loved. Love is gold. Give your gold to everyone you meet, just as it was given to you but never with a price. This is your treasure, nothing more, nothing less." J. </a:t>
            </a:r>
            <a:r>
              <a:rPr lang="en-US" sz="1200" dirty="0" err="1">
                <a:effectLst/>
                <a:latin typeface="Times New Roman" panose="02020603050405020304" pitchFamily="18" charset="0"/>
                <a:ea typeface="MS Mincho" panose="020B0604020202020204" pitchFamily="34" charset="0"/>
                <a:cs typeface="Times New Roman" panose="02020603050405020304" pitchFamily="18" charset="0"/>
              </a:rPr>
              <a:t>LeJeune</a:t>
            </a:r>
            <a:endParaRPr lang="en-US" sz="1200" dirty="0">
              <a:effectLst/>
              <a:latin typeface="Times New Roman" panose="02020603050405020304" pitchFamily="18" charset="0"/>
              <a:ea typeface="MS Mincho" panose="020B060402020202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4472C4"/>
                </a:solidFill>
                <a:effectLst/>
                <a:latin typeface="Times New Roman" panose="02020603050405020304" pitchFamily="18" charset="0"/>
                <a:ea typeface="Times New Roman" panose="02020603050405020304" pitchFamily="18" charset="0"/>
                <a:cs typeface="Times New Roman" panose="02020603050405020304" pitchFamily="18" charset="0"/>
              </a:rPr>
              <a:t>"We all make mistakes. When you get knocked down you have to get back up. 'Fake it until you become it'" (A. </a:t>
            </a:r>
            <a:r>
              <a:rPr lang="en-US" sz="1800" dirty="0" err="1">
                <a:solidFill>
                  <a:srgbClr val="4472C4"/>
                </a:solidFill>
                <a:effectLst/>
                <a:latin typeface="Times New Roman" panose="02020603050405020304" pitchFamily="18" charset="0"/>
                <a:ea typeface="Times New Roman" panose="02020603050405020304" pitchFamily="18" charset="0"/>
                <a:cs typeface="Times New Roman" panose="02020603050405020304" pitchFamily="18" charset="0"/>
              </a:rPr>
              <a:t>Kempeny</a:t>
            </a:r>
            <a:r>
              <a:rPr lang="en-US" sz="1800" dirty="0">
                <a:solidFill>
                  <a:srgbClr val="4472C4"/>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lvl="0"/>
            <a:r>
              <a:rPr lang="en-US" sz="1200" dirty="0">
                <a:effectLst/>
                <a:latin typeface="Times New Roman" panose="02020603050405020304" pitchFamily="18" charset="0"/>
                <a:ea typeface="MS Mincho" panose="02020609040205080304" pitchFamily="49" charset="-128"/>
                <a:cs typeface="Times New Roman" panose="02020603050405020304" pitchFamily="18" charset="0"/>
              </a:rPr>
              <a:t>"I had people all the time telling me what I should do or shouldn't do, but I had to learn the hard way. My advice to you is always be honest regardless if it hurts someone's feelings because once the pain goes away they will respect you for your honesty. Never forget to be yourself, don't do things because everyone else is doing them, because when you get out of your character you will about 8 times out of 10 find yourself in an awkward situation. Young man the most important thing I can tell you is to love. Love your friends and family - even love your enemies. When you love, things you say and things you do for people won't go unnoticed because they'll know it came from a sincere heart. And always remember to love yourself, because you can't love others until you love yourself first." C. Barnes</a:t>
            </a:r>
          </a:p>
          <a:p>
            <a:pPr lvl="0"/>
            <a:r>
              <a:rPr lang="en-US" sz="1200" dirty="0">
                <a:effectLst/>
                <a:latin typeface="Times New Roman" panose="02020603050405020304" pitchFamily="18" charset="0"/>
                <a:ea typeface="MS Mincho" panose="02020609040205080304" pitchFamily="49" charset="-128"/>
                <a:cs typeface="Times New Roman" panose="02020603050405020304" pitchFamily="18" charset="0"/>
              </a:rPr>
              <a:t>"I've learned to not take family, friends or freedom for granted, at any given time any of these can be taken from you. ... my grandmother always told me, 'worrying is like rocking in a rocking chair, you can do it for days and never get anywhere.'" T. Lackey</a:t>
            </a:r>
          </a:p>
          <a:p>
            <a:pPr lvl="0"/>
            <a:r>
              <a:rPr lang="en-US" sz="1200" dirty="0">
                <a:effectLst/>
                <a:latin typeface="Times New Roman" panose="02020603050405020304" pitchFamily="18" charset="0"/>
                <a:ea typeface="MS Mincho" panose="02020609040205080304" pitchFamily="49" charset="-128"/>
                <a:cs typeface="Times New Roman" panose="02020603050405020304" pitchFamily="18" charset="0"/>
              </a:rPr>
              <a:t>"We all make mistakes. When you get knocked down you have to get back up. 'Fake it until you become it.'" A. </a:t>
            </a:r>
            <a:r>
              <a:rPr lang="en-US" sz="1200" dirty="0" err="1">
                <a:effectLst/>
                <a:latin typeface="Times New Roman" panose="02020603050405020304" pitchFamily="18" charset="0"/>
                <a:ea typeface="MS Mincho" panose="02020609040205080304" pitchFamily="49" charset="-128"/>
                <a:cs typeface="Times New Roman" panose="02020603050405020304" pitchFamily="18" charset="0"/>
              </a:rPr>
              <a:t>Kempeny</a:t>
            </a:r>
            <a:endParaRPr lang="en-US" sz="1200" dirty="0">
              <a:effectLst/>
              <a:latin typeface="Times New Roman" panose="02020603050405020304" pitchFamily="18" charset="0"/>
              <a:ea typeface="MS Mincho" panose="02020609040205080304" pitchFamily="49" charset="-128"/>
              <a:cs typeface="Times New Roman" panose="02020603050405020304" pitchFamily="18" charset="0"/>
            </a:endParaRPr>
          </a:p>
          <a:p>
            <a:pPr lvl="0"/>
            <a:r>
              <a:rPr lang="en-US" sz="1200" dirty="0">
                <a:effectLst/>
                <a:latin typeface="Times New Roman" panose="02020603050405020304" pitchFamily="18" charset="0"/>
                <a:ea typeface="MS Mincho" panose="02020609040205080304" pitchFamily="49" charset="-128"/>
                <a:cs typeface="Times New Roman" panose="02020603050405020304" pitchFamily="18" charset="0"/>
              </a:rPr>
              <a:t>"Son, do this for me if you can. Be a simple kind of man. Be someone people can love and understand. Be strong, tough and work hard, but also be caring, loving and sympathetic for those who are weaker than you. Always remember that family comes first. Take care and protect them with your love and compassion." T. </a:t>
            </a:r>
            <a:r>
              <a:rPr lang="en-US" sz="1200" dirty="0" err="1">
                <a:effectLst/>
                <a:latin typeface="Times New Roman" panose="02020603050405020304" pitchFamily="18" charset="0"/>
                <a:ea typeface="MS Mincho" panose="02020609040205080304" pitchFamily="49" charset="-128"/>
                <a:cs typeface="Times New Roman" panose="02020603050405020304" pitchFamily="18" charset="0"/>
              </a:rPr>
              <a:t>Joynes</a:t>
            </a:r>
            <a:endParaRPr lang="en-US" sz="1200" dirty="0">
              <a:effectLst/>
              <a:latin typeface="Times New Roman" panose="02020603050405020304" pitchFamily="18" charset="0"/>
              <a:ea typeface="MS Mincho" panose="02020609040205080304" pitchFamily="49" charset="-128"/>
              <a:cs typeface="Times New Roman" panose="02020603050405020304" pitchFamily="18" charset="0"/>
            </a:endParaRPr>
          </a:p>
          <a:p>
            <a:pPr lvl="1"/>
            <a:endParaRPr lang="en-US" sz="1200" dirty="0">
              <a:effectLst/>
              <a:latin typeface="Times New Roman" panose="02020603050405020304" pitchFamily="18" charset="0"/>
              <a:ea typeface="MS Mincho" panose="020B0604020202020204" pitchFamily="34" charset="0"/>
              <a:cs typeface="Times New Roman" panose="02020603050405020304" pitchFamily="18" charset="0"/>
            </a:endParaRPr>
          </a:p>
          <a:p>
            <a:pPr lvl="1"/>
            <a:endParaRPr lang="en-US" dirty="0"/>
          </a:p>
        </p:txBody>
      </p:sp>
      <p:sp>
        <p:nvSpPr>
          <p:cNvPr id="4" name="Slide Number Placeholder 3"/>
          <p:cNvSpPr>
            <a:spLocks noGrp="1"/>
          </p:cNvSpPr>
          <p:nvPr>
            <p:ph type="sldNum" sz="quarter" idx="5"/>
          </p:nvPr>
        </p:nvSpPr>
        <p:spPr/>
        <p:txBody>
          <a:bodyPr/>
          <a:lstStyle/>
          <a:p>
            <a:fld id="{1DD50BE1-4FD0-F147-8FFA-900F9D04A107}" type="slidenum">
              <a:rPr lang="en-US" smtClean="0"/>
              <a:t>41</a:t>
            </a:fld>
            <a:endParaRPr lang="en-US"/>
          </a:p>
        </p:txBody>
      </p:sp>
    </p:spTree>
    <p:extLst>
      <p:ext uri="{BB962C8B-B14F-4D97-AF65-F5344CB8AC3E}">
        <p14:creationId xmlns:p14="http://schemas.microsoft.com/office/powerpoint/2010/main" val="14242235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dirty="0"/>
              <a:t>***</a:t>
            </a:r>
            <a:endParaRPr lang="en-US" dirty="0"/>
          </a:p>
        </p:txBody>
      </p:sp>
      <p:sp>
        <p:nvSpPr>
          <p:cNvPr id="4" name="Slide Number Placeholder 3"/>
          <p:cNvSpPr>
            <a:spLocks noGrp="1"/>
          </p:cNvSpPr>
          <p:nvPr>
            <p:ph type="sldNum" sz="quarter" idx="5"/>
          </p:nvPr>
        </p:nvSpPr>
        <p:spPr/>
        <p:txBody>
          <a:bodyPr/>
          <a:lstStyle/>
          <a:p>
            <a:fld id="{1DD50BE1-4FD0-F147-8FFA-900F9D04A107}" type="slidenum">
              <a:rPr lang="en-US" smtClean="0"/>
              <a:t>4</a:t>
            </a:fld>
            <a:endParaRPr lang="en-US"/>
          </a:p>
        </p:txBody>
      </p:sp>
    </p:spTree>
    <p:extLst>
      <p:ext uri="{BB962C8B-B14F-4D97-AF65-F5344CB8AC3E}">
        <p14:creationId xmlns:p14="http://schemas.microsoft.com/office/powerpoint/2010/main" val="9862522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a:effectLst/>
                <a:latin typeface="Calibri" panose="020F0502020204030204" pitchFamily="34" charset="0"/>
                <a:ea typeface="Times New Roman" panose="02020603050405020304" pitchFamily="18" charset="0"/>
                <a:cs typeface="Times New Roman" panose="02020603050405020304" pitchFamily="18" charset="0"/>
              </a:rPr>
              <a:t>Thank </a:t>
            </a:r>
            <a:r>
              <a:rPr lang="en-US" sz="1100" dirty="0">
                <a:effectLst/>
                <a:latin typeface="Calibri" panose="020F0502020204030204" pitchFamily="34" charset="0"/>
                <a:ea typeface="Times New Roman" panose="02020603050405020304" pitchFamily="18" charset="0"/>
                <a:cs typeface="Times New Roman" panose="02020603050405020304" pitchFamily="18" charset="0"/>
              </a:rPr>
              <a:t>you.</a:t>
            </a:r>
          </a:p>
        </p:txBody>
      </p:sp>
      <p:sp>
        <p:nvSpPr>
          <p:cNvPr id="4" name="Slide Number Placeholder 3"/>
          <p:cNvSpPr>
            <a:spLocks noGrp="1"/>
          </p:cNvSpPr>
          <p:nvPr>
            <p:ph type="sldNum" sz="quarter" idx="5"/>
          </p:nvPr>
        </p:nvSpPr>
        <p:spPr/>
        <p:txBody>
          <a:bodyPr/>
          <a:lstStyle/>
          <a:p>
            <a:fld id="{1DD50BE1-4FD0-F147-8FFA-900F9D04A107}" type="slidenum">
              <a:rPr lang="en-US" smtClean="0"/>
              <a:t>42</a:t>
            </a:fld>
            <a:endParaRPr lang="en-US"/>
          </a:p>
        </p:txBody>
      </p:sp>
    </p:spTree>
    <p:extLst>
      <p:ext uri="{BB962C8B-B14F-4D97-AF65-F5344CB8AC3E}">
        <p14:creationId xmlns:p14="http://schemas.microsoft.com/office/powerpoint/2010/main" val="414923967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DD50BE1-4FD0-F147-8FFA-900F9D04A107}" type="slidenum">
              <a:rPr lang="en-US" smtClean="0"/>
              <a:t>43</a:t>
            </a:fld>
            <a:endParaRPr lang="en-US"/>
          </a:p>
        </p:txBody>
      </p:sp>
    </p:spTree>
    <p:extLst>
      <p:ext uri="{BB962C8B-B14F-4D97-AF65-F5344CB8AC3E}">
        <p14:creationId xmlns:p14="http://schemas.microsoft.com/office/powerpoint/2010/main" val="263984458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1000"/>
              </a:spcAft>
            </a:pPr>
            <a:r>
              <a:rPr lang="en-US" sz="1800" dirty="0">
                <a:latin typeface="Times New Roman" panose="02020603050405020304" pitchFamily="18" charset="0"/>
                <a:ea typeface="Times New Roman" panose="02020603050405020304" pitchFamily="18" charset="0"/>
              </a:rPr>
              <a:t>Chopra includes entire </a:t>
            </a:r>
            <a:r>
              <a:rPr lang="en-US" sz="1600" dirty="0">
                <a:latin typeface="Times New Roman" panose="02020603050405020304" pitchFamily="18" charset="0"/>
                <a:ea typeface="Times New Roman" panose="02020603050405020304" pitchFamily="18" charset="0"/>
              </a:rPr>
              <a:t>Nondual Embodiment Thematic Inventory </a:t>
            </a:r>
            <a:r>
              <a:rPr lang="en-US" sz="1800" dirty="0">
                <a:latin typeface="Times New Roman" panose="02020603050405020304" pitchFamily="18" charset="0"/>
                <a:ea typeface="Times New Roman" panose="02020603050405020304" pitchFamily="18" charset="0"/>
              </a:rPr>
              <a:t>(NETI) in his book, Metahuman (METAHUMAN : unleashing your infinite potential, D. Chopra, Publisher: HARMONY CROWN 2021.). Scores from 20-100, higher being more self-awareness. In all questions, score 1 - Never, 2 - Rarely, 3 - Sometimes, 4 - Most of the time, 5 - All of the time.</a:t>
            </a:r>
          </a:p>
          <a:p>
            <a:pPr marL="685800" marR="0">
              <a:spcBef>
                <a:spcPts val="0"/>
              </a:spcBef>
              <a:spcAft>
                <a:spcPts val="1000"/>
              </a:spcAft>
            </a:pPr>
            <a:r>
              <a:rPr lang="en-US" sz="2800" dirty="0">
                <a:latin typeface="Calibri" panose="020F0502020204030204" pitchFamily="34" charset="0"/>
                <a:ea typeface="Calibri" panose="020F0502020204030204" pitchFamily="34" charset="0"/>
              </a:rPr>
              <a:t>Nondual Embodiment Thematic Inventory*</a:t>
            </a:r>
            <a:endParaRPr lang="en-US" sz="1800" dirty="0">
              <a:latin typeface="Times New Roman" panose="02020603050405020304" pitchFamily="18" charset="0"/>
              <a:ea typeface="Times New Roman" panose="02020603050405020304" pitchFamily="18" charset="0"/>
            </a:endParaRPr>
          </a:p>
          <a:p>
            <a:r>
              <a:rPr lang="en-US" sz="1200" dirty="0">
                <a:latin typeface="Times New Roman" panose="02020603050405020304" pitchFamily="18" charset="0"/>
                <a:ea typeface="Times New Roman" panose="02020603050405020304" pitchFamily="18" charset="0"/>
              </a:rPr>
              <a:t>Instructions: Please indicate how often the following occur for you.</a:t>
            </a:r>
            <a:endParaRPr lang="en-US" sz="1800" dirty="0">
              <a:latin typeface="Times New Roman" panose="02020603050405020304" pitchFamily="18" charset="0"/>
              <a:ea typeface="Times New Roman" panose="02020603050405020304" pitchFamily="18" charset="0"/>
            </a:endParaRPr>
          </a:p>
          <a:p>
            <a:pPr marL="271780" marR="0" indent="-156210">
              <a:spcBef>
                <a:spcPts val="0"/>
              </a:spcBef>
              <a:spcAft>
                <a:spcPts val="0"/>
              </a:spcAft>
            </a:pPr>
            <a:r>
              <a:rPr lang="en-US" sz="1200" dirty="0">
                <a:latin typeface="Times New Roman" panose="02020603050405020304" pitchFamily="18" charset="0"/>
                <a:ea typeface="Times New Roman" panose="02020603050405020304" pitchFamily="18" charset="0"/>
              </a:rPr>
              <a:t>1. An inner contentment that is not contingent or dependent upon circumstances, objects, or the actions of other people.</a:t>
            </a:r>
            <a:endParaRPr lang="en-US" sz="1800" dirty="0">
              <a:latin typeface="Times New Roman" panose="02020603050405020304" pitchFamily="18" charset="0"/>
              <a:ea typeface="Times New Roman" panose="02020603050405020304" pitchFamily="18" charset="0"/>
            </a:endParaRPr>
          </a:p>
          <a:p>
            <a:pPr marL="271780" marR="0" indent="-156210">
              <a:spcBef>
                <a:spcPts val="0"/>
              </a:spcBef>
              <a:spcAft>
                <a:spcPts val="0"/>
              </a:spcAft>
            </a:pPr>
            <a:r>
              <a:rPr lang="en-US" sz="1200" dirty="0">
                <a:latin typeface="Times New Roman" panose="02020603050405020304" pitchFamily="18" charset="0"/>
                <a:ea typeface="Times New Roman" panose="02020603050405020304" pitchFamily="18" charset="0"/>
              </a:rPr>
              <a:t>2. Accepting (not struggling with) whatever experience I may be having.</a:t>
            </a:r>
            <a:endParaRPr lang="en-US" sz="1800" dirty="0">
              <a:latin typeface="Times New Roman" panose="02020603050405020304" pitchFamily="18" charset="0"/>
              <a:ea typeface="Times New Roman" panose="02020603050405020304" pitchFamily="18" charset="0"/>
            </a:endParaRPr>
          </a:p>
          <a:p>
            <a:pPr marL="271780" marR="0" indent="-156210">
              <a:spcBef>
                <a:spcPts val="0"/>
              </a:spcBef>
              <a:spcAft>
                <a:spcPts val="0"/>
              </a:spcAft>
            </a:pPr>
            <a:r>
              <a:rPr lang="en-US" sz="1200" dirty="0">
                <a:latin typeface="Times New Roman" panose="02020603050405020304" pitchFamily="18" charset="0"/>
                <a:ea typeface="Times New Roman" panose="02020603050405020304" pitchFamily="18" charset="0"/>
              </a:rPr>
              <a:t>3. An interest in clearly seeing the reality or truth about myself, the world, and others, rather than in feeling a particular way.</a:t>
            </a:r>
            <a:endParaRPr lang="en-US" sz="1800" dirty="0">
              <a:latin typeface="Times New Roman" panose="02020603050405020304" pitchFamily="18" charset="0"/>
              <a:ea typeface="Times New Roman" panose="02020603050405020304" pitchFamily="18" charset="0"/>
            </a:endParaRPr>
          </a:p>
          <a:p>
            <a:pPr marL="271780" marR="0" indent="-156210">
              <a:spcBef>
                <a:spcPts val="0"/>
              </a:spcBef>
              <a:spcAft>
                <a:spcPts val="0"/>
              </a:spcAft>
            </a:pPr>
            <a:r>
              <a:rPr lang="en-US" sz="1200" dirty="0">
                <a:latin typeface="Times New Roman" panose="02020603050405020304" pitchFamily="18" charset="0"/>
                <a:ea typeface="Times New Roman" panose="02020603050405020304" pitchFamily="18" charset="0"/>
              </a:rPr>
              <a:t>4. A sense that I am not protecting or defending a self-image or concept I hold about myself.</a:t>
            </a:r>
            <a:endParaRPr lang="en-US" sz="1800" dirty="0">
              <a:latin typeface="Times New Roman" panose="02020603050405020304" pitchFamily="18" charset="0"/>
              <a:ea typeface="Times New Roman" panose="02020603050405020304" pitchFamily="18" charset="0"/>
            </a:endParaRPr>
          </a:p>
          <a:p>
            <a:pPr marL="271780" marR="0" indent="-156210">
              <a:spcBef>
                <a:spcPts val="0"/>
              </a:spcBef>
              <a:spcAft>
                <a:spcPts val="0"/>
              </a:spcAft>
            </a:pPr>
            <a:r>
              <a:rPr lang="en-US" sz="1200" dirty="0">
                <a:latin typeface="Times New Roman" panose="02020603050405020304" pitchFamily="18" charset="0"/>
                <a:ea typeface="Times New Roman" panose="02020603050405020304" pitchFamily="18" charset="0"/>
              </a:rPr>
              <a:t>5. Deep love and appreciation for everyone and everything I encounter in life.</a:t>
            </a:r>
            <a:endParaRPr lang="en-US" sz="1800" dirty="0">
              <a:latin typeface="Times New Roman" panose="02020603050405020304" pitchFamily="18" charset="0"/>
              <a:ea typeface="Times New Roman" panose="02020603050405020304" pitchFamily="18" charset="0"/>
            </a:endParaRPr>
          </a:p>
          <a:p>
            <a:pPr marL="271780" marR="0" indent="-156210">
              <a:spcBef>
                <a:spcPts val="0"/>
              </a:spcBef>
              <a:spcAft>
                <a:spcPts val="0"/>
              </a:spcAft>
            </a:pPr>
            <a:r>
              <a:rPr lang="en-US" sz="1200" dirty="0">
                <a:latin typeface="Times New Roman" panose="02020603050405020304" pitchFamily="18" charset="0"/>
                <a:ea typeface="Times New Roman" panose="02020603050405020304" pitchFamily="18" charset="0"/>
              </a:rPr>
              <a:t>6. Understanding that there is ultimately no separation between what I call my ‘‘self’’ and the whole of existence.</a:t>
            </a:r>
            <a:endParaRPr lang="en-US" sz="1800" dirty="0">
              <a:latin typeface="Times New Roman" panose="02020603050405020304" pitchFamily="18" charset="0"/>
              <a:ea typeface="Times New Roman" panose="02020603050405020304" pitchFamily="18" charset="0"/>
            </a:endParaRPr>
          </a:p>
          <a:p>
            <a:pPr marL="271780" marR="0" indent="-156210">
              <a:spcBef>
                <a:spcPts val="0"/>
              </a:spcBef>
              <a:spcAft>
                <a:spcPts val="0"/>
              </a:spcAft>
            </a:pPr>
            <a:r>
              <a:rPr lang="en-US" sz="1200" dirty="0">
                <a:latin typeface="Times New Roman" panose="02020603050405020304" pitchFamily="18" charset="0"/>
                <a:ea typeface="Times New Roman" panose="02020603050405020304" pitchFamily="18" charset="0"/>
              </a:rPr>
              <a:t>7. Feeling deeply at ease, wherever I am or whatever situation or circumstance I may find myself in.</a:t>
            </a:r>
            <a:endParaRPr lang="en-US" sz="1800" dirty="0">
              <a:latin typeface="Times New Roman" panose="02020603050405020304" pitchFamily="18" charset="0"/>
              <a:ea typeface="Times New Roman" panose="02020603050405020304" pitchFamily="18" charset="0"/>
            </a:endParaRPr>
          </a:p>
          <a:p>
            <a:pPr marL="271780" marR="0" indent="-156210">
              <a:spcBef>
                <a:spcPts val="0"/>
              </a:spcBef>
              <a:spcAft>
                <a:spcPts val="0"/>
              </a:spcAft>
            </a:pPr>
            <a:r>
              <a:rPr lang="en-US" sz="1200" dirty="0">
                <a:latin typeface="Times New Roman" panose="02020603050405020304" pitchFamily="18" charset="0"/>
                <a:ea typeface="Times New Roman" panose="02020603050405020304" pitchFamily="18" charset="0"/>
              </a:rPr>
              <a:t>8. A sense that my actions in life are not motivated by fear or mistrust.</a:t>
            </a:r>
            <a:endParaRPr lang="en-US" sz="1800" dirty="0">
              <a:latin typeface="Times New Roman" panose="02020603050405020304" pitchFamily="18" charset="0"/>
              <a:ea typeface="Times New Roman" panose="02020603050405020304" pitchFamily="18" charset="0"/>
            </a:endParaRPr>
          </a:p>
          <a:p>
            <a:pPr marL="271780" marR="0" indent="-156210">
              <a:spcBef>
                <a:spcPts val="0"/>
              </a:spcBef>
              <a:spcAft>
                <a:spcPts val="0"/>
              </a:spcAft>
            </a:pPr>
            <a:r>
              <a:rPr lang="en-US" sz="1200" dirty="0">
                <a:latin typeface="Times New Roman" panose="02020603050405020304" pitchFamily="18" charset="0"/>
                <a:ea typeface="Times New Roman" panose="02020603050405020304" pitchFamily="18" charset="0"/>
              </a:rPr>
              <a:t>9. Conscious awareness of my nonseparation from (essential oneness with) a transcendent reality, source, higher power, spirit, god, etc.</a:t>
            </a:r>
            <a:endParaRPr lang="en-US" sz="1800" dirty="0">
              <a:latin typeface="Times New Roman" panose="02020603050405020304" pitchFamily="18" charset="0"/>
              <a:ea typeface="Times New Roman" panose="02020603050405020304" pitchFamily="18" charset="0"/>
            </a:endParaRPr>
          </a:p>
          <a:p>
            <a:pPr marL="334645" marR="0" indent="-219075">
              <a:spcBef>
                <a:spcPts val="0"/>
              </a:spcBef>
              <a:spcAft>
                <a:spcPts val="0"/>
              </a:spcAft>
            </a:pPr>
            <a:r>
              <a:rPr lang="en-US" sz="1200" dirty="0">
                <a:latin typeface="Times New Roman" panose="02020603050405020304" pitchFamily="18" charset="0"/>
                <a:ea typeface="Times New Roman" panose="02020603050405020304" pitchFamily="18" charset="0"/>
              </a:rPr>
              <a:t>10. Not being personally invested in or attached to my own ideas and concepts.</a:t>
            </a:r>
            <a:endParaRPr lang="en-US" sz="1800" dirty="0">
              <a:latin typeface="Times New Roman" panose="02020603050405020304" pitchFamily="18" charset="0"/>
              <a:ea typeface="Times New Roman" panose="02020603050405020304" pitchFamily="18" charset="0"/>
            </a:endParaRPr>
          </a:p>
          <a:p>
            <a:pPr marL="334645" marR="0" indent="-219075">
              <a:spcBef>
                <a:spcPts val="0"/>
              </a:spcBef>
              <a:spcAft>
                <a:spcPts val="0"/>
              </a:spcAft>
            </a:pPr>
            <a:r>
              <a:rPr lang="en-US" sz="1200" dirty="0">
                <a:latin typeface="Times New Roman" panose="02020603050405020304" pitchFamily="18" charset="0"/>
                <a:ea typeface="Times New Roman" panose="02020603050405020304" pitchFamily="18" charset="0"/>
              </a:rPr>
              <a:t>11. An unwavering awareness of a stillness/quietness, even in the midst of movement and noise.</a:t>
            </a:r>
            <a:endParaRPr lang="en-US" sz="1800" dirty="0">
              <a:latin typeface="Times New Roman" panose="02020603050405020304" pitchFamily="18" charset="0"/>
              <a:ea typeface="Times New Roman" panose="02020603050405020304" pitchFamily="18" charset="0"/>
            </a:endParaRPr>
          </a:p>
          <a:p>
            <a:pPr marL="334645" marR="0" indent="-219075">
              <a:spcBef>
                <a:spcPts val="0"/>
              </a:spcBef>
              <a:spcAft>
                <a:spcPts val="0"/>
              </a:spcAft>
            </a:pPr>
            <a:r>
              <a:rPr lang="en-US" sz="1200" dirty="0">
                <a:latin typeface="Times New Roman" panose="02020603050405020304" pitchFamily="18" charset="0"/>
                <a:ea typeface="Times New Roman" panose="02020603050405020304" pitchFamily="18" charset="0"/>
              </a:rPr>
              <a:t>12. Acting without assuming a role or identity based on my own or others’ expectations.</a:t>
            </a:r>
            <a:endParaRPr lang="en-US" sz="1800" dirty="0">
              <a:latin typeface="Times New Roman" panose="02020603050405020304" pitchFamily="18" charset="0"/>
              <a:ea typeface="Times New Roman" panose="02020603050405020304" pitchFamily="18" charset="0"/>
            </a:endParaRPr>
          </a:p>
          <a:p>
            <a:pPr marL="334645" marR="0" indent="-219075">
              <a:spcBef>
                <a:spcPts val="0"/>
              </a:spcBef>
              <a:spcAft>
                <a:spcPts val="0"/>
              </a:spcAft>
            </a:pPr>
            <a:r>
              <a:rPr lang="en-US" sz="1200" dirty="0">
                <a:latin typeface="Times New Roman" panose="02020603050405020304" pitchFamily="18" charset="0"/>
                <a:ea typeface="Times New Roman" panose="02020603050405020304" pitchFamily="18" charset="0"/>
              </a:rPr>
              <a:t>13. A sense of immense freedom and possibility in my moment-to-moment experience.</a:t>
            </a:r>
            <a:endParaRPr lang="en-US" sz="1800" dirty="0">
              <a:latin typeface="Times New Roman" panose="02020603050405020304" pitchFamily="18" charset="0"/>
              <a:ea typeface="Times New Roman" panose="02020603050405020304" pitchFamily="18" charset="0"/>
            </a:endParaRPr>
          </a:p>
          <a:p>
            <a:pPr marL="334645" marR="0" indent="-219075">
              <a:spcBef>
                <a:spcPts val="0"/>
              </a:spcBef>
              <a:spcAft>
                <a:spcPts val="0"/>
              </a:spcAft>
            </a:pPr>
            <a:r>
              <a:rPr lang="en-US" sz="1200" dirty="0">
                <a:latin typeface="Times New Roman" panose="02020603050405020304" pitchFamily="18" charset="0"/>
                <a:ea typeface="Times New Roman" panose="02020603050405020304" pitchFamily="18" charset="0"/>
              </a:rPr>
              <a:t>14. A lack of desire to be understood by others.</a:t>
            </a:r>
            <a:endParaRPr lang="en-US" sz="1800" dirty="0">
              <a:latin typeface="Times New Roman" panose="02020603050405020304" pitchFamily="18" charset="0"/>
              <a:ea typeface="Times New Roman" panose="02020603050405020304" pitchFamily="18" charset="0"/>
            </a:endParaRPr>
          </a:p>
          <a:p>
            <a:pPr marL="334645" marR="0" indent="-219075">
              <a:spcBef>
                <a:spcPts val="0"/>
              </a:spcBef>
              <a:spcAft>
                <a:spcPts val="0"/>
              </a:spcAft>
            </a:pPr>
            <a:r>
              <a:rPr lang="en-US" sz="1200" dirty="0">
                <a:latin typeface="Times New Roman" panose="02020603050405020304" pitchFamily="18" charset="0"/>
                <a:ea typeface="Times New Roman" panose="02020603050405020304" pitchFamily="18" charset="0"/>
              </a:rPr>
              <a:t>15. A lack of concern or discomfort about either the past or future.</a:t>
            </a:r>
            <a:endParaRPr lang="en-US" sz="1800" dirty="0">
              <a:latin typeface="Times New Roman" panose="02020603050405020304" pitchFamily="18" charset="0"/>
              <a:ea typeface="Times New Roman" panose="02020603050405020304" pitchFamily="18" charset="0"/>
            </a:endParaRPr>
          </a:p>
          <a:p>
            <a:pPr marL="334645" marR="0" indent="-219075">
              <a:spcBef>
                <a:spcPts val="0"/>
              </a:spcBef>
              <a:spcAft>
                <a:spcPts val="0"/>
              </a:spcAft>
            </a:pPr>
            <a:r>
              <a:rPr lang="en-US" sz="1200" dirty="0">
                <a:latin typeface="Times New Roman" panose="02020603050405020304" pitchFamily="18" charset="0"/>
                <a:ea typeface="Times New Roman" panose="02020603050405020304" pitchFamily="18" charset="0"/>
              </a:rPr>
              <a:t>16. A lack of a sense of fear or anxiety that inhibits my actions.</a:t>
            </a:r>
            <a:endParaRPr lang="en-US" sz="1800" dirty="0">
              <a:latin typeface="Times New Roman" panose="02020603050405020304" pitchFamily="18" charset="0"/>
              <a:ea typeface="Times New Roman" panose="02020603050405020304" pitchFamily="18" charset="0"/>
            </a:endParaRPr>
          </a:p>
          <a:p>
            <a:pPr marL="334645" marR="0" indent="-219075">
              <a:spcBef>
                <a:spcPts val="0"/>
              </a:spcBef>
              <a:spcAft>
                <a:spcPts val="0"/>
              </a:spcAft>
            </a:pPr>
            <a:r>
              <a:rPr lang="en-US" sz="1200" dirty="0">
                <a:latin typeface="Times New Roman" panose="02020603050405020304" pitchFamily="18" charset="0"/>
                <a:ea typeface="Times New Roman" panose="02020603050405020304" pitchFamily="18" charset="0"/>
              </a:rPr>
              <a:t>17. A feeling of profound aliveness and vitality.</a:t>
            </a:r>
            <a:endParaRPr lang="en-US" sz="1800" dirty="0">
              <a:latin typeface="Times New Roman" panose="02020603050405020304" pitchFamily="18" charset="0"/>
              <a:ea typeface="Times New Roman" panose="02020603050405020304" pitchFamily="18" charset="0"/>
            </a:endParaRPr>
          </a:p>
          <a:p>
            <a:pPr marL="334645" marR="0" indent="-219075">
              <a:spcBef>
                <a:spcPts val="0"/>
              </a:spcBef>
              <a:spcAft>
                <a:spcPts val="0"/>
              </a:spcAft>
            </a:pPr>
            <a:r>
              <a:rPr lang="en-US" sz="1200" dirty="0">
                <a:latin typeface="Times New Roman" panose="02020603050405020304" pitchFamily="18" charset="0"/>
                <a:ea typeface="Times New Roman" panose="02020603050405020304" pitchFamily="18" charset="0"/>
              </a:rPr>
              <a:t>18. Acting without a desire to change anybody or anything.</a:t>
            </a:r>
            <a:endParaRPr lang="en-US" sz="1800" dirty="0">
              <a:latin typeface="Times New Roman" panose="02020603050405020304" pitchFamily="18" charset="0"/>
              <a:ea typeface="Times New Roman" panose="02020603050405020304" pitchFamily="18" charset="0"/>
            </a:endParaRPr>
          </a:p>
          <a:p>
            <a:pPr marL="344170" marR="0" indent="-219075">
              <a:spcBef>
                <a:spcPts val="0"/>
              </a:spcBef>
              <a:spcAft>
                <a:spcPts val="0"/>
              </a:spcAft>
            </a:pPr>
            <a:r>
              <a:rPr lang="en-US" sz="1200" dirty="0">
                <a:latin typeface="Times New Roman" panose="02020603050405020304" pitchFamily="18" charset="0"/>
                <a:ea typeface="Times New Roman" panose="02020603050405020304" pitchFamily="18" charset="0"/>
              </a:rPr>
              <a:t>19. Feelings of gratitude and/or open curiosity about all experiences.</a:t>
            </a:r>
            <a:endParaRPr lang="en-US" sz="1800" dirty="0">
              <a:latin typeface="Times New Roman" panose="02020603050405020304" pitchFamily="18" charset="0"/>
              <a:ea typeface="Times New Roman" panose="02020603050405020304" pitchFamily="18" charset="0"/>
            </a:endParaRPr>
          </a:p>
          <a:p>
            <a:pPr marL="344170" marR="0" indent="-219075">
              <a:spcBef>
                <a:spcPts val="0"/>
              </a:spcBef>
              <a:spcAft>
                <a:spcPts val="0"/>
              </a:spcAft>
            </a:pPr>
            <a:r>
              <a:rPr lang="en-US" sz="1200" dirty="0">
                <a:latin typeface="Times New Roman" panose="02020603050405020304" pitchFamily="18" charset="0"/>
                <a:ea typeface="Times New Roman" panose="02020603050405020304" pitchFamily="18" charset="0"/>
              </a:rPr>
              <a:t>20. A sense of the flawlessness and beauty of everything and everyone, just as they are.</a:t>
            </a:r>
            <a:endParaRPr lang="en-US" sz="1800" dirty="0">
              <a:latin typeface="Times New Roman" panose="02020603050405020304" pitchFamily="18" charset="0"/>
              <a:ea typeface="Times New Roman" panose="02020603050405020304" pitchFamily="18" charset="0"/>
            </a:endParaRPr>
          </a:p>
          <a:p>
            <a:pPr marL="344170" marR="0" indent="-219075">
              <a:spcBef>
                <a:spcPts val="0"/>
              </a:spcBef>
              <a:spcAft>
                <a:spcPts val="0"/>
              </a:spcAft>
            </a:pPr>
            <a:r>
              <a:rPr lang="en-US" sz="1200" dirty="0">
                <a:latin typeface="Times New Roman" panose="02020603050405020304" pitchFamily="18" charset="0"/>
                <a:ea typeface="Times New Roman" panose="02020603050405020304" pitchFamily="18" charset="0"/>
              </a:rPr>
              <a:t> </a:t>
            </a:r>
            <a:endParaRPr lang="en-US" sz="1800" dirty="0">
              <a:latin typeface="Times New Roman" panose="02020603050405020304" pitchFamily="18" charset="0"/>
              <a:ea typeface="Times New Roman" panose="02020603050405020304" pitchFamily="18" charset="0"/>
            </a:endParaRPr>
          </a:p>
          <a:p>
            <a:pPr marL="344170" marR="0" indent="-219075">
              <a:spcBef>
                <a:spcPts val="0"/>
              </a:spcBef>
              <a:spcAft>
                <a:spcPts val="0"/>
              </a:spcAft>
            </a:pPr>
            <a:r>
              <a:rPr lang="en-US" sz="1200" dirty="0">
                <a:latin typeface="Times New Roman" panose="02020603050405020304" pitchFamily="18" charset="0"/>
                <a:ea typeface="Times New Roman" panose="02020603050405020304" pitchFamily="18" charset="0"/>
              </a:rPr>
              <a:t>Questions: 1, 4, 8, 14, 15, 16 - have been changed to indicate the negative of the original.</a:t>
            </a:r>
            <a:endParaRPr lang="en-US" sz="1800" dirty="0">
              <a:latin typeface="Times New Roman" panose="02020603050405020304" pitchFamily="18" charset="0"/>
              <a:ea typeface="Times New Roman" panose="02020603050405020304" pitchFamily="18" charset="0"/>
            </a:endParaRPr>
          </a:p>
          <a:p>
            <a:pPr marL="127000" marR="0">
              <a:lnSpc>
                <a:spcPct val="107000"/>
              </a:lnSpc>
              <a:spcBef>
                <a:spcPts val="0"/>
              </a:spcBef>
              <a:spcAft>
                <a:spcPts val="0"/>
              </a:spcAft>
            </a:pPr>
            <a:r>
              <a:rPr lang="en-US" sz="1200" dirty="0">
                <a:latin typeface="Times New Roman" panose="02020603050405020304" pitchFamily="18" charset="0"/>
                <a:ea typeface="Times New Roman" panose="02020603050405020304" pitchFamily="18" charset="0"/>
              </a:rPr>
              <a:t> </a:t>
            </a:r>
            <a:endParaRPr lang="en-US" sz="1800" dirty="0">
              <a:latin typeface="Times New Roman" panose="02020603050405020304" pitchFamily="18" charset="0"/>
              <a:ea typeface="Times New Roman" panose="02020603050405020304" pitchFamily="18" charset="0"/>
            </a:endParaRPr>
          </a:p>
          <a:p>
            <a:pPr marL="127000" marR="0">
              <a:lnSpc>
                <a:spcPct val="107000"/>
              </a:lnSpc>
              <a:spcBef>
                <a:spcPts val="0"/>
              </a:spcBef>
              <a:spcAft>
                <a:spcPts val="0"/>
              </a:spcAft>
            </a:pPr>
            <a:r>
              <a:rPr lang="en-US" sz="1200" dirty="0">
                <a:latin typeface="Times New Roman" panose="02020603050405020304" pitchFamily="18" charset="0"/>
                <a:ea typeface="Times New Roman" panose="02020603050405020304" pitchFamily="18" charset="0"/>
              </a:rPr>
              <a:t>*Adapted from ”Nondual Embodiment Thematic Inventory” by John </a:t>
            </a:r>
            <a:r>
              <a:rPr lang="en-US" sz="1200" dirty="0" err="1">
                <a:latin typeface="Times New Roman" panose="02020603050405020304" pitchFamily="18" charset="0"/>
                <a:ea typeface="Times New Roman" panose="02020603050405020304" pitchFamily="18" charset="0"/>
              </a:rPr>
              <a:t>Astin</a:t>
            </a:r>
            <a:r>
              <a:rPr lang="en-US" sz="1200" dirty="0">
                <a:latin typeface="Times New Roman" panose="02020603050405020304" pitchFamily="18" charset="0"/>
                <a:ea typeface="Times New Roman" panose="02020603050405020304" pitchFamily="18" charset="0"/>
              </a:rPr>
              <a:t> and David A. </a:t>
            </a:r>
            <a:r>
              <a:rPr lang="en-US" sz="1200" dirty="0" err="1">
                <a:latin typeface="Times New Roman" panose="02020603050405020304" pitchFamily="18" charset="0"/>
                <a:ea typeface="Times New Roman" panose="02020603050405020304" pitchFamily="18" charset="0"/>
              </a:rPr>
              <a:t>Butlein</a:t>
            </a:r>
            <a:r>
              <a:rPr lang="en-US" sz="1200" dirty="0">
                <a:latin typeface="Times New Roman" panose="02020603050405020304" pitchFamily="18" charset="0"/>
                <a:ea typeface="Times New Roman" panose="02020603050405020304" pitchFamily="18" charset="0"/>
              </a:rPr>
              <a:t>**.</a:t>
            </a:r>
            <a:endParaRPr lang="en-US" sz="1800" dirty="0">
              <a:latin typeface="Times New Roman" panose="02020603050405020304" pitchFamily="18" charset="0"/>
              <a:ea typeface="Times New Roman" panose="02020603050405020304" pitchFamily="18" charset="0"/>
            </a:endParaRPr>
          </a:p>
          <a:p>
            <a:pPr marL="127000" marR="0">
              <a:lnSpc>
                <a:spcPct val="107000"/>
              </a:lnSpc>
              <a:spcBef>
                <a:spcPts val="0"/>
              </a:spcBef>
              <a:spcAft>
                <a:spcPts val="0"/>
              </a:spcAft>
            </a:pPr>
            <a:r>
              <a:rPr lang="en-US" sz="1200" dirty="0">
                <a:latin typeface="Times New Roman" panose="02020603050405020304" pitchFamily="18" charset="0"/>
                <a:ea typeface="Times New Roman" panose="02020603050405020304" pitchFamily="18" charset="0"/>
              </a:rPr>
              <a:t>**</a:t>
            </a:r>
            <a:r>
              <a:rPr lang="en-US" sz="1800" dirty="0">
                <a:latin typeface="Times New Roman" panose="02020603050405020304" pitchFamily="18" charset="0"/>
                <a:ea typeface="Times New Roman" panose="02020603050405020304" pitchFamily="18" charset="0"/>
              </a:rPr>
              <a:t> </a:t>
            </a:r>
            <a:r>
              <a:rPr lang="en-US" sz="1200" dirty="0" err="1">
                <a:latin typeface="Times New Roman" panose="02020603050405020304" pitchFamily="18" charset="0"/>
                <a:ea typeface="Times New Roman" panose="02020603050405020304" pitchFamily="18" charset="0"/>
              </a:rPr>
              <a:t>Butlein</a:t>
            </a:r>
            <a:r>
              <a:rPr lang="en-US" sz="1200" dirty="0">
                <a:latin typeface="Times New Roman" panose="02020603050405020304" pitchFamily="18" charset="0"/>
                <a:ea typeface="Times New Roman" panose="02020603050405020304" pitchFamily="18" charset="0"/>
              </a:rPr>
              <a:t> D. Nondual Embodiment Thematic Inventory. Institute of Transpersonal Psychology, 2005. Unpublished doctoral dissertation. </a:t>
            </a:r>
            <a:endParaRPr lang="en-US" dirty="0"/>
          </a:p>
        </p:txBody>
      </p:sp>
      <p:sp>
        <p:nvSpPr>
          <p:cNvPr id="4" name="Slide Number Placeholder 3"/>
          <p:cNvSpPr>
            <a:spLocks noGrp="1"/>
          </p:cNvSpPr>
          <p:nvPr>
            <p:ph type="sldNum" sz="quarter" idx="5"/>
          </p:nvPr>
        </p:nvSpPr>
        <p:spPr/>
        <p:txBody>
          <a:bodyPr/>
          <a:lstStyle/>
          <a:p>
            <a:fld id="{1DD50BE1-4FD0-F147-8FFA-900F9D04A107}" type="slidenum">
              <a:rPr lang="en-US" smtClean="0"/>
              <a:t>44</a:t>
            </a:fld>
            <a:endParaRPr lang="en-US"/>
          </a:p>
        </p:txBody>
      </p:sp>
    </p:spTree>
    <p:extLst>
      <p:ext uri="{BB962C8B-B14F-4D97-AF65-F5344CB8AC3E}">
        <p14:creationId xmlns:p14="http://schemas.microsoft.com/office/powerpoint/2010/main" val="153199757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1000"/>
              </a:spcAft>
            </a:pPr>
            <a:r>
              <a:rPr lang="en-US" sz="1800" dirty="0">
                <a:latin typeface="Times New Roman" panose="02020603050405020304" pitchFamily="18" charset="0"/>
                <a:ea typeface="Times New Roman" panose="02020603050405020304" pitchFamily="18" charset="0"/>
              </a:rPr>
              <a:t>Chopra includes entire </a:t>
            </a:r>
            <a:r>
              <a:rPr lang="en-US" sz="1600" dirty="0">
                <a:latin typeface="Times New Roman" panose="02020603050405020304" pitchFamily="18" charset="0"/>
                <a:ea typeface="Times New Roman" panose="02020603050405020304" pitchFamily="18" charset="0"/>
              </a:rPr>
              <a:t>Nondual Embodiment Thematic Inventory </a:t>
            </a:r>
            <a:r>
              <a:rPr lang="en-US" sz="1800" dirty="0">
                <a:latin typeface="Times New Roman" panose="02020603050405020304" pitchFamily="18" charset="0"/>
                <a:ea typeface="Times New Roman" panose="02020603050405020304" pitchFamily="18" charset="0"/>
              </a:rPr>
              <a:t>(NETI) in his book, Metahuman (METAHUMAN : unleashing your infinite potential, D. Chopra, Publisher: HARMONY CROWN 2021.). Scores from 20-100, higher being more self-awareness. In all questions, score 1 - Never, 2 - Rarely, 3 - Sometimes, 4 - Most of the time, 5 - All of the time.</a:t>
            </a:r>
          </a:p>
          <a:p>
            <a:pPr marL="685800" marR="0">
              <a:spcBef>
                <a:spcPts val="0"/>
              </a:spcBef>
              <a:spcAft>
                <a:spcPts val="1000"/>
              </a:spcAft>
            </a:pPr>
            <a:r>
              <a:rPr lang="en-US" sz="2800" dirty="0">
                <a:latin typeface="Calibri" panose="020F0502020204030204" pitchFamily="34" charset="0"/>
                <a:ea typeface="Calibri" panose="020F0502020204030204" pitchFamily="34" charset="0"/>
              </a:rPr>
              <a:t>Nondual Embodiment Thematic Inventory*</a:t>
            </a:r>
            <a:endParaRPr lang="en-US" sz="1800" dirty="0">
              <a:latin typeface="Times New Roman" panose="02020603050405020304" pitchFamily="18" charset="0"/>
              <a:ea typeface="Times New Roman" panose="02020603050405020304" pitchFamily="18" charset="0"/>
            </a:endParaRPr>
          </a:p>
          <a:p>
            <a:r>
              <a:rPr lang="en-US" sz="1200" dirty="0">
                <a:latin typeface="Times New Roman" panose="02020603050405020304" pitchFamily="18" charset="0"/>
                <a:ea typeface="Times New Roman" panose="02020603050405020304" pitchFamily="18" charset="0"/>
              </a:rPr>
              <a:t>Instructions: Please indicate how often the following occur for you.</a:t>
            </a:r>
            <a:endParaRPr lang="en-US" sz="1800" dirty="0">
              <a:latin typeface="Times New Roman" panose="02020603050405020304" pitchFamily="18" charset="0"/>
              <a:ea typeface="Times New Roman" panose="02020603050405020304" pitchFamily="18" charset="0"/>
            </a:endParaRPr>
          </a:p>
          <a:p>
            <a:pPr marL="271780" marR="0" indent="-156210">
              <a:spcBef>
                <a:spcPts val="0"/>
              </a:spcBef>
              <a:spcAft>
                <a:spcPts val="0"/>
              </a:spcAft>
            </a:pPr>
            <a:r>
              <a:rPr lang="en-US" sz="1200" dirty="0">
                <a:latin typeface="Times New Roman" panose="02020603050405020304" pitchFamily="18" charset="0"/>
                <a:ea typeface="Times New Roman" panose="02020603050405020304" pitchFamily="18" charset="0"/>
              </a:rPr>
              <a:t>1. An inner contentment that is not contingent or dependent upon circumstances, objects, or the actions of other people.</a:t>
            </a:r>
            <a:endParaRPr lang="en-US" sz="1800" dirty="0">
              <a:latin typeface="Times New Roman" panose="02020603050405020304" pitchFamily="18" charset="0"/>
              <a:ea typeface="Times New Roman" panose="02020603050405020304" pitchFamily="18" charset="0"/>
            </a:endParaRPr>
          </a:p>
          <a:p>
            <a:pPr marL="271780" marR="0" indent="-156210">
              <a:spcBef>
                <a:spcPts val="0"/>
              </a:spcBef>
              <a:spcAft>
                <a:spcPts val="0"/>
              </a:spcAft>
            </a:pPr>
            <a:r>
              <a:rPr lang="en-US" sz="1200" dirty="0">
                <a:latin typeface="Times New Roman" panose="02020603050405020304" pitchFamily="18" charset="0"/>
                <a:ea typeface="Times New Roman" panose="02020603050405020304" pitchFamily="18" charset="0"/>
              </a:rPr>
              <a:t>2. Accepting (not struggling with) whatever experience I may be having.</a:t>
            </a:r>
            <a:endParaRPr lang="en-US" sz="1800" dirty="0">
              <a:latin typeface="Times New Roman" panose="02020603050405020304" pitchFamily="18" charset="0"/>
              <a:ea typeface="Times New Roman" panose="02020603050405020304" pitchFamily="18" charset="0"/>
            </a:endParaRPr>
          </a:p>
          <a:p>
            <a:pPr marL="271780" marR="0" indent="-156210">
              <a:spcBef>
                <a:spcPts val="0"/>
              </a:spcBef>
              <a:spcAft>
                <a:spcPts val="0"/>
              </a:spcAft>
            </a:pPr>
            <a:r>
              <a:rPr lang="en-US" sz="1200" dirty="0">
                <a:latin typeface="Times New Roman" panose="02020603050405020304" pitchFamily="18" charset="0"/>
                <a:ea typeface="Times New Roman" panose="02020603050405020304" pitchFamily="18" charset="0"/>
              </a:rPr>
              <a:t>3. An interest in clearly seeing the reality or truth about myself, the world, and others, rather than in feeling a particular way.</a:t>
            </a:r>
            <a:endParaRPr lang="en-US" sz="1800" dirty="0">
              <a:latin typeface="Times New Roman" panose="02020603050405020304" pitchFamily="18" charset="0"/>
              <a:ea typeface="Times New Roman" panose="02020603050405020304" pitchFamily="18" charset="0"/>
            </a:endParaRPr>
          </a:p>
          <a:p>
            <a:pPr marL="271780" marR="0" indent="-156210">
              <a:spcBef>
                <a:spcPts val="0"/>
              </a:spcBef>
              <a:spcAft>
                <a:spcPts val="0"/>
              </a:spcAft>
            </a:pPr>
            <a:r>
              <a:rPr lang="en-US" sz="1200" dirty="0">
                <a:latin typeface="Times New Roman" panose="02020603050405020304" pitchFamily="18" charset="0"/>
                <a:ea typeface="Times New Roman" panose="02020603050405020304" pitchFamily="18" charset="0"/>
              </a:rPr>
              <a:t>4. A sense that I am not protecting or defending a self-image or concept I hold about myself.</a:t>
            </a:r>
            <a:endParaRPr lang="en-US" sz="1800" dirty="0">
              <a:latin typeface="Times New Roman" panose="02020603050405020304" pitchFamily="18" charset="0"/>
              <a:ea typeface="Times New Roman" panose="02020603050405020304" pitchFamily="18" charset="0"/>
            </a:endParaRPr>
          </a:p>
          <a:p>
            <a:pPr marL="271780" marR="0" indent="-156210">
              <a:spcBef>
                <a:spcPts val="0"/>
              </a:spcBef>
              <a:spcAft>
                <a:spcPts val="0"/>
              </a:spcAft>
            </a:pPr>
            <a:r>
              <a:rPr lang="en-US" sz="1200" dirty="0">
                <a:latin typeface="Times New Roman" panose="02020603050405020304" pitchFamily="18" charset="0"/>
                <a:ea typeface="Times New Roman" panose="02020603050405020304" pitchFamily="18" charset="0"/>
              </a:rPr>
              <a:t>5. Deep love and appreciation for everyone and everything I encounter in life.</a:t>
            </a:r>
            <a:endParaRPr lang="en-US" sz="1800" dirty="0">
              <a:latin typeface="Times New Roman" panose="02020603050405020304" pitchFamily="18" charset="0"/>
              <a:ea typeface="Times New Roman" panose="02020603050405020304" pitchFamily="18" charset="0"/>
            </a:endParaRPr>
          </a:p>
          <a:p>
            <a:pPr marL="271780" marR="0" indent="-156210">
              <a:spcBef>
                <a:spcPts val="0"/>
              </a:spcBef>
              <a:spcAft>
                <a:spcPts val="0"/>
              </a:spcAft>
            </a:pPr>
            <a:r>
              <a:rPr lang="en-US" sz="1200" dirty="0">
                <a:latin typeface="Times New Roman" panose="02020603050405020304" pitchFamily="18" charset="0"/>
                <a:ea typeface="Times New Roman" panose="02020603050405020304" pitchFamily="18" charset="0"/>
              </a:rPr>
              <a:t>6. Understanding that there is ultimately no separation between what I call my ‘‘self’’ and the whole of existence.</a:t>
            </a:r>
            <a:endParaRPr lang="en-US" sz="1800" dirty="0">
              <a:latin typeface="Times New Roman" panose="02020603050405020304" pitchFamily="18" charset="0"/>
              <a:ea typeface="Times New Roman" panose="02020603050405020304" pitchFamily="18" charset="0"/>
            </a:endParaRPr>
          </a:p>
          <a:p>
            <a:pPr marL="271780" marR="0" indent="-156210">
              <a:spcBef>
                <a:spcPts val="0"/>
              </a:spcBef>
              <a:spcAft>
                <a:spcPts val="0"/>
              </a:spcAft>
            </a:pPr>
            <a:r>
              <a:rPr lang="en-US" sz="1200" dirty="0">
                <a:latin typeface="Times New Roman" panose="02020603050405020304" pitchFamily="18" charset="0"/>
                <a:ea typeface="Times New Roman" panose="02020603050405020304" pitchFamily="18" charset="0"/>
              </a:rPr>
              <a:t>7. Feeling deeply at ease, wherever I am or whatever situation or circumstance I may find myself in.</a:t>
            </a:r>
            <a:endParaRPr lang="en-US" sz="1800" dirty="0">
              <a:latin typeface="Times New Roman" panose="02020603050405020304" pitchFamily="18" charset="0"/>
              <a:ea typeface="Times New Roman" panose="02020603050405020304" pitchFamily="18" charset="0"/>
            </a:endParaRPr>
          </a:p>
          <a:p>
            <a:pPr marL="271780" marR="0" indent="-156210">
              <a:spcBef>
                <a:spcPts val="0"/>
              </a:spcBef>
              <a:spcAft>
                <a:spcPts val="0"/>
              </a:spcAft>
            </a:pPr>
            <a:r>
              <a:rPr lang="en-US" sz="1200" dirty="0">
                <a:latin typeface="Times New Roman" panose="02020603050405020304" pitchFamily="18" charset="0"/>
                <a:ea typeface="Times New Roman" panose="02020603050405020304" pitchFamily="18" charset="0"/>
              </a:rPr>
              <a:t>8. A sense that my actions in life are not motivated by fear or mistrust.</a:t>
            </a:r>
            <a:endParaRPr lang="en-US" sz="1800" dirty="0">
              <a:latin typeface="Times New Roman" panose="02020603050405020304" pitchFamily="18" charset="0"/>
              <a:ea typeface="Times New Roman" panose="02020603050405020304" pitchFamily="18" charset="0"/>
            </a:endParaRPr>
          </a:p>
          <a:p>
            <a:pPr marL="271780" marR="0" indent="-156210">
              <a:spcBef>
                <a:spcPts val="0"/>
              </a:spcBef>
              <a:spcAft>
                <a:spcPts val="0"/>
              </a:spcAft>
            </a:pPr>
            <a:r>
              <a:rPr lang="en-US" sz="1200" dirty="0">
                <a:latin typeface="Times New Roman" panose="02020603050405020304" pitchFamily="18" charset="0"/>
                <a:ea typeface="Times New Roman" panose="02020603050405020304" pitchFamily="18" charset="0"/>
              </a:rPr>
              <a:t>9. Conscious awareness of my nonseparation from (essential oneness with) a transcendent reality, source, higher power, spirit, god, etc.</a:t>
            </a:r>
            <a:endParaRPr lang="en-US" sz="1800" dirty="0">
              <a:latin typeface="Times New Roman" panose="02020603050405020304" pitchFamily="18" charset="0"/>
              <a:ea typeface="Times New Roman" panose="02020603050405020304" pitchFamily="18" charset="0"/>
            </a:endParaRPr>
          </a:p>
          <a:p>
            <a:pPr marL="334645" marR="0" indent="-219075">
              <a:spcBef>
                <a:spcPts val="0"/>
              </a:spcBef>
              <a:spcAft>
                <a:spcPts val="0"/>
              </a:spcAft>
            </a:pPr>
            <a:r>
              <a:rPr lang="en-US" sz="1200" dirty="0">
                <a:latin typeface="Times New Roman" panose="02020603050405020304" pitchFamily="18" charset="0"/>
                <a:ea typeface="Times New Roman" panose="02020603050405020304" pitchFamily="18" charset="0"/>
              </a:rPr>
              <a:t>10. Not being personally invested in or attached to my own ideas and concepts.</a:t>
            </a:r>
            <a:endParaRPr lang="en-US" sz="1800" dirty="0">
              <a:latin typeface="Times New Roman" panose="02020603050405020304" pitchFamily="18" charset="0"/>
              <a:ea typeface="Times New Roman" panose="02020603050405020304" pitchFamily="18" charset="0"/>
            </a:endParaRPr>
          </a:p>
          <a:p>
            <a:pPr marL="334645" marR="0" indent="-219075">
              <a:spcBef>
                <a:spcPts val="0"/>
              </a:spcBef>
              <a:spcAft>
                <a:spcPts val="0"/>
              </a:spcAft>
            </a:pPr>
            <a:r>
              <a:rPr lang="en-US" sz="1200" dirty="0">
                <a:latin typeface="Times New Roman" panose="02020603050405020304" pitchFamily="18" charset="0"/>
                <a:ea typeface="Times New Roman" panose="02020603050405020304" pitchFamily="18" charset="0"/>
              </a:rPr>
              <a:t>11. An unwavering awareness of a stillness/quietness, even in the midst of movement and noise.</a:t>
            </a:r>
            <a:endParaRPr lang="en-US" sz="1800" dirty="0">
              <a:latin typeface="Times New Roman" panose="02020603050405020304" pitchFamily="18" charset="0"/>
              <a:ea typeface="Times New Roman" panose="02020603050405020304" pitchFamily="18" charset="0"/>
            </a:endParaRPr>
          </a:p>
          <a:p>
            <a:pPr marL="334645" marR="0" indent="-219075">
              <a:spcBef>
                <a:spcPts val="0"/>
              </a:spcBef>
              <a:spcAft>
                <a:spcPts val="0"/>
              </a:spcAft>
            </a:pPr>
            <a:r>
              <a:rPr lang="en-US" sz="1200" dirty="0">
                <a:latin typeface="Times New Roman" panose="02020603050405020304" pitchFamily="18" charset="0"/>
                <a:ea typeface="Times New Roman" panose="02020603050405020304" pitchFamily="18" charset="0"/>
              </a:rPr>
              <a:t>12. Acting without assuming a role or identity based on my own or others’ expectations.</a:t>
            </a:r>
            <a:endParaRPr lang="en-US" sz="1800" dirty="0">
              <a:latin typeface="Times New Roman" panose="02020603050405020304" pitchFamily="18" charset="0"/>
              <a:ea typeface="Times New Roman" panose="02020603050405020304" pitchFamily="18" charset="0"/>
            </a:endParaRPr>
          </a:p>
          <a:p>
            <a:pPr marL="334645" marR="0" indent="-219075">
              <a:spcBef>
                <a:spcPts val="0"/>
              </a:spcBef>
              <a:spcAft>
                <a:spcPts val="0"/>
              </a:spcAft>
            </a:pPr>
            <a:r>
              <a:rPr lang="en-US" sz="1200" dirty="0">
                <a:latin typeface="Times New Roman" panose="02020603050405020304" pitchFamily="18" charset="0"/>
                <a:ea typeface="Times New Roman" panose="02020603050405020304" pitchFamily="18" charset="0"/>
              </a:rPr>
              <a:t>13. A sense of immense freedom and possibility in my moment-to-moment experience.</a:t>
            </a:r>
            <a:endParaRPr lang="en-US" sz="1800" dirty="0">
              <a:latin typeface="Times New Roman" panose="02020603050405020304" pitchFamily="18" charset="0"/>
              <a:ea typeface="Times New Roman" panose="02020603050405020304" pitchFamily="18" charset="0"/>
            </a:endParaRPr>
          </a:p>
          <a:p>
            <a:pPr marL="334645" marR="0" indent="-219075">
              <a:spcBef>
                <a:spcPts val="0"/>
              </a:spcBef>
              <a:spcAft>
                <a:spcPts val="0"/>
              </a:spcAft>
            </a:pPr>
            <a:r>
              <a:rPr lang="en-US" sz="1200" dirty="0">
                <a:latin typeface="Times New Roman" panose="02020603050405020304" pitchFamily="18" charset="0"/>
                <a:ea typeface="Times New Roman" panose="02020603050405020304" pitchFamily="18" charset="0"/>
              </a:rPr>
              <a:t>14. A lack of desire to be understood by others.</a:t>
            </a:r>
            <a:endParaRPr lang="en-US" sz="1800" dirty="0">
              <a:latin typeface="Times New Roman" panose="02020603050405020304" pitchFamily="18" charset="0"/>
              <a:ea typeface="Times New Roman" panose="02020603050405020304" pitchFamily="18" charset="0"/>
            </a:endParaRPr>
          </a:p>
          <a:p>
            <a:pPr marL="334645" marR="0" indent="-219075">
              <a:spcBef>
                <a:spcPts val="0"/>
              </a:spcBef>
              <a:spcAft>
                <a:spcPts val="0"/>
              </a:spcAft>
            </a:pPr>
            <a:r>
              <a:rPr lang="en-US" sz="1200" dirty="0">
                <a:latin typeface="Times New Roman" panose="02020603050405020304" pitchFamily="18" charset="0"/>
                <a:ea typeface="Times New Roman" panose="02020603050405020304" pitchFamily="18" charset="0"/>
              </a:rPr>
              <a:t>15. A lack of concern or discomfort about either the past or future.</a:t>
            </a:r>
            <a:endParaRPr lang="en-US" sz="1800" dirty="0">
              <a:latin typeface="Times New Roman" panose="02020603050405020304" pitchFamily="18" charset="0"/>
              <a:ea typeface="Times New Roman" panose="02020603050405020304" pitchFamily="18" charset="0"/>
            </a:endParaRPr>
          </a:p>
          <a:p>
            <a:pPr marL="334645" marR="0" indent="-219075">
              <a:spcBef>
                <a:spcPts val="0"/>
              </a:spcBef>
              <a:spcAft>
                <a:spcPts val="0"/>
              </a:spcAft>
            </a:pPr>
            <a:r>
              <a:rPr lang="en-US" sz="1200" dirty="0">
                <a:latin typeface="Times New Roman" panose="02020603050405020304" pitchFamily="18" charset="0"/>
                <a:ea typeface="Times New Roman" panose="02020603050405020304" pitchFamily="18" charset="0"/>
              </a:rPr>
              <a:t>16. A lack of a sense of fear or anxiety that inhibits my actions.</a:t>
            </a:r>
            <a:endParaRPr lang="en-US" sz="1800" dirty="0">
              <a:latin typeface="Times New Roman" panose="02020603050405020304" pitchFamily="18" charset="0"/>
              <a:ea typeface="Times New Roman" panose="02020603050405020304" pitchFamily="18" charset="0"/>
            </a:endParaRPr>
          </a:p>
          <a:p>
            <a:pPr marL="334645" marR="0" indent="-219075">
              <a:spcBef>
                <a:spcPts val="0"/>
              </a:spcBef>
              <a:spcAft>
                <a:spcPts val="0"/>
              </a:spcAft>
            </a:pPr>
            <a:r>
              <a:rPr lang="en-US" sz="1200" dirty="0">
                <a:latin typeface="Times New Roman" panose="02020603050405020304" pitchFamily="18" charset="0"/>
                <a:ea typeface="Times New Roman" panose="02020603050405020304" pitchFamily="18" charset="0"/>
              </a:rPr>
              <a:t>17. A feeling of profound aliveness and vitality.</a:t>
            </a:r>
            <a:endParaRPr lang="en-US" sz="1800" dirty="0">
              <a:latin typeface="Times New Roman" panose="02020603050405020304" pitchFamily="18" charset="0"/>
              <a:ea typeface="Times New Roman" panose="02020603050405020304" pitchFamily="18" charset="0"/>
            </a:endParaRPr>
          </a:p>
          <a:p>
            <a:pPr marL="334645" marR="0" indent="-219075">
              <a:spcBef>
                <a:spcPts val="0"/>
              </a:spcBef>
              <a:spcAft>
                <a:spcPts val="0"/>
              </a:spcAft>
            </a:pPr>
            <a:r>
              <a:rPr lang="en-US" sz="1200" dirty="0">
                <a:latin typeface="Times New Roman" panose="02020603050405020304" pitchFamily="18" charset="0"/>
                <a:ea typeface="Times New Roman" panose="02020603050405020304" pitchFamily="18" charset="0"/>
              </a:rPr>
              <a:t>18. Acting without a desire to change anybody or anything.</a:t>
            </a:r>
            <a:endParaRPr lang="en-US" sz="1800" dirty="0">
              <a:latin typeface="Times New Roman" panose="02020603050405020304" pitchFamily="18" charset="0"/>
              <a:ea typeface="Times New Roman" panose="02020603050405020304" pitchFamily="18" charset="0"/>
            </a:endParaRPr>
          </a:p>
          <a:p>
            <a:pPr marL="344170" marR="0" indent="-219075">
              <a:spcBef>
                <a:spcPts val="0"/>
              </a:spcBef>
              <a:spcAft>
                <a:spcPts val="0"/>
              </a:spcAft>
            </a:pPr>
            <a:r>
              <a:rPr lang="en-US" sz="1200" dirty="0">
                <a:latin typeface="Times New Roman" panose="02020603050405020304" pitchFamily="18" charset="0"/>
                <a:ea typeface="Times New Roman" panose="02020603050405020304" pitchFamily="18" charset="0"/>
              </a:rPr>
              <a:t>19. Feelings of gratitude and/or open curiosity about all experiences.</a:t>
            </a:r>
            <a:endParaRPr lang="en-US" sz="1800" dirty="0">
              <a:latin typeface="Times New Roman" panose="02020603050405020304" pitchFamily="18" charset="0"/>
              <a:ea typeface="Times New Roman" panose="02020603050405020304" pitchFamily="18" charset="0"/>
            </a:endParaRPr>
          </a:p>
          <a:p>
            <a:pPr marL="344170" marR="0" indent="-219075">
              <a:spcBef>
                <a:spcPts val="0"/>
              </a:spcBef>
              <a:spcAft>
                <a:spcPts val="0"/>
              </a:spcAft>
            </a:pPr>
            <a:r>
              <a:rPr lang="en-US" sz="1200" dirty="0">
                <a:latin typeface="Times New Roman" panose="02020603050405020304" pitchFamily="18" charset="0"/>
                <a:ea typeface="Times New Roman" panose="02020603050405020304" pitchFamily="18" charset="0"/>
              </a:rPr>
              <a:t>20. A sense of the flawlessness and beauty of everything and everyone, just as they are.</a:t>
            </a:r>
            <a:endParaRPr lang="en-US" sz="1800" dirty="0">
              <a:latin typeface="Times New Roman" panose="02020603050405020304" pitchFamily="18" charset="0"/>
              <a:ea typeface="Times New Roman" panose="02020603050405020304" pitchFamily="18" charset="0"/>
            </a:endParaRPr>
          </a:p>
          <a:p>
            <a:pPr marL="344170" marR="0" indent="-219075">
              <a:spcBef>
                <a:spcPts val="0"/>
              </a:spcBef>
              <a:spcAft>
                <a:spcPts val="0"/>
              </a:spcAft>
            </a:pPr>
            <a:r>
              <a:rPr lang="en-US" sz="1200" dirty="0">
                <a:latin typeface="Times New Roman" panose="02020603050405020304" pitchFamily="18" charset="0"/>
                <a:ea typeface="Times New Roman" panose="02020603050405020304" pitchFamily="18" charset="0"/>
              </a:rPr>
              <a:t> </a:t>
            </a:r>
            <a:endParaRPr lang="en-US" sz="1800" dirty="0">
              <a:latin typeface="Times New Roman" panose="02020603050405020304" pitchFamily="18" charset="0"/>
              <a:ea typeface="Times New Roman" panose="02020603050405020304" pitchFamily="18" charset="0"/>
            </a:endParaRPr>
          </a:p>
          <a:p>
            <a:pPr marL="344170" marR="0" indent="-219075">
              <a:spcBef>
                <a:spcPts val="0"/>
              </a:spcBef>
              <a:spcAft>
                <a:spcPts val="0"/>
              </a:spcAft>
            </a:pPr>
            <a:r>
              <a:rPr lang="en-US" sz="1200" dirty="0">
                <a:latin typeface="Times New Roman" panose="02020603050405020304" pitchFamily="18" charset="0"/>
                <a:ea typeface="Times New Roman" panose="02020603050405020304" pitchFamily="18" charset="0"/>
              </a:rPr>
              <a:t>Questions: 1, 4, 8, 14, 15, 16 - have been changed to indicate the negative of the original.</a:t>
            </a:r>
            <a:endParaRPr lang="en-US" sz="1800" dirty="0">
              <a:latin typeface="Times New Roman" panose="02020603050405020304" pitchFamily="18" charset="0"/>
              <a:ea typeface="Times New Roman" panose="02020603050405020304" pitchFamily="18" charset="0"/>
            </a:endParaRPr>
          </a:p>
          <a:p>
            <a:pPr marL="127000" marR="0">
              <a:lnSpc>
                <a:spcPct val="107000"/>
              </a:lnSpc>
              <a:spcBef>
                <a:spcPts val="0"/>
              </a:spcBef>
              <a:spcAft>
                <a:spcPts val="0"/>
              </a:spcAft>
            </a:pPr>
            <a:r>
              <a:rPr lang="en-US" sz="1200" dirty="0">
                <a:latin typeface="Times New Roman" panose="02020603050405020304" pitchFamily="18" charset="0"/>
                <a:ea typeface="Times New Roman" panose="02020603050405020304" pitchFamily="18" charset="0"/>
              </a:rPr>
              <a:t> </a:t>
            </a:r>
            <a:endParaRPr lang="en-US" sz="1800" dirty="0">
              <a:latin typeface="Times New Roman" panose="02020603050405020304" pitchFamily="18" charset="0"/>
              <a:ea typeface="Times New Roman" panose="02020603050405020304" pitchFamily="18" charset="0"/>
            </a:endParaRPr>
          </a:p>
          <a:p>
            <a:pPr marL="127000" marR="0">
              <a:lnSpc>
                <a:spcPct val="107000"/>
              </a:lnSpc>
              <a:spcBef>
                <a:spcPts val="0"/>
              </a:spcBef>
              <a:spcAft>
                <a:spcPts val="0"/>
              </a:spcAft>
            </a:pPr>
            <a:r>
              <a:rPr lang="en-US" sz="1200" dirty="0">
                <a:latin typeface="Times New Roman" panose="02020603050405020304" pitchFamily="18" charset="0"/>
                <a:ea typeface="Times New Roman" panose="02020603050405020304" pitchFamily="18" charset="0"/>
              </a:rPr>
              <a:t>*Adapted from ”Nondual Embodiment Thematic Inventory” by John </a:t>
            </a:r>
            <a:r>
              <a:rPr lang="en-US" sz="1200" dirty="0" err="1">
                <a:latin typeface="Times New Roman" panose="02020603050405020304" pitchFamily="18" charset="0"/>
                <a:ea typeface="Times New Roman" panose="02020603050405020304" pitchFamily="18" charset="0"/>
              </a:rPr>
              <a:t>Astin</a:t>
            </a:r>
            <a:r>
              <a:rPr lang="en-US" sz="1200" dirty="0">
                <a:latin typeface="Times New Roman" panose="02020603050405020304" pitchFamily="18" charset="0"/>
                <a:ea typeface="Times New Roman" panose="02020603050405020304" pitchFamily="18" charset="0"/>
              </a:rPr>
              <a:t> and David A. </a:t>
            </a:r>
            <a:r>
              <a:rPr lang="en-US" sz="1200" dirty="0" err="1">
                <a:latin typeface="Times New Roman" panose="02020603050405020304" pitchFamily="18" charset="0"/>
                <a:ea typeface="Times New Roman" panose="02020603050405020304" pitchFamily="18" charset="0"/>
              </a:rPr>
              <a:t>Butlein</a:t>
            </a:r>
            <a:r>
              <a:rPr lang="en-US" sz="1200" dirty="0">
                <a:latin typeface="Times New Roman" panose="02020603050405020304" pitchFamily="18" charset="0"/>
                <a:ea typeface="Times New Roman" panose="02020603050405020304" pitchFamily="18" charset="0"/>
              </a:rPr>
              <a:t>**.</a:t>
            </a:r>
            <a:endParaRPr lang="en-US" sz="1800" dirty="0">
              <a:latin typeface="Times New Roman" panose="02020603050405020304" pitchFamily="18" charset="0"/>
              <a:ea typeface="Times New Roman" panose="02020603050405020304" pitchFamily="18" charset="0"/>
            </a:endParaRPr>
          </a:p>
          <a:p>
            <a:pPr marL="127000" marR="0">
              <a:lnSpc>
                <a:spcPct val="107000"/>
              </a:lnSpc>
              <a:spcBef>
                <a:spcPts val="0"/>
              </a:spcBef>
              <a:spcAft>
                <a:spcPts val="0"/>
              </a:spcAft>
            </a:pPr>
            <a:r>
              <a:rPr lang="en-US" sz="1200" dirty="0">
                <a:latin typeface="Times New Roman" panose="02020603050405020304" pitchFamily="18" charset="0"/>
                <a:ea typeface="Times New Roman" panose="02020603050405020304" pitchFamily="18" charset="0"/>
              </a:rPr>
              <a:t>**</a:t>
            </a:r>
            <a:r>
              <a:rPr lang="en-US" sz="1800" dirty="0">
                <a:latin typeface="Times New Roman" panose="02020603050405020304" pitchFamily="18" charset="0"/>
                <a:ea typeface="Times New Roman" panose="02020603050405020304" pitchFamily="18" charset="0"/>
              </a:rPr>
              <a:t> </a:t>
            </a:r>
            <a:r>
              <a:rPr lang="en-US" sz="1200" dirty="0" err="1">
                <a:latin typeface="Times New Roman" panose="02020603050405020304" pitchFamily="18" charset="0"/>
                <a:ea typeface="Times New Roman" panose="02020603050405020304" pitchFamily="18" charset="0"/>
              </a:rPr>
              <a:t>Butlein</a:t>
            </a:r>
            <a:r>
              <a:rPr lang="en-US" sz="1200" dirty="0">
                <a:latin typeface="Times New Roman" panose="02020603050405020304" pitchFamily="18" charset="0"/>
                <a:ea typeface="Times New Roman" panose="02020603050405020304" pitchFamily="18" charset="0"/>
              </a:rPr>
              <a:t> D. Nondual Embodiment Thematic Inventory. Institute of Transpersonal Psychology, 2005. Unpublished doctoral dissertation. </a:t>
            </a:r>
            <a:endParaRPr lang="en-US" dirty="0"/>
          </a:p>
        </p:txBody>
      </p:sp>
      <p:sp>
        <p:nvSpPr>
          <p:cNvPr id="4" name="Slide Number Placeholder 3"/>
          <p:cNvSpPr>
            <a:spLocks noGrp="1"/>
          </p:cNvSpPr>
          <p:nvPr>
            <p:ph type="sldNum" sz="quarter" idx="5"/>
          </p:nvPr>
        </p:nvSpPr>
        <p:spPr/>
        <p:txBody>
          <a:bodyPr/>
          <a:lstStyle/>
          <a:p>
            <a:fld id="{1DD50BE1-4FD0-F147-8FFA-900F9D04A107}" type="slidenum">
              <a:rPr lang="en-US" smtClean="0"/>
              <a:t>45</a:t>
            </a:fld>
            <a:endParaRPr lang="en-US"/>
          </a:p>
        </p:txBody>
      </p:sp>
    </p:spTree>
    <p:extLst>
      <p:ext uri="{BB962C8B-B14F-4D97-AF65-F5344CB8AC3E}">
        <p14:creationId xmlns:p14="http://schemas.microsoft.com/office/powerpoint/2010/main" val="217674280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1000"/>
              </a:spcAft>
            </a:pPr>
            <a:r>
              <a:rPr lang="en-US" sz="1800" dirty="0">
                <a:latin typeface="Times New Roman" panose="02020603050405020304" pitchFamily="18" charset="0"/>
                <a:ea typeface="Times New Roman" panose="02020603050405020304" pitchFamily="18" charset="0"/>
              </a:rPr>
              <a:t>Chopra includes entire </a:t>
            </a:r>
            <a:r>
              <a:rPr lang="en-US" sz="1600" dirty="0">
                <a:latin typeface="Times New Roman" panose="02020603050405020304" pitchFamily="18" charset="0"/>
                <a:ea typeface="Times New Roman" panose="02020603050405020304" pitchFamily="18" charset="0"/>
              </a:rPr>
              <a:t>Nondual Embodiment Thematic Inventory </a:t>
            </a:r>
            <a:r>
              <a:rPr lang="en-US" sz="1800" dirty="0">
                <a:latin typeface="Times New Roman" panose="02020603050405020304" pitchFamily="18" charset="0"/>
                <a:ea typeface="Times New Roman" panose="02020603050405020304" pitchFamily="18" charset="0"/>
              </a:rPr>
              <a:t>(NETI) in his book, Metahuman (METAHUMAN : unleashing your infinite potential, D. Chopra, Publisher: HARMONY CROWN 2021.). Scores from 20-100, higher being more self-awareness. In all questions, score 1 - Never, 2 - Rarely, 3 - Sometimes, 4 - Most of the time, 5 - All of the time.</a:t>
            </a:r>
          </a:p>
          <a:p>
            <a:pPr marL="685800" marR="0">
              <a:spcBef>
                <a:spcPts val="0"/>
              </a:spcBef>
              <a:spcAft>
                <a:spcPts val="1000"/>
              </a:spcAft>
            </a:pPr>
            <a:r>
              <a:rPr lang="en-US" sz="2800" dirty="0">
                <a:latin typeface="Calibri" panose="020F0502020204030204" pitchFamily="34" charset="0"/>
                <a:ea typeface="Calibri" panose="020F0502020204030204" pitchFamily="34" charset="0"/>
              </a:rPr>
              <a:t>Nondual Embodiment Thematic Inventory*</a:t>
            </a:r>
            <a:endParaRPr lang="en-US" sz="1800" dirty="0">
              <a:latin typeface="Times New Roman" panose="02020603050405020304" pitchFamily="18" charset="0"/>
              <a:ea typeface="Times New Roman" panose="02020603050405020304" pitchFamily="18" charset="0"/>
            </a:endParaRPr>
          </a:p>
          <a:p>
            <a:r>
              <a:rPr lang="en-US" sz="1200" dirty="0">
                <a:latin typeface="Times New Roman" panose="02020603050405020304" pitchFamily="18" charset="0"/>
                <a:ea typeface="Times New Roman" panose="02020603050405020304" pitchFamily="18" charset="0"/>
              </a:rPr>
              <a:t>Instructions: Please indicate how often the following occur for you.</a:t>
            </a:r>
            <a:endParaRPr lang="en-US" sz="1800" dirty="0">
              <a:latin typeface="Times New Roman" panose="02020603050405020304" pitchFamily="18" charset="0"/>
              <a:ea typeface="Times New Roman" panose="02020603050405020304" pitchFamily="18" charset="0"/>
            </a:endParaRPr>
          </a:p>
          <a:p>
            <a:pPr marL="271780" marR="0" indent="-156210">
              <a:spcBef>
                <a:spcPts val="0"/>
              </a:spcBef>
              <a:spcAft>
                <a:spcPts val="0"/>
              </a:spcAft>
            </a:pPr>
            <a:r>
              <a:rPr lang="en-US" sz="1200" dirty="0">
                <a:latin typeface="Times New Roman" panose="02020603050405020304" pitchFamily="18" charset="0"/>
                <a:ea typeface="Times New Roman" panose="02020603050405020304" pitchFamily="18" charset="0"/>
              </a:rPr>
              <a:t>1. An inner contentment that is not contingent or dependent upon circumstances, objects, or the actions of other people.</a:t>
            </a:r>
            <a:endParaRPr lang="en-US" sz="1800" dirty="0">
              <a:latin typeface="Times New Roman" panose="02020603050405020304" pitchFamily="18" charset="0"/>
              <a:ea typeface="Times New Roman" panose="02020603050405020304" pitchFamily="18" charset="0"/>
            </a:endParaRPr>
          </a:p>
          <a:p>
            <a:pPr marL="271780" marR="0" indent="-156210">
              <a:spcBef>
                <a:spcPts val="0"/>
              </a:spcBef>
              <a:spcAft>
                <a:spcPts val="0"/>
              </a:spcAft>
            </a:pPr>
            <a:r>
              <a:rPr lang="en-US" sz="1200" dirty="0">
                <a:latin typeface="Times New Roman" panose="02020603050405020304" pitchFamily="18" charset="0"/>
                <a:ea typeface="Times New Roman" panose="02020603050405020304" pitchFamily="18" charset="0"/>
              </a:rPr>
              <a:t>2. Accepting (not struggling with) whatever experience I may be having.</a:t>
            </a:r>
            <a:endParaRPr lang="en-US" sz="1800" dirty="0">
              <a:latin typeface="Times New Roman" panose="02020603050405020304" pitchFamily="18" charset="0"/>
              <a:ea typeface="Times New Roman" panose="02020603050405020304" pitchFamily="18" charset="0"/>
            </a:endParaRPr>
          </a:p>
          <a:p>
            <a:pPr marL="271780" marR="0" indent="-156210">
              <a:spcBef>
                <a:spcPts val="0"/>
              </a:spcBef>
              <a:spcAft>
                <a:spcPts val="0"/>
              </a:spcAft>
            </a:pPr>
            <a:r>
              <a:rPr lang="en-US" sz="1200" dirty="0">
                <a:latin typeface="Times New Roman" panose="02020603050405020304" pitchFamily="18" charset="0"/>
                <a:ea typeface="Times New Roman" panose="02020603050405020304" pitchFamily="18" charset="0"/>
              </a:rPr>
              <a:t>3. An interest in clearly seeing the reality or truth about myself, the world, and others, rather than in feeling a particular way.</a:t>
            </a:r>
            <a:endParaRPr lang="en-US" sz="1800" dirty="0">
              <a:latin typeface="Times New Roman" panose="02020603050405020304" pitchFamily="18" charset="0"/>
              <a:ea typeface="Times New Roman" panose="02020603050405020304" pitchFamily="18" charset="0"/>
            </a:endParaRPr>
          </a:p>
          <a:p>
            <a:pPr marL="271780" marR="0" indent="-156210">
              <a:spcBef>
                <a:spcPts val="0"/>
              </a:spcBef>
              <a:spcAft>
                <a:spcPts val="0"/>
              </a:spcAft>
            </a:pPr>
            <a:r>
              <a:rPr lang="en-US" sz="1200" dirty="0">
                <a:latin typeface="Times New Roman" panose="02020603050405020304" pitchFamily="18" charset="0"/>
                <a:ea typeface="Times New Roman" panose="02020603050405020304" pitchFamily="18" charset="0"/>
              </a:rPr>
              <a:t>4. A sense that I am not protecting or defending a self-image or concept I hold about myself.</a:t>
            </a:r>
            <a:endParaRPr lang="en-US" sz="1800" dirty="0">
              <a:latin typeface="Times New Roman" panose="02020603050405020304" pitchFamily="18" charset="0"/>
              <a:ea typeface="Times New Roman" panose="02020603050405020304" pitchFamily="18" charset="0"/>
            </a:endParaRPr>
          </a:p>
          <a:p>
            <a:pPr marL="271780" marR="0" indent="-156210">
              <a:spcBef>
                <a:spcPts val="0"/>
              </a:spcBef>
              <a:spcAft>
                <a:spcPts val="0"/>
              </a:spcAft>
            </a:pPr>
            <a:r>
              <a:rPr lang="en-US" sz="1200" dirty="0">
                <a:latin typeface="Times New Roman" panose="02020603050405020304" pitchFamily="18" charset="0"/>
                <a:ea typeface="Times New Roman" panose="02020603050405020304" pitchFamily="18" charset="0"/>
              </a:rPr>
              <a:t>5. Deep love and appreciation for everyone and everything I encounter in life.</a:t>
            </a:r>
            <a:endParaRPr lang="en-US" sz="1800" dirty="0">
              <a:latin typeface="Times New Roman" panose="02020603050405020304" pitchFamily="18" charset="0"/>
              <a:ea typeface="Times New Roman" panose="02020603050405020304" pitchFamily="18" charset="0"/>
            </a:endParaRPr>
          </a:p>
          <a:p>
            <a:pPr marL="271780" marR="0" indent="-156210">
              <a:spcBef>
                <a:spcPts val="0"/>
              </a:spcBef>
              <a:spcAft>
                <a:spcPts val="0"/>
              </a:spcAft>
            </a:pPr>
            <a:r>
              <a:rPr lang="en-US" sz="1200" dirty="0">
                <a:latin typeface="Times New Roman" panose="02020603050405020304" pitchFamily="18" charset="0"/>
                <a:ea typeface="Times New Roman" panose="02020603050405020304" pitchFamily="18" charset="0"/>
              </a:rPr>
              <a:t>6. Understanding that there is ultimately no separation between what I call my ‘‘self’’ and the whole of existence.</a:t>
            </a:r>
            <a:endParaRPr lang="en-US" sz="1800" dirty="0">
              <a:latin typeface="Times New Roman" panose="02020603050405020304" pitchFamily="18" charset="0"/>
              <a:ea typeface="Times New Roman" panose="02020603050405020304" pitchFamily="18" charset="0"/>
            </a:endParaRPr>
          </a:p>
          <a:p>
            <a:pPr marL="271780" marR="0" indent="-156210">
              <a:spcBef>
                <a:spcPts val="0"/>
              </a:spcBef>
              <a:spcAft>
                <a:spcPts val="0"/>
              </a:spcAft>
            </a:pPr>
            <a:r>
              <a:rPr lang="en-US" sz="1200" dirty="0">
                <a:latin typeface="Times New Roman" panose="02020603050405020304" pitchFamily="18" charset="0"/>
                <a:ea typeface="Times New Roman" panose="02020603050405020304" pitchFamily="18" charset="0"/>
              </a:rPr>
              <a:t>7. Feeling deeply at ease, wherever I am or whatever situation or circumstance I may find myself in.</a:t>
            </a:r>
            <a:endParaRPr lang="en-US" sz="1800" dirty="0">
              <a:latin typeface="Times New Roman" panose="02020603050405020304" pitchFamily="18" charset="0"/>
              <a:ea typeface="Times New Roman" panose="02020603050405020304" pitchFamily="18" charset="0"/>
            </a:endParaRPr>
          </a:p>
          <a:p>
            <a:pPr marL="271780" marR="0" indent="-156210">
              <a:spcBef>
                <a:spcPts val="0"/>
              </a:spcBef>
              <a:spcAft>
                <a:spcPts val="0"/>
              </a:spcAft>
            </a:pPr>
            <a:r>
              <a:rPr lang="en-US" sz="1200" dirty="0">
                <a:latin typeface="Times New Roman" panose="02020603050405020304" pitchFamily="18" charset="0"/>
                <a:ea typeface="Times New Roman" panose="02020603050405020304" pitchFamily="18" charset="0"/>
              </a:rPr>
              <a:t>8. A sense that my actions in life are not motivated by fear or mistrust.</a:t>
            </a:r>
            <a:endParaRPr lang="en-US" sz="1800" dirty="0">
              <a:latin typeface="Times New Roman" panose="02020603050405020304" pitchFamily="18" charset="0"/>
              <a:ea typeface="Times New Roman" panose="02020603050405020304" pitchFamily="18" charset="0"/>
            </a:endParaRPr>
          </a:p>
          <a:p>
            <a:pPr marL="271780" marR="0" indent="-156210">
              <a:spcBef>
                <a:spcPts val="0"/>
              </a:spcBef>
              <a:spcAft>
                <a:spcPts val="0"/>
              </a:spcAft>
            </a:pPr>
            <a:r>
              <a:rPr lang="en-US" sz="1200" dirty="0">
                <a:latin typeface="Times New Roman" panose="02020603050405020304" pitchFamily="18" charset="0"/>
                <a:ea typeface="Times New Roman" panose="02020603050405020304" pitchFamily="18" charset="0"/>
              </a:rPr>
              <a:t>9. Conscious awareness of my nonseparation from (essential oneness with) a transcendent reality, source, higher power, spirit, god, etc.</a:t>
            </a:r>
            <a:endParaRPr lang="en-US" sz="1800" dirty="0">
              <a:latin typeface="Times New Roman" panose="02020603050405020304" pitchFamily="18" charset="0"/>
              <a:ea typeface="Times New Roman" panose="02020603050405020304" pitchFamily="18" charset="0"/>
            </a:endParaRPr>
          </a:p>
          <a:p>
            <a:pPr marL="334645" marR="0" indent="-219075">
              <a:spcBef>
                <a:spcPts val="0"/>
              </a:spcBef>
              <a:spcAft>
                <a:spcPts val="0"/>
              </a:spcAft>
            </a:pPr>
            <a:r>
              <a:rPr lang="en-US" sz="1200" dirty="0">
                <a:latin typeface="Times New Roman" panose="02020603050405020304" pitchFamily="18" charset="0"/>
                <a:ea typeface="Times New Roman" panose="02020603050405020304" pitchFamily="18" charset="0"/>
              </a:rPr>
              <a:t>10. Not being personally invested in or attached to my own ideas and concepts.</a:t>
            </a:r>
            <a:endParaRPr lang="en-US" sz="1800" dirty="0">
              <a:latin typeface="Times New Roman" panose="02020603050405020304" pitchFamily="18" charset="0"/>
              <a:ea typeface="Times New Roman" panose="02020603050405020304" pitchFamily="18" charset="0"/>
            </a:endParaRPr>
          </a:p>
          <a:p>
            <a:pPr marL="334645" marR="0" indent="-219075">
              <a:spcBef>
                <a:spcPts val="0"/>
              </a:spcBef>
              <a:spcAft>
                <a:spcPts val="0"/>
              </a:spcAft>
            </a:pPr>
            <a:r>
              <a:rPr lang="en-US" sz="1200" dirty="0">
                <a:latin typeface="Times New Roman" panose="02020603050405020304" pitchFamily="18" charset="0"/>
                <a:ea typeface="Times New Roman" panose="02020603050405020304" pitchFamily="18" charset="0"/>
              </a:rPr>
              <a:t>11. An unwavering awareness of a stillness/quietness, even in the midst of movement and noise.</a:t>
            </a:r>
            <a:endParaRPr lang="en-US" sz="1800" dirty="0">
              <a:latin typeface="Times New Roman" panose="02020603050405020304" pitchFamily="18" charset="0"/>
              <a:ea typeface="Times New Roman" panose="02020603050405020304" pitchFamily="18" charset="0"/>
            </a:endParaRPr>
          </a:p>
          <a:p>
            <a:pPr marL="334645" marR="0" indent="-219075">
              <a:spcBef>
                <a:spcPts val="0"/>
              </a:spcBef>
              <a:spcAft>
                <a:spcPts val="0"/>
              </a:spcAft>
            </a:pPr>
            <a:r>
              <a:rPr lang="en-US" sz="1200" dirty="0">
                <a:latin typeface="Times New Roman" panose="02020603050405020304" pitchFamily="18" charset="0"/>
                <a:ea typeface="Times New Roman" panose="02020603050405020304" pitchFamily="18" charset="0"/>
              </a:rPr>
              <a:t>12. Acting without assuming a role or identity based on my own or others’ expectations.</a:t>
            </a:r>
            <a:endParaRPr lang="en-US" sz="1800" dirty="0">
              <a:latin typeface="Times New Roman" panose="02020603050405020304" pitchFamily="18" charset="0"/>
              <a:ea typeface="Times New Roman" panose="02020603050405020304" pitchFamily="18" charset="0"/>
            </a:endParaRPr>
          </a:p>
          <a:p>
            <a:pPr marL="334645" marR="0" indent="-219075">
              <a:spcBef>
                <a:spcPts val="0"/>
              </a:spcBef>
              <a:spcAft>
                <a:spcPts val="0"/>
              </a:spcAft>
            </a:pPr>
            <a:r>
              <a:rPr lang="en-US" sz="1200" dirty="0">
                <a:latin typeface="Times New Roman" panose="02020603050405020304" pitchFamily="18" charset="0"/>
                <a:ea typeface="Times New Roman" panose="02020603050405020304" pitchFamily="18" charset="0"/>
              </a:rPr>
              <a:t>13. A sense of immense freedom and possibility in my moment-to-moment experience.</a:t>
            </a:r>
            <a:endParaRPr lang="en-US" sz="1800" dirty="0">
              <a:latin typeface="Times New Roman" panose="02020603050405020304" pitchFamily="18" charset="0"/>
              <a:ea typeface="Times New Roman" panose="02020603050405020304" pitchFamily="18" charset="0"/>
            </a:endParaRPr>
          </a:p>
          <a:p>
            <a:pPr marL="334645" marR="0" indent="-219075">
              <a:spcBef>
                <a:spcPts val="0"/>
              </a:spcBef>
              <a:spcAft>
                <a:spcPts val="0"/>
              </a:spcAft>
            </a:pPr>
            <a:r>
              <a:rPr lang="en-US" sz="1200" dirty="0">
                <a:latin typeface="Times New Roman" panose="02020603050405020304" pitchFamily="18" charset="0"/>
                <a:ea typeface="Times New Roman" panose="02020603050405020304" pitchFamily="18" charset="0"/>
              </a:rPr>
              <a:t>14. A lack of desire to be understood by others.</a:t>
            </a:r>
            <a:endParaRPr lang="en-US" sz="1800" dirty="0">
              <a:latin typeface="Times New Roman" panose="02020603050405020304" pitchFamily="18" charset="0"/>
              <a:ea typeface="Times New Roman" panose="02020603050405020304" pitchFamily="18" charset="0"/>
            </a:endParaRPr>
          </a:p>
          <a:p>
            <a:pPr marL="334645" marR="0" indent="-219075">
              <a:spcBef>
                <a:spcPts val="0"/>
              </a:spcBef>
              <a:spcAft>
                <a:spcPts val="0"/>
              </a:spcAft>
            </a:pPr>
            <a:r>
              <a:rPr lang="en-US" sz="1200" dirty="0">
                <a:latin typeface="Times New Roman" panose="02020603050405020304" pitchFamily="18" charset="0"/>
                <a:ea typeface="Times New Roman" panose="02020603050405020304" pitchFamily="18" charset="0"/>
              </a:rPr>
              <a:t>15. A lack of concern or discomfort about either the past or future.</a:t>
            </a:r>
            <a:endParaRPr lang="en-US" sz="1800" dirty="0">
              <a:latin typeface="Times New Roman" panose="02020603050405020304" pitchFamily="18" charset="0"/>
              <a:ea typeface="Times New Roman" panose="02020603050405020304" pitchFamily="18" charset="0"/>
            </a:endParaRPr>
          </a:p>
          <a:p>
            <a:pPr marL="334645" marR="0" indent="-219075">
              <a:spcBef>
                <a:spcPts val="0"/>
              </a:spcBef>
              <a:spcAft>
                <a:spcPts val="0"/>
              </a:spcAft>
            </a:pPr>
            <a:r>
              <a:rPr lang="en-US" sz="1200" dirty="0">
                <a:latin typeface="Times New Roman" panose="02020603050405020304" pitchFamily="18" charset="0"/>
                <a:ea typeface="Times New Roman" panose="02020603050405020304" pitchFamily="18" charset="0"/>
              </a:rPr>
              <a:t>16. A lack of a sense of fear or anxiety that inhibits my actions.</a:t>
            </a:r>
            <a:endParaRPr lang="en-US" sz="1800" dirty="0">
              <a:latin typeface="Times New Roman" panose="02020603050405020304" pitchFamily="18" charset="0"/>
              <a:ea typeface="Times New Roman" panose="02020603050405020304" pitchFamily="18" charset="0"/>
            </a:endParaRPr>
          </a:p>
          <a:p>
            <a:pPr marL="334645" marR="0" indent="-219075">
              <a:spcBef>
                <a:spcPts val="0"/>
              </a:spcBef>
              <a:spcAft>
                <a:spcPts val="0"/>
              </a:spcAft>
            </a:pPr>
            <a:r>
              <a:rPr lang="en-US" sz="1200" dirty="0">
                <a:latin typeface="Times New Roman" panose="02020603050405020304" pitchFamily="18" charset="0"/>
                <a:ea typeface="Times New Roman" panose="02020603050405020304" pitchFamily="18" charset="0"/>
              </a:rPr>
              <a:t>17. A feeling of profound aliveness and vitality.</a:t>
            </a:r>
            <a:endParaRPr lang="en-US" sz="1800" dirty="0">
              <a:latin typeface="Times New Roman" panose="02020603050405020304" pitchFamily="18" charset="0"/>
              <a:ea typeface="Times New Roman" panose="02020603050405020304" pitchFamily="18" charset="0"/>
            </a:endParaRPr>
          </a:p>
          <a:p>
            <a:pPr marL="334645" marR="0" indent="-219075">
              <a:spcBef>
                <a:spcPts val="0"/>
              </a:spcBef>
              <a:spcAft>
                <a:spcPts val="0"/>
              </a:spcAft>
            </a:pPr>
            <a:r>
              <a:rPr lang="en-US" sz="1200" dirty="0">
                <a:latin typeface="Times New Roman" panose="02020603050405020304" pitchFamily="18" charset="0"/>
                <a:ea typeface="Times New Roman" panose="02020603050405020304" pitchFamily="18" charset="0"/>
              </a:rPr>
              <a:t>18. Acting without a desire to change anybody or anything.</a:t>
            </a:r>
            <a:endParaRPr lang="en-US" sz="1800" dirty="0">
              <a:latin typeface="Times New Roman" panose="02020603050405020304" pitchFamily="18" charset="0"/>
              <a:ea typeface="Times New Roman" panose="02020603050405020304" pitchFamily="18" charset="0"/>
            </a:endParaRPr>
          </a:p>
          <a:p>
            <a:pPr marL="344170" marR="0" indent="-219075">
              <a:spcBef>
                <a:spcPts val="0"/>
              </a:spcBef>
              <a:spcAft>
                <a:spcPts val="0"/>
              </a:spcAft>
            </a:pPr>
            <a:r>
              <a:rPr lang="en-US" sz="1200" dirty="0">
                <a:latin typeface="Times New Roman" panose="02020603050405020304" pitchFamily="18" charset="0"/>
                <a:ea typeface="Times New Roman" panose="02020603050405020304" pitchFamily="18" charset="0"/>
              </a:rPr>
              <a:t>19. Feelings of gratitude and/or open curiosity about all experiences.</a:t>
            </a:r>
            <a:endParaRPr lang="en-US" sz="1800" dirty="0">
              <a:latin typeface="Times New Roman" panose="02020603050405020304" pitchFamily="18" charset="0"/>
              <a:ea typeface="Times New Roman" panose="02020603050405020304" pitchFamily="18" charset="0"/>
            </a:endParaRPr>
          </a:p>
          <a:p>
            <a:pPr marL="344170" marR="0" indent="-219075">
              <a:spcBef>
                <a:spcPts val="0"/>
              </a:spcBef>
              <a:spcAft>
                <a:spcPts val="0"/>
              </a:spcAft>
            </a:pPr>
            <a:r>
              <a:rPr lang="en-US" sz="1200" dirty="0">
                <a:latin typeface="Times New Roman" panose="02020603050405020304" pitchFamily="18" charset="0"/>
                <a:ea typeface="Times New Roman" panose="02020603050405020304" pitchFamily="18" charset="0"/>
              </a:rPr>
              <a:t>20. A sense of the flawlessness and beauty of everything and everyone, just as they are.</a:t>
            </a:r>
            <a:endParaRPr lang="en-US" sz="1800" dirty="0">
              <a:latin typeface="Times New Roman" panose="02020603050405020304" pitchFamily="18" charset="0"/>
              <a:ea typeface="Times New Roman" panose="02020603050405020304" pitchFamily="18" charset="0"/>
            </a:endParaRPr>
          </a:p>
          <a:p>
            <a:pPr marL="344170" marR="0" indent="-219075">
              <a:spcBef>
                <a:spcPts val="0"/>
              </a:spcBef>
              <a:spcAft>
                <a:spcPts val="0"/>
              </a:spcAft>
            </a:pPr>
            <a:r>
              <a:rPr lang="en-US" sz="1200" dirty="0">
                <a:latin typeface="Times New Roman" panose="02020603050405020304" pitchFamily="18" charset="0"/>
                <a:ea typeface="Times New Roman" panose="02020603050405020304" pitchFamily="18" charset="0"/>
              </a:rPr>
              <a:t> </a:t>
            </a:r>
            <a:endParaRPr lang="en-US" sz="1800" dirty="0">
              <a:latin typeface="Times New Roman" panose="02020603050405020304" pitchFamily="18" charset="0"/>
              <a:ea typeface="Times New Roman" panose="02020603050405020304" pitchFamily="18" charset="0"/>
            </a:endParaRPr>
          </a:p>
          <a:p>
            <a:pPr marL="344170" marR="0" indent="-219075">
              <a:spcBef>
                <a:spcPts val="0"/>
              </a:spcBef>
              <a:spcAft>
                <a:spcPts val="0"/>
              </a:spcAft>
            </a:pPr>
            <a:r>
              <a:rPr lang="en-US" sz="1200" dirty="0">
                <a:latin typeface="Times New Roman" panose="02020603050405020304" pitchFamily="18" charset="0"/>
                <a:ea typeface="Times New Roman" panose="02020603050405020304" pitchFamily="18" charset="0"/>
              </a:rPr>
              <a:t>Questions: 1, 4, 8, 14, 15, 16 - have been changed to indicate the negative of the original.</a:t>
            </a:r>
            <a:endParaRPr lang="en-US" sz="1800" dirty="0">
              <a:latin typeface="Times New Roman" panose="02020603050405020304" pitchFamily="18" charset="0"/>
              <a:ea typeface="Times New Roman" panose="02020603050405020304" pitchFamily="18" charset="0"/>
            </a:endParaRPr>
          </a:p>
          <a:p>
            <a:pPr marL="127000" marR="0">
              <a:lnSpc>
                <a:spcPct val="107000"/>
              </a:lnSpc>
              <a:spcBef>
                <a:spcPts val="0"/>
              </a:spcBef>
              <a:spcAft>
                <a:spcPts val="0"/>
              </a:spcAft>
            </a:pPr>
            <a:r>
              <a:rPr lang="en-US" sz="1200" dirty="0">
                <a:latin typeface="Times New Roman" panose="02020603050405020304" pitchFamily="18" charset="0"/>
                <a:ea typeface="Times New Roman" panose="02020603050405020304" pitchFamily="18" charset="0"/>
              </a:rPr>
              <a:t> </a:t>
            </a:r>
            <a:endParaRPr lang="en-US" sz="1800" dirty="0">
              <a:latin typeface="Times New Roman" panose="02020603050405020304" pitchFamily="18" charset="0"/>
              <a:ea typeface="Times New Roman" panose="02020603050405020304" pitchFamily="18" charset="0"/>
            </a:endParaRPr>
          </a:p>
          <a:p>
            <a:pPr marL="127000" marR="0">
              <a:lnSpc>
                <a:spcPct val="107000"/>
              </a:lnSpc>
              <a:spcBef>
                <a:spcPts val="0"/>
              </a:spcBef>
              <a:spcAft>
                <a:spcPts val="0"/>
              </a:spcAft>
            </a:pPr>
            <a:r>
              <a:rPr lang="en-US" sz="1200" dirty="0">
                <a:latin typeface="Times New Roman" panose="02020603050405020304" pitchFamily="18" charset="0"/>
                <a:ea typeface="Times New Roman" panose="02020603050405020304" pitchFamily="18" charset="0"/>
              </a:rPr>
              <a:t>*Adapted from ”Nondual Embodiment Thematic Inventory” by John </a:t>
            </a:r>
            <a:r>
              <a:rPr lang="en-US" sz="1200" dirty="0" err="1">
                <a:latin typeface="Times New Roman" panose="02020603050405020304" pitchFamily="18" charset="0"/>
                <a:ea typeface="Times New Roman" panose="02020603050405020304" pitchFamily="18" charset="0"/>
              </a:rPr>
              <a:t>Astin</a:t>
            </a:r>
            <a:r>
              <a:rPr lang="en-US" sz="1200" dirty="0">
                <a:latin typeface="Times New Roman" panose="02020603050405020304" pitchFamily="18" charset="0"/>
                <a:ea typeface="Times New Roman" panose="02020603050405020304" pitchFamily="18" charset="0"/>
              </a:rPr>
              <a:t> and David A. </a:t>
            </a:r>
            <a:r>
              <a:rPr lang="en-US" sz="1200" dirty="0" err="1">
                <a:latin typeface="Times New Roman" panose="02020603050405020304" pitchFamily="18" charset="0"/>
                <a:ea typeface="Times New Roman" panose="02020603050405020304" pitchFamily="18" charset="0"/>
              </a:rPr>
              <a:t>Butlein</a:t>
            </a:r>
            <a:r>
              <a:rPr lang="en-US" sz="1200" dirty="0">
                <a:latin typeface="Times New Roman" panose="02020603050405020304" pitchFamily="18" charset="0"/>
                <a:ea typeface="Times New Roman" panose="02020603050405020304" pitchFamily="18" charset="0"/>
              </a:rPr>
              <a:t>**.</a:t>
            </a:r>
            <a:endParaRPr lang="en-US" sz="1800" dirty="0">
              <a:latin typeface="Times New Roman" panose="02020603050405020304" pitchFamily="18" charset="0"/>
              <a:ea typeface="Times New Roman" panose="02020603050405020304" pitchFamily="18" charset="0"/>
            </a:endParaRPr>
          </a:p>
          <a:p>
            <a:pPr marL="127000" marR="0">
              <a:lnSpc>
                <a:spcPct val="107000"/>
              </a:lnSpc>
              <a:spcBef>
                <a:spcPts val="0"/>
              </a:spcBef>
              <a:spcAft>
                <a:spcPts val="0"/>
              </a:spcAft>
            </a:pPr>
            <a:r>
              <a:rPr lang="en-US" sz="1200" dirty="0">
                <a:latin typeface="Times New Roman" panose="02020603050405020304" pitchFamily="18" charset="0"/>
                <a:ea typeface="Times New Roman" panose="02020603050405020304" pitchFamily="18" charset="0"/>
              </a:rPr>
              <a:t>**</a:t>
            </a:r>
            <a:r>
              <a:rPr lang="en-US" sz="1800" dirty="0">
                <a:latin typeface="Times New Roman" panose="02020603050405020304" pitchFamily="18" charset="0"/>
                <a:ea typeface="Times New Roman" panose="02020603050405020304" pitchFamily="18" charset="0"/>
              </a:rPr>
              <a:t> </a:t>
            </a:r>
            <a:r>
              <a:rPr lang="en-US" sz="1200" dirty="0" err="1">
                <a:latin typeface="Times New Roman" panose="02020603050405020304" pitchFamily="18" charset="0"/>
                <a:ea typeface="Times New Roman" panose="02020603050405020304" pitchFamily="18" charset="0"/>
              </a:rPr>
              <a:t>Butlein</a:t>
            </a:r>
            <a:r>
              <a:rPr lang="en-US" sz="1200" dirty="0">
                <a:latin typeface="Times New Roman" panose="02020603050405020304" pitchFamily="18" charset="0"/>
                <a:ea typeface="Times New Roman" panose="02020603050405020304" pitchFamily="18" charset="0"/>
              </a:rPr>
              <a:t> D. Nondual Embodiment Thematic Inventory. Institute of Transpersonal Psychology, 2005. Unpublished doctoral dissertation. </a:t>
            </a:r>
            <a:endParaRPr lang="en-US" dirty="0"/>
          </a:p>
        </p:txBody>
      </p:sp>
      <p:sp>
        <p:nvSpPr>
          <p:cNvPr id="4" name="Slide Number Placeholder 3"/>
          <p:cNvSpPr>
            <a:spLocks noGrp="1"/>
          </p:cNvSpPr>
          <p:nvPr>
            <p:ph type="sldNum" sz="quarter" idx="5"/>
          </p:nvPr>
        </p:nvSpPr>
        <p:spPr/>
        <p:txBody>
          <a:bodyPr/>
          <a:lstStyle/>
          <a:p>
            <a:fld id="{1DD50BE1-4FD0-F147-8FFA-900F9D04A107}" type="slidenum">
              <a:rPr lang="en-US" smtClean="0"/>
              <a:t>46</a:t>
            </a:fld>
            <a:endParaRPr lang="en-US"/>
          </a:p>
        </p:txBody>
      </p:sp>
    </p:spTree>
    <p:extLst>
      <p:ext uri="{BB962C8B-B14F-4D97-AF65-F5344CB8AC3E}">
        <p14:creationId xmlns:p14="http://schemas.microsoft.com/office/powerpoint/2010/main" val="990765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1000"/>
              </a:spcAft>
            </a:pPr>
            <a:r>
              <a:rPr lang="en-US" sz="1800" dirty="0">
                <a:latin typeface="Times New Roman" panose="02020603050405020304" pitchFamily="18" charset="0"/>
                <a:ea typeface="Times New Roman" panose="02020603050405020304" pitchFamily="18" charset="0"/>
              </a:rPr>
              <a:t>Chopra includes entire </a:t>
            </a:r>
            <a:r>
              <a:rPr lang="en-US" sz="1600" dirty="0">
                <a:latin typeface="Times New Roman" panose="02020603050405020304" pitchFamily="18" charset="0"/>
                <a:ea typeface="Times New Roman" panose="02020603050405020304" pitchFamily="18" charset="0"/>
              </a:rPr>
              <a:t>Nondual Embodiment Thematic Inventory </a:t>
            </a:r>
            <a:r>
              <a:rPr lang="en-US" sz="1800" dirty="0">
                <a:latin typeface="Times New Roman" panose="02020603050405020304" pitchFamily="18" charset="0"/>
                <a:ea typeface="Times New Roman" panose="02020603050405020304" pitchFamily="18" charset="0"/>
              </a:rPr>
              <a:t>(NETI) in his book, Metahuman (METAHUMAN : unleashing your infinite potential, D. Chopra, Publisher: HARMONY CROWN 2021.). Scores from 20-100, higher being more self-awareness. In all questions, score 1 - Never, 2 - Rarely, 3 - Sometimes, 4 - Most of the time, 5 - All of the time.</a:t>
            </a:r>
          </a:p>
          <a:p>
            <a:pPr marL="685800" marR="0">
              <a:spcBef>
                <a:spcPts val="0"/>
              </a:spcBef>
              <a:spcAft>
                <a:spcPts val="1000"/>
              </a:spcAft>
            </a:pPr>
            <a:r>
              <a:rPr lang="en-US" sz="2800" dirty="0">
                <a:latin typeface="Calibri" panose="020F0502020204030204" pitchFamily="34" charset="0"/>
                <a:ea typeface="Calibri" panose="020F0502020204030204" pitchFamily="34" charset="0"/>
              </a:rPr>
              <a:t>Nondual Embodiment Thematic Inventory*</a:t>
            </a:r>
            <a:endParaRPr lang="en-US" sz="1800" dirty="0">
              <a:latin typeface="Times New Roman" panose="02020603050405020304" pitchFamily="18" charset="0"/>
              <a:ea typeface="Times New Roman" panose="02020603050405020304" pitchFamily="18" charset="0"/>
            </a:endParaRPr>
          </a:p>
          <a:p>
            <a:r>
              <a:rPr lang="en-US" sz="1200" dirty="0">
                <a:latin typeface="Times New Roman" panose="02020603050405020304" pitchFamily="18" charset="0"/>
                <a:ea typeface="Times New Roman" panose="02020603050405020304" pitchFamily="18" charset="0"/>
              </a:rPr>
              <a:t>Instructions: Please indicate how often the following occur for you.</a:t>
            </a:r>
            <a:endParaRPr lang="en-US" sz="1800" dirty="0">
              <a:latin typeface="Times New Roman" panose="02020603050405020304" pitchFamily="18" charset="0"/>
              <a:ea typeface="Times New Roman" panose="02020603050405020304" pitchFamily="18" charset="0"/>
            </a:endParaRPr>
          </a:p>
          <a:p>
            <a:pPr marL="271780" marR="0" indent="-156210">
              <a:spcBef>
                <a:spcPts val="0"/>
              </a:spcBef>
              <a:spcAft>
                <a:spcPts val="0"/>
              </a:spcAft>
            </a:pPr>
            <a:r>
              <a:rPr lang="en-US" sz="1200" dirty="0">
                <a:latin typeface="Times New Roman" panose="02020603050405020304" pitchFamily="18" charset="0"/>
                <a:ea typeface="Times New Roman" panose="02020603050405020304" pitchFamily="18" charset="0"/>
              </a:rPr>
              <a:t>1. An inner contentment that is not contingent or dependent upon circumstances, objects, or the actions of other people.</a:t>
            </a:r>
            <a:endParaRPr lang="en-US" sz="1800" dirty="0">
              <a:latin typeface="Times New Roman" panose="02020603050405020304" pitchFamily="18" charset="0"/>
              <a:ea typeface="Times New Roman" panose="02020603050405020304" pitchFamily="18" charset="0"/>
            </a:endParaRPr>
          </a:p>
          <a:p>
            <a:pPr marL="271780" marR="0" indent="-156210">
              <a:spcBef>
                <a:spcPts val="0"/>
              </a:spcBef>
              <a:spcAft>
                <a:spcPts val="0"/>
              </a:spcAft>
            </a:pPr>
            <a:r>
              <a:rPr lang="en-US" sz="1200" dirty="0">
                <a:latin typeface="Times New Roman" panose="02020603050405020304" pitchFamily="18" charset="0"/>
                <a:ea typeface="Times New Roman" panose="02020603050405020304" pitchFamily="18" charset="0"/>
              </a:rPr>
              <a:t>2. Accepting (not struggling with) whatever experience I may be having.</a:t>
            </a:r>
            <a:endParaRPr lang="en-US" sz="1800" dirty="0">
              <a:latin typeface="Times New Roman" panose="02020603050405020304" pitchFamily="18" charset="0"/>
              <a:ea typeface="Times New Roman" panose="02020603050405020304" pitchFamily="18" charset="0"/>
            </a:endParaRPr>
          </a:p>
          <a:p>
            <a:pPr marL="271780" marR="0" indent="-156210">
              <a:spcBef>
                <a:spcPts val="0"/>
              </a:spcBef>
              <a:spcAft>
                <a:spcPts val="0"/>
              </a:spcAft>
            </a:pPr>
            <a:r>
              <a:rPr lang="en-US" sz="1200" dirty="0">
                <a:latin typeface="Times New Roman" panose="02020603050405020304" pitchFamily="18" charset="0"/>
                <a:ea typeface="Times New Roman" panose="02020603050405020304" pitchFamily="18" charset="0"/>
              </a:rPr>
              <a:t>3. An interest in clearly seeing the reality or truth about myself, the world, and others, rather than in feeling a particular way.</a:t>
            </a:r>
            <a:endParaRPr lang="en-US" sz="1800" dirty="0">
              <a:latin typeface="Times New Roman" panose="02020603050405020304" pitchFamily="18" charset="0"/>
              <a:ea typeface="Times New Roman" panose="02020603050405020304" pitchFamily="18" charset="0"/>
            </a:endParaRPr>
          </a:p>
          <a:p>
            <a:pPr marL="271780" marR="0" indent="-156210">
              <a:spcBef>
                <a:spcPts val="0"/>
              </a:spcBef>
              <a:spcAft>
                <a:spcPts val="0"/>
              </a:spcAft>
            </a:pPr>
            <a:r>
              <a:rPr lang="en-US" sz="1200" dirty="0">
                <a:latin typeface="Times New Roman" panose="02020603050405020304" pitchFamily="18" charset="0"/>
                <a:ea typeface="Times New Roman" panose="02020603050405020304" pitchFamily="18" charset="0"/>
              </a:rPr>
              <a:t>4. A sense that I am not protecting or defending a self-image or concept I hold about myself.</a:t>
            </a:r>
            <a:endParaRPr lang="en-US" sz="1800" dirty="0">
              <a:latin typeface="Times New Roman" panose="02020603050405020304" pitchFamily="18" charset="0"/>
              <a:ea typeface="Times New Roman" panose="02020603050405020304" pitchFamily="18" charset="0"/>
            </a:endParaRPr>
          </a:p>
          <a:p>
            <a:pPr marL="271780" marR="0" indent="-156210">
              <a:spcBef>
                <a:spcPts val="0"/>
              </a:spcBef>
              <a:spcAft>
                <a:spcPts val="0"/>
              </a:spcAft>
            </a:pPr>
            <a:r>
              <a:rPr lang="en-US" sz="1200" dirty="0">
                <a:latin typeface="Times New Roman" panose="02020603050405020304" pitchFamily="18" charset="0"/>
                <a:ea typeface="Times New Roman" panose="02020603050405020304" pitchFamily="18" charset="0"/>
              </a:rPr>
              <a:t>5. Deep love and appreciation for everyone and everything I encounter in life.</a:t>
            </a:r>
            <a:endParaRPr lang="en-US" sz="1800" dirty="0">
              <a:latin typeface="Times New Roman" panose="02020603050405020304" pitchFamily="18" charset="0"/>
              <a:ea typeface="Times New Roman" panose="02020603050405020304" pitchFamily="18" charset="0"/>
            </a:endParaRPr>
          </a:p>
          <a:p>
            <a:pPr marL="271780" marR="0" indent="-156210">
              <a:spcBef>
                <a:spcPts val="0"/>
              </a:spcBef>
              <a:spcAft>
                <a:spcPts val="0"/>
              </a:spcAft>
            </a:pPr>
            <a:r>
              <a:rPr lang="en-US" sz="1200" dirty="0">
                <a:latin typeface="Times New Roman" panose="02020603050405020304" pitchFamily="18" charset="0"/>
                <a:ea typeface="Times New Roman" panose="02020603050405020304" pitchFamily="18" charset="0"/>
              </a:rPr>
              <a:t>6. Understanding that there is ultimately no separation between what I call my ‘‘self’’ and the whole of existence.</a:t>
            </a:r>
            <a:endParaRPr lang="en-US" sz="1800" dirty="0">
              <a:latin typeface="Times New Roman" panose="02020603050405020304" pitchFamily="18" charset="0"/>
              <a:ea typeface="Times New Roman" panose="02020603050405020304" pitchFamily="18" charset="0"/>
            </a:endParaRPr>
          </a:p>
          <a:p>
            <a:pPr marL="271780" marR="0" indent="-156210">
              <a:spcBef>
                <a:spcPts val="0"/>
              </a:spcBef>
              <a:spcAft>
                <a:spcPts val="0"/>
              </a:spcAft>
            </a:pPr>
            <a:r>
              <a:rPr lang="en-US" sz="1200" dirty="0">
                <a:latin typeface="Times New Roman" panose="02020603050405020304" pitchFamily="18" charset="0"/>
                <a:ea typeface="Times New Roman" panose="02020603050405020304" pitchFamily="18" charset="0"/>
              </a:rPr>
              <a:t>7. Feeling deeply at ease, wherever I am or whatever situation or circumstance I may find myself in.</a:t>
            </a:r>
            <a:endParaRPr lang="en-US" sz="1800" dirty="0">
              <a:latin typeface="Times New Roman" panose="02020603050405020304" pitchFamily="18" charset="0"/>
              <a:ea typeface="Times New Roman" panose="02020603050405020304" pitchFamily="18" charset="0"/>
            </a:endParaRPr>
          </a:p>
          <a:p>
            <a:pPr marL="271780" marR="0" indent="-156210">
              <a:spcBef>
                <a:spcPts val="0"/>
              </a:spcBef>
              <a:spcAft>
                <a:spcPts val="0"/>
              </a:spcAft>
            </a:pPr>
            <a:r>
              <a:rPr lang="en-US" sz="1200" dirty="0">
                <a:latin typeface="Times New Roman" panose="02020603050405020304" pitchFamily="18" charset="0"/>
                <a:ea typeface="Times New Roman" panose="02020603050405020304" pitchFamily="18" charset="0"/>
              </a:rPr>
              <a:t>8. A sense that my actions in life are not motivated by fear or mistrust.</a:t>
            </a:r>
            <a:endParaRPr lang="en-US" sz="1800" dirty="0">
              <a:latin typeface="Times New Roman" panose="02020603050405020304" pitchFamily="18" charset="0"/>
              <a:ea typeface="Times New Roman" panose="02020603050405020304" pitchFamily="18" charset="0"/>
            </a:endParaRPr>
          </a:p>
          <a:p>
            <a:pPr marL="271780" marR="0" indent="-156210">
              <a:spcBef>
                <a:spcPts val="0"/>
              </a:spcBef>
              <a:spcAft>
                <a:spcPts val="0"/>
              </a:spcAft>
            </a:pPr>
            <a:r>
              <a:rPr lang="en-US" sz="1200" dirty="0">
                <a:latin typeface="Times New Roman" panose="02020603050405020304" pitchFamily="18" charset="0"/>
                <a:ea typeface="Times New Roman" panose="02020603050405020304" pitchFamily="18" charset="0"/>
              </a:rPr>
              <a:t>9. Conscious awareness of my nonseparation from (essential oneness with) a transcendent reality, source, higher power, spirit, god, etc.</a:t>
            </a:r>
            <a:endParaRPr lang="en-US" sz="1800" dirty="0">
              <a:latin typeface="Times New Roman" panose="02020603050405020304" pitchFamily="18" charset="0"/>
              <a:ea typeface="Times New Roman" panose="02020603050405020304" pitchFamily="18" charset="0"/>
            </a:endParaRPr>
          </a:p>
          <a:p>
            <a:pPr marL="334645" marR="0" indent="-219075">
              <a:spcBef>
                <a:spcPts val="0"/>
              </a:spcBef>
              <a:spcAft>
                <a:spcPts val="0"/>
              </a:spcAft>
            </a:pPr>
            <a:r>
              <a:rPr lang="en-US" sz="1200" dirty="0">
                <a:latin typeface="Times New Roman" panose="02020603050405020304" pitchFamily="18" charset="0"/>
                <a:ea typeface="Times New Roman" panose="02020603050405020304" pitchFamily="18" charset="0"/>
              </a:rPr>
              <a:t>10. Not being personally invested in or attached to my own ideas and concepts.</a:t>
            </a:r>
            <a:endParaRPr lang="en-US" sz="1800" dirty="0">
              <a:latin typeface="Times New Roman" panose="02020603050405020304" pitchFamily="18" charset="0"/>
              <a:ea typeface="Times New Roman" panose="02020603050405020304" pitchFamily="18" charset="0"/>
            </a:endParaRPr>
          </a:p>
          <a:p>
            <a:pPr marL="334645" marR="0" indent="-219075">
              <a:spcBef>
                <a:spcPts val="0"/>
              </a:spcBef>
              <a:spcAft>
                <a:spcPts val="0"/>
              </a:spcAft>
            </a:pPr>
            <a:r>
              <a:rPr lang="en-US" sz="1200" dirty="0">
                <a:latin typeface="Times New Roman" panose="02020603050405020304" pitchFamily="18" charset="0"/>
                <a:ea typeface="Times New Roman" panose="02020603050405020304" pitchFamily="18" charset="0"/>
              </a:rPr>
              <a:t>11. An unwavering awareness of a stillness/quietness, even in the midst of movement and noise.</a:t>
            </a:r>
            <a:endParaRPr lang="en-US" sz="1800" dirty="0">
              <a:latin typeface="Times New Roman" panose="02020603050405020304" pitchFamily="18" charset="0"/>
              <a:ea typeface="Times New Roman" panose="02020603050405020304" pitchFamily="18" charset="0"/>
            </a:endParaRPr>
          </a:p>
          <a:p>
            <a:pPr marL="334645" marR="0" indent="-219075">
              <a:spcBef>
                <a:spcPts val="0"/>
              </a:spcBef>
              <a:spcAft>
                <a:spcPts val="0"/>
              </a:spcAft>
            </a:pPr>
            <a:r>
              <a:rPr lang="en-US" sz="1200" dirty="0">
                <a:latin typeface="Times New Roman" panose="02020603050405020304" pitchFamily="18" charset="0"/>
                <a:ea typeface="Times New Roman" panose="02020603050405020304" pitchFamily="18" charset="0"/>
              </a:rPr>
              <a:t>12. Acting without assuming a role or identity based on my own or others’ expectations.</a:t>
            </a:r>
            <a:endParaRPr lang="en-US" sz="1800" dirty="0">
              <a:latin typeface="Times New Roman" panose="02020603050405020304" pitchFamily="18" charset="0"/>
              <a:ea typeface="Times New Roman" panose="02020603050405020304" pitchFamily="18" charset="0"/>
            </a:endParaRPr>
          </a:p>
          <a:p>
            <a:pPr marL="334645" marR="0" indent="-219075">
              <a:spcBef>
                <a:spcPts val="0"/>
              </a:spcBef>
              <a:spcAft>
                <a:spcPts val="0"/>
              </a:spcAft>
            </a:pPr>
            <a:r>
              <a:rPr lang="en-US" sz="1200" dirty="0">
                <a:latin typeface="Times New Roman" panose="02020603050405020304" pitchFamily="18" charset="0"/>
                <a:ea typeface="Times New Roman" panose="02020603050405020304" pitchFamily="18" charset="0"/>
              </a:rPr>
              <a:t>13. A sense of immense freedom and possibility in my moment-to-moment experience.</a:t>
            </a:r>
            <a:endParaRPr lang="en-US" sz="1800" dirty="0">
              <a:latin typeface="Times New Roman" panose="02020603050405020304" pitchFamily="18" charset="0"/>
              <a:ea typeface="Times New Roman" panose="02020603050405020304" pitchFamily="18" charset="0"/>
            </a:endParaRPr>
          </a:p>
          <a:p>
            <a:pPr marL="334645" marR="0" indent="-219075">
              <a:spcBef>
                <a:spcPts val="0"/>
              </a:spcBef>
              <a:spcAft>
                <a:spcPts val="0"/>
              </a:spcAft>
            </a:pPr>
            <a:r>
              <a:rPr lang="en-US" sz="1200" dirty="0">
                <a:latin typeface="Times New Roman" panose="02020603050405020304" pitchFamily="18" charset="0"/>
                <a:ea typeface="Times New Roman" panose="02020603050405020304" pitchFamily="18" charset="0"/>
              </a:rPr>
              <a:t>14. A lack of desire to be understood by others.</a:t>
            </a:r>
            <a:endParaRPr lang="en-US" sz="1800" dirty="0">
              <a:latin typeface="Times New Roman" panose="02020603050405020304" pitchFamily="18" charset="0"/>
              <a:ea typeface="Times New Roman" panose="02020603050405020304" pitchFamily="18" charset="0"/>
            </a:endParaRPr>
          </a:p>
          <a:p>
            <a:pPr marL="334645" marR="0" indent="-219075">
              <a:spcBef>
                <a:spcPts val="0"/>
              </a:spcBef>
              <a:spcAft>
                <a:spcPts val="0"/>
              </a:spcAft>
            </a:pPr>
            <a:r>
              <a:rPr lang="en-US" sz="1200" dirty="0">
                <a:latin typeface="Times New Roman" panose="02020603050405020304" pitchFamily="18" charset="0"/>
                <a:ea typeface="Times New Roman" panose="02020603050405020304" pitchFamily="18" charset="0"/>
              </a:rPr>
              <a:t>15. A lack of concern or discomfort about either the past or future.</a:t>
            </a:r>
            <a:endParaRPr lang="en-US" sz="1800" dirty="0">
              <a:latin typeface="Times New Roman" panose="02020603050405020304" pitchFamily="18" charset="0"/>
              <a:ea typeface="Times New Roman" panose="02020603050405020304" pitchFamily="18" charset="0"/>
            </a:endParaRPr>
          </a:p>
          <a:p>
            <a:pPr marL="334645" marR="0" indent="-219075">
              <a:spcBef>
                <a:spcPts val="0"/>
              </a:spcBef>
              <a:spcAft>
                <a:spcPts val="0"/>
              </a:spcAft>
            </a:pPr>
            <a:r>
              <a:rPr lang="en-US" sz="1200" dirty="0">
                <a:latin typeface="Times New Roman" panose="02020603050405020304" pitchFamily="18" charset="0"/>
                <a:ea typeface="Times New Roman" panose="02020603050405020304" pitchFamily="18" charset="0"/>
              </a:rPr>
              <a:t>16. A lack of a sense of fear or anxiety that inhibits my actions.</a:t>
            </a:r>
            <a:endParaRPr lang="en-US" sz="1800" dirty="0">
              <a:latin typeface="Times New Roman" panose="02020603050405020304" pitchFamily="18" charset="0"/>
              <a:ea typeface="Times New Roman" panose="02020603050405020304" pitchFamily="18" charset="0"/>
            </a:endParaRPr>
          </a:p>
          <a:p>
            <a:pPr marL="334645" marR="0" indent="-219075">
              <a:spcBef>
                <a:spcPts val="0"/>
              </a:spcBef>
              <a:spcAft>
                <a:spcPts val="0"/>
              </a:spcAft>
            </a:pPr>
            <a:r>
              <a:rPr lang="en-US" sz="1200" dirty="0">
                <a:latin typeface="Times New Roman" panose="02020603050405020304" pitchFamily="18" charset="0"/>
                <a:ea typeface="Times New Roman" panose="02020603050405020304" pitchFamily="18" charset="0"/>
              </a:rPr>
              <a:t>17. A feeling of profound aliveness and vitality.</a:t>
            </a:r>
            <a:endParaRPr lang="en-US" sz="1800" dirty="0">
              <a:latin typeface="Times New Roman" panose="02020603050405020304" pitchFamily="18" charset="0"/>
              <a:ea typeface="Times New Roman" panose="02020603050405020304" pitchFamily="18" charset="0"/>
            </a:endParaRPr>
          </a:p>
          <a:p>
            <a:pPr marL="334645" marR="0" indent="-219075">
              <a:spcBef>
                <a:spcPts val="0"/>
              </a:spcBef>
              <a:spcAft>
                <a:spcPts val="0"/>
              </a:spcAft>
            </a:pPr>
            <a:r>
              <a:rPr lang="en-US" sz="1200" dirty="0">
                <a:latin typeface="Times New Roman" panose="02020603050405020304" pitchFamily="18" charset="0"/>
                <a:ea typeface="Times New Roman" panose="02020603050405020304" pitchFamily="18" charset="0"/>
              </a:rPr>
              <a:t>18. Acting without a desire to change anybody or anything.</a:t>
            </a:r>
            <a:endParaRPr lang="en-US" sz="1800" dirty="0">
              <a:latin typeface="Times New Roman" panose="02020603050405020304" pitchFamily="18" charset="0"/>
              <a:ea typeface="Times New Roman" panose="02020603050405020304" pitchFamily="18" charset="0"/>
            </a:endParaRPr>
          </a:p>
          <a:p>
            <a:pPr marL="344170" marR="0" indent="-219075">
              <a:spcBef>
                <a:spcPts val="0"/>
              </a:spcBef>
              <a:spcAft>
                <a:spcPts val="0"/>
              </a:spcAft>
            </a:pPr>
            <a:r>
              <a:rPr lang="en-US" sz="1200" dirty="0">
                <a:latin typeface="Times New Roman" panose="02020603050405020304" pitchFamily="18" charset="0"/>
                <a:ea typeface="Times New Roman" panose="02020603050405020304" pitchFamily="18" charset="0"/>
              </a:rPr>
              <a:t>19. Feelings of gratitude and/or open curiosity about all experiences.</a:t>
            </a:r>
            <a:endParaRPr lang="en-US" sz="1800" dirty="0">
              <a:latin typeface="Times New Roman" panose="02020603050405020304" pitchFamily="18" charset="0"/>
              <a:ea typeface="Times New Roman" panose="02020603050405020304" pitchFamily="18" charset="0"/>
            </a:endParaRPr>
          </a:p>
          <a:p>
            <a:pPr marL="344170" marR="0" indent="-219075">
              <a:spcBef>
                <a:spcPts val="0"/>
              </a:spcBef>
              <a:spcAft>
                <a:spcPts val="0"/>
              </a:spcAft>
            </a:pPr>
            <a:r>
              <a:rPr lang="en-US" sz="1200" dirty="0">
                <a:latin typeface="Times New Roman" panose="02020603050405020304" pitchFamily="18" charset="0"/>
                <a:ea typeface="Times New Roman" panose="02020603050405020304" pitchFamily="18" charset="0"/>
              </a:rPr>
              <a:t>20. A sense of the flawlessness and beauty of everything and everyone, just as they are.</a:t>
            </a:r>
            <a:endParaRPr lang="en-US" sz="1800" dirty="0">
              <a:latin typeface="Times New Roman" panose="02020603050405020304" pitchFamily="18" charset="0"/>
              <a:ea typeface="Times New Roman" panose="02020603050405020304" pitchFamily="18" charset="0"/>
            </a:endParaRPr>
          </a:p>
          <a:p>
            <a:pPr marL="344170" marR="0" indent="-219075">
              <a:spcBef>
                <a:spcPts val="0"/>
              </a:spcBef>
              <a:spcAft>
                <a:spcPts val="0"/>
              </a:spcAft>
            </a:pPr>
            <a:r>
              <a:rPr lang="en-US" sz="1200" dirty="0">
                <a:latin typeface="Times New Roman" panose="02020603050405020304" pitchFamily="18" charset="0"/>
                <a:ea typeface="Times New Roman" panose="02020603050405020304" pitchFamily="18" charset="0"/>
              </a:rPr>
              <a:t> </a:t>
            </a:r>
            <a:endParaRPr lang="en-US" sz="1800" dirty="0">
              <a:latin typeface="Times New Roman" panose="02020603050405020304" pitchFamily="18" charset="0"/>
              <a:ea typeface="Times New Roman" panose="02020603050405020304" pitchFamily="18" charset="0"/>
            </a:endParaRPr>
          </a:p>
          <a:p>
            <a:pPr marL="344170" marR="0" indent="-219075">
              <a:spcBef>
                <a:spcPts val="0"/>
              </a:spcBef>
              <a:spcAft>
                <a:spcPts val="0"/>
              </a:spcAft>
            </a:pPr>
            <a:r>
              <a:rPr lang="en-US" sz="1200" dirty="0">
                <a:latin typeface="Times New Roman" panose="02020603050405020304" pitchFamily="18" charset="0"/>
                <a:ea typeface="Times New Roman" panose="02020603050405020304" pitchFamily="18" charset="0"/>
              </a:rPr>
              <a:t>Questions: 1, 4, 8, 14, 15, 16 - have been changed to indicate the negative of the original.</a:t>
            </a:r>
            <a:endParaRPr lang="en-US" sz="1800" dirty="0">
              <a:latin typeface="Times New Roman" panose="02020603050405020304" pitchFamily="18" charset="0"/>
              <a:ea typeface="Times New Roman" panose="02020603050405020304" pitchFamily="18" charset="0"/>
            </a:endParaRPr>
          </a:p>
          <a:p>
            <a:pPr marL="127000" marR="0">
              <a:lnSpc>
                <a:spcPct val="107000"/>
              </a:lnSpc>
              <a:spcBef>
                <a:spcPts val="0"/>
              </a:spcBef>
              <a:spcAft>
                <a:spcPts val="0"/>
              </a:spcAft>
            </a:pPr>
            <a:r>
              <a:rPr lang="en-US" sz="1200" dirty="0">
                <a:latin typeface="Times New Roman" panose="02020603050405020304" pitchFamily="18" charset="0"/>
                <a:ea typeface="Times New Roman" panose="02020603050405020304" pitchFamily="18" charset="0"/>
              </a:rPr>
              <a:t> </a:t>
            </a:r>
            <a:endParaRPr lang="en-US" sz="1800" dirty="0">
              <a:latin typeface="Times New Roman" panose="02020603050405020304" pitchFamily="18" charset="0"/>
              <a:ea typeface="Times New Roman" panose="02020603050405020304" pitchFamily="18" charset="0"/>
            </a:endParaRPr>
          </a:p>
          <a:p>
            <a:pPr marL="127000" marR="0">
              <a:lnSpc>
                <a:spcPct val="107000"/>
              </a:lnSpc>
              <a:spcBef>
                <a:spcPts val="0"/>
              </a:spcBef>
              <a:spcAft>
                <a:spcPts val="0"/>
              </a:spcAft>
            </a:pPr>
            <a:r>
              <a:rPr lang="en-US" sz="1200" dirty="0">
                <a:latin typeface="Times New Roman" panose="02020603050405020304" pitchFamily="18" charset="0"/>
                <a:ea typeface="Times New Roman" panose="02020603050405020304" pitchFamily="18" charset="0"/>
              </a:rPr>
              <a:t>*Adapted from ”Nondual Embodiment Thematic Inventory” by John </a:t>
            </a:r>
            <a:r>
              <a:rPr lang="en-US" sz="1200" dirty="0" err="1">
                <a:latin typeface="Times New Roman" panose="02020603050405020304" pitchFamily="18" charset="0"/>
                <a:ea typeface="Times New Roman" panose="02020603050405020304" pitchFamily="18" charset="0"/>
              </a:rPr>
              <a:t>Astin</a:t>
            </a:r>
            <a:r>
              <a:rPr lang="en-US" sz="1200" dirty="0">
                <a:latin typeface="Times New Roman" panose="02020603050405020304" pitchFamily="18" charset="0"/>
                <a:ea typeface="Times New Roman" panose="02020603050405020304" pitchFamily="18" charset="0"/>
              </a:rPr>
              <a:t> and David A. </a:t>
            </a:r>
            <a:r>
              <a:rPr lang="en-US" sz="1200" dirty="0" err="1">
                <a:latin typeface="Times New Roman" panose="02020603050405020304" pitchFamily="18" charset="0"/>
                <a:ea typeface="Times New Roman" panose="02020603050405020304" pitchFamily="18" charset="0"/>
              </a:rPr>
              <a:t>Butlein</a:t>
            </a:r>
            <a:r>
              <a:rPr lang="en-US" sz="1200" dirty="0">
                <a:latin typeface="Times New Roman" panose="02020603050405020304" pitchFamily="18" charset="0"/>
                <a:ea typeface="Times New Roman" panose="02020603050405020304" pitchFamily="18" charset="0"/>
              </a:rPr>
              <a:t>**.</a:t>
            </a:r>
            <a:endParaRPr lang="en-US" sz="1800" dirty="0">
              <a:latin typeface="Times New Roman" panose="02020603050405020304" pitchFamily="18" charset="0"/>
              <a:ea typeface="Times New Roman" panose="02020603050405020304" pitchFamily="18" charset="0"/>
            </a:endParaRPr>
          </a:p>
          <a:p>
            <a:pPr marL="127000" marR="0">
              <a:lnSpc>
                <a:spcPct val="107000"/>
              </a:lnSpc>
              <a:spcBef>
                <a:spcPts val="0"/>
              </a:spcBef>
              <a:spcAft>
                <a:spcPts val="0"/>
              </a:spcAft>
            </a:pPr>
            <a:r>
              <a:rPr lang="en-US" sz="1200" dirty="0">
                <a:latin typeface="Times New Roman" panose="02020603050405020304" pitchFamily="18" charset="0"/>
                <a:ea typeface="Times New Roman" panose="02020603050405020304" pitchFamily="18" charset="0"/>
              </a:rPr>
              <a:t>**</a:t>
            </a:r>
            <a:r>
              <a:rPr lang="en-US" sz="1800" dirty="0">
                <a:latin typeface="Times New Roman" panose="02020603050405020304" pitchFamily="18" charset="0"/>
                <a:ea typeface="Times New Roman" panose="02020603050405020304" pitchFamily="18" charset="0"/>
              </a:rPr>
              <a:t> </a:t>
            </a:r>
            <a:r>
              <a:rPr lang="en-US" sz="1200" dirty="0" err="1">
                <a:latin typeface="Times New Roman" panose="02020603050405020304" pitchFamily="18" charset="0"/>
                <a:ea typeface="Times New Roman" panose="02020603050405020304" pitchFamily="18" charset="0"/>
              </a:rPr>
              <a:t>Butlein</a:t>
            </a:r>
            <a:r>
              <a:rPr lang="en-US" sz="1200" dirty="0">
                <a:latin typeface="Times New Roman" panose="02020603050405020304" pitchFamily="18" charset="0"/>
                <a:ea typeface="Times New Roman" panose="02020603050405020304" pitchFamily="18" charset="0"/>
              </a:rPr>
              <a:t> D. Nondual Embodiment Thematic Inventory. Institute of Transpersonal Psychology, 2005. Unpublished doctoral dissertation. </a:t>
            </a:r>
            <a:endParaRPr lang="en-US" dirty="0"/>
          </a:p>
        </p:txBody>
      </p:sp>
      <p:sp>
        <p:nvSpPr>
          <p:cNvPr id="4" name="Slide Number Placeholder 3"/>
          <p:cNvSpPr>
            <a:spLocks noGrp="1"/>
          </p:cNvSpPr>
          <p:nvPr>
            <p:ph type="sldNum" sz="quarter" idx="5"/>
          </p:nvPr>
        </p:nvSpPr>
        <p:spPr/>
        <p:txBody>
          <a:bodyPr/>
          <a:lstStyle/>
          <a:p>
            <a:fld id="{1DD50BE1-4FD0-F147-8FFA-900F9D04A107}" type="slidenum">
              <a:rPr lang="en-US" smtClean="0"/>
              <a:t>47</a:t>
            </a:fld>
            <a:endParaRPr lang="en-US"/>
          </a:p>
        </p:txBody>
      </p:sp>
    </p:spTree>
    <p:extLst>
      <p:ext uri="{BB962C8B-B14F-4D97-AF65-F5344CB8AC3E}">
        <p14:creationId xmlns:p14="http://schemas.microsoft.com/office/powerpoint/2010/main" val="2483071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1000"/>
              </a:spcAft>
            </a:pPr>
            <a:r>
              <a:rPr lang="en-US" sz="1800" dirty="0">
                <a:latin typeface="Times New Roman" panose="02020603050405020304" pitchFamily="18" charset="0"/>
                <a:ea typeface="Times New Roman" panose="02020603050405020304" pitchFamily="18" charset="0"/>
              </a:rPr>
              <a:t>Chopra includes entire </a:t>
            </a:r>
            <a:r>
              <a:rPr lang="en-US" sz="1600" dirty="0">
                <a:latin typeface="Times New Roman" panose="02020603050405020304" pitchFamily="18" charset="0"/>
                <a:ea typeface="Times New Roman" panose="02020603050405020304" pitchFamily="18" charset="0"/>
              </a:rPr>
              <a:t>Nondual Embodiment Thematic Inventory </a:t>
            </a:r>
            <a:r>
              <a:rPr lang="en-US" sz="1800" dirty="0">
                <a:latin typeface="Times New Roman" panose="02020603050405020304" pitchFamily="18" charset="0"/>
                <a:ea typeface="Times New Roman" panose="02020603050405020304" pitchFamily="18" charset="0"/>
              </a:rPr>
              <a:t>(NETI) in his book, Metahuman (METAHUMAN : unleashing your infinite potential, D. Chopra, Publisher: HARMONY CROWN 2021.). Scores from 20-100, higher being more self-awareness. In all questions, score 1 - Never, 2 - Rarely, 3 - Sometimes, 4 - Most of the time, 5 - All of the time.</a:t>
            </a:r>
          </a:p>
          <a:p>
            <a:pPr marL="685800" marR="0">
              <a:spcBef>
                <a:spcPts val="0"/>
              </a:spcBef>
              <a:spcAft>
                <a:spcPts val="1000"/>
              </a:spcAft>
            </a:pPr>
            <a:r>
              <a:rPr lang="en-US" sz="2800" dirty="0">
                <a:latin typeface="Calibri" panose="020F0502020204030204" pitchFamily="34" charset="0"/>
                <a:ea typeface="Calibri" panose="020F0502020204030204" pitchFamily="34" charset="0"/>
              </a:rPr>
              <a:t>Nondual Embodiment Thematic Inventory*</a:t>
            </a:r>
            <a:endParaRPr lang="en-US" sz="1800" dirty="0">
              <a:latin typeface="Times New Roman" panose="02020603050405020304" pitchFamily="18" charset="0"/>
              <a:ea typeface="Times New Roman" panose="02020603050405020304" pitchFamily="18" charset="0"/>
            </a:endParaRPr>
          </a:p>
          <a:p>
            <a:r>
              <a:rPr lang="en-US" sz="1200" dirty="0">
                <a:latin typeface="Times New Roman" panose="02020603050405020304" pitchFamily="18" charset="0"/>
                <a:ea typeface="Times New Roman" panose="02020603050405020304" pitchFamily="18" charset="0"/>
              </a:rPr>
              <a:t>Instructions: Please indicate how often the following occur for you.</a:t>
            </a:r>
            <a:endParaRPr lang="en-US" sz="1800" dirty="0">
              <a:latin typeface="Times New Roman" panose="02020603050405020304" pitchFamily="18" charset="0"/>
              <a:ea typeface="Times New Roman" panose="02020603050405020304" pitchFamily="18" charset="0"/>
            </a:endParaRPr>
          </a:p>
          <a:p>
            <a:pPr marL="271780" marR="0" indent="-156210">
              <a:spcBef>
                <a:spcPts val="0"/>
              </a:spcBef>
              <a:spcAft>
                <a:spcPts val="0"/>
              </a:spcAft>
            </a:pPr>
            <a:r>
              <a:rPr lang="en-US" sz="1200" dirty="0">
                <a:latin typeface="Times New Roman" panose="02020603050405020304" pitchFamily="18" charset="0"/>
                <a:ea typeface="Times New Roman" panose="02020603050405020304" pitchFamily="18" charset="0"/>
              </a:rPr>
              <a:t>1. An inner contentment that is not contingent or dependent upon circumstances, objects, or the actions of other people.</a:t>
            </a:r>
            <a:endParaRPr lang="en-US" sz="1800" dirty="0">
              <a:latin typeface="Times New Roman" panose="02020603050405020304" pitchFamily="18" charset="0"/>
              <a:ea typeface="Times New Roman" panose="02020603050405020304" pitchFamily="18" charset="0"/>
            </a:endParaRPr>
          </a:p>
          <a:p>
            <a:pPr marL="271780" marR="0" indent="-156210">
              <a:spcBef>
                <a:spcPts val="0"/>
              </a:spcBef>
              <a:spcAft>
                <a:spcPts val="0"/>
              </a:spcAft>
            </a:pPr>
            <a:r>
              <a:rPr lang="en-US" sz="1200" dirty="0">
                <a:latin typeface="Times New Roman" panose="02020603050405020304" pitchFamily="18" charset="0"/>
                <a:ea typeface="Times New Roman" panose="02020603050405020304" pitchFamily="18" charset="0"/>
              </a:rPr>
              <a:t>2. Accepting (not struggling with) whatever experience I may be having.</a:t>
            </a:r>
            <a:endParaRPr lang="en-US" sz="1800" dirty="0">
              <a:latin typeface="Times New Roman" panose="02020603050405020304" pitchFamily="18" charset="0"/>
              <a:ea typeface="Times New Roman" panose="02020603050405020304" pitchFamily="18" charset="0"/>
            </a:endParaRPr>
          </a:p>
          <a:p>
            <a:pPr marL="271780" marR="0" indent="-156210">
              <a:spcBef>
                <a:spcPts val="0"/>
              </a:spcBef>
              <a:spcAft>
                <a:spcPts val="0"/>
              </a:spcAft>
            </a:pPr>
            <a:r>
              <a:rPr lang="en-US" sz="1200" dirty="0">
                <a:latin typeface="Times New Roman" panose="02020603050405020304" pitchFamily="18" charset="0"/>
                <a:ea typeface="Times New Roman" panose="02020603050405020304" pitchFamily="18" charset="0"/>
              </a:rPr>
              <a:t>3. An interest in clearly seeing the reality or truth about myself, the world, and others, rather than in feeling a particular way.</a:t>
            </a:r>
            <a:endParaRPr lang="en-US" sz="1800" dirty="0">
              <a:latin typeface="Times New Roman" panose="02020603050405020304" pitchFamily="18" charset="0"/>
              <a:ea typeface="Times New Roman" panose="02020603050405020304" pitchFamily="18" charset="0"/>
            </a:endParaRPr>
          </a:p>
          <a:p>
            <a:pPr marL="271780" marR="0" indent="-156210">
              <a:spcBef>
                <a:spcPts val="0"/>
              </a:spcBef>
              <a:spcAft>
                <a:spcPts val="0"/>
              </a:spcAft>
            </a:pPr>
            <a:r>
              <a:rPr lang="en-US" sz="1200" dirty="0">
                <a:latin typeface="Times New Roman" panose="02020603050405020304" pitchFamily="18" charset="0"/>
                <a:ea typeface="Times New Roman" panose="02020603050405020304" pitchFamily="18" charset="0"/>
              </a:rPr>
              <a:t>4. A sense that I am not protecting or defending a self-image or concept I hold about myself.</a:t>
            </a:r>
            <a:endParaRPr lang="en-US" sz="1800" dirty="0">
              <a:latin typeface="Times New Roman" panose="02020603050405020304" pitchFamily="18" charset="0"/>
              <a:ea typeface="Times New Roman" panose="02020603050405020304" pitchFamily="18" charset="0"/>
            </a:endParaRPr>
          </a:p>
          <a:p>
            <a:pPr marL="271780" marR="0" indent="-156210">
              <a:spcBef>
                <a:spcPts val="0"/>
              </a:spcBef>
              <a:spcAft>
                <a:spcPts val="0"/>
              </a:spcAft>
            </a:pPr>
            <a:r>
              <a:rPr lang="en-US" sz="1200" dirty="0">
                <a:latin typeface="Times New Roman" panose="02020603050405020304" pitchFamily="18" charset="0"/>
                <a:ea typeface="Times New Roman" panose="02020603050405020304" pitchFamily="18" charset="0"/>
              </a:rPr>
              <a:t>5. Deep love and appreciation for everyone and everything I encounter in life.</a:t>
            </a:r>
            <a:endParaRPr lang="en-US" sz="1800" dirty="0">
              <a:latin typeface="Times New Roman" panose="02020603050405020304" pitchFamily="18" charset="0"/>
              <a:ea typeface="Times New Roman" panose="02020603050405020304" pitchFamily="18" charset="0"/>
            </a:endParaRPr>
          </a:p>
          <a:p>
            <a:pPr marL="271780" marR="0" indent="-156210">
              <a:spcBef>
                <a:spcPts val="0"/>
              </a:spcBef>
              <a:spcAft>
                <a:spcPts val="0"/>
              </a:spcAft>
            </a:pPr>
            <a:r>
              <a:rPr lang="en-US" sz="1200" dirty="0">
                <a:latin typeface="Times New Roman" panose="02020603050405020304" pitchFamily="18" charset="0"/>
                <a:ea typeface="Times New Roman" panose="02020603050405020304" pitchFamily="18" charset="0"/>
              </a:rPr>
              <a:t>6. Understanding that there is ultimately no separation between what I call my ‘‘self’’ and the whole of existence.</a:t>
            </a:r>
            <a:endParaRPr lang="en-US" sz="1800" dirty="0">
              <a:latin typeface="Times New Roman" panose="02020603050405020304" pitchFamily="18" charset="0"/>
              <a:ea typeface="Times New Roman" panose="02020603050405020304" pitchFamily="18" charset="0"/>
            </a:endParaRPr>
          </a:p>
          <a:p>
            <a:pPr marL="271780" marR="0" indent="-156210">
              <a:spcBef>
                <a:spcPts val="0"/>
              </a:spcBef>
              <a:spcAft>
                <a:spcPts val="0"/>
              </a:spcAft>
            </a:pPr>
            <a:r>
              <a:rPr lang="en-US" sz="1200" dirty="0">
                <a:latin typeface="Times New Roman" panose="02020603050405020304" pitchFamily="18" charset="0"/>
                <a:ea typeface="Times New Roman" panose="02020603050405020304" pitchFamily="18" charset="0"/>
              </a:rPr>
              <a:t>7. Feeling deeply at ease, wherever I am or whatever situation or circumstance I may find myself in.</a:t>
            </a:r>
            <a:endParaRPr lang="en-US" sz="1800" dirty="0">
              <a:latin typeface="Times New Roman" panose="02020603050405020304" pitchFamily="18" charset="0"/>
              <a:ea typeface="Times New Roman" panose="02020603050405020304" pitchFamily="18" charset="0"/>
            </a:endParaRPr>
          </a:p>
          <a:p>
            <a:pPr marL="271780" marR="0" indent="-156210">
              <a:spcBef>
                <a:spcPts val="0"/>
              </a:spcBef>
              <a:spcAft>
                <a:spcPts val="0"/>
              </a:spcAft>
            </a:pPr>
            <a:r>
              <a:rPr lang="en-US" sz="1200" dirty="0">
                <a:latin typeface="Times New Roman" panose="02020603050405020304" pitchFamily="18" charset="0"/>
                <a:ea typeface="Times New Roman" panose="02020603050405020304" pitchFamily="18" charset="0"/>
              </a:rPr>
              <a:t>8. A sense that my actions in life are not motivated by fear or mistrust.</a:t>
            </a:r>
            <a:endParaRPr lang="en-US" sz="1800" dirty="0">
              <a:latin typeface="Times New Roman" panose="02020603050405020304" pitchFamily="18" charset="0"/>
              <a:ea typeface="Times New Roman" panose="02020603050405020304" pitchFamily="18" charset="0"/>
            </a:endParaRPr>
          </a:p>
          <a:p>
            <a:pPr marL="271780" marR="0" indent="-156210">
              <a:spcBef>
                <a:spcPts val="0"/>
              </a:spcBef>
              <a:spcAft>
                <a:spcPts val="0"/>
              </a:spcAft>
            </a:pPr>
            <a:r>
              <a:rPr lang="en-US" sz="1200" dirty="0">
                <a:latin typeface="Times New Roman" panose="02020603050405020304" pitchFamily="18" charset="0"/>
                <a:ea typeface="Times New Roman" panose="02020603050405020304" pitchFamily="18" charset="0"/>
              </a:rPr>
              <a:t>9. Conscious awareness of my nonseparation from (essential oneness with) a transcendent reality, source, higher power, spirit, god, etc.</a:t>
            </a:r>
            <a:endParaRPr lang="en-US" sz="1800" dirty="0">
              <a:latin typeface="Times New Roman" panose="02020603050405020304" pitchFamily="18" charset="0"/>
              <a:ea typeface="Times New Roman" panose="02020603050405020304" pitchFamily="18" charset="0"/>
            </a:endParaRPr>
          </a:p>
          <a:p>
            <a:pPr marL="334645" marR="0" indent="-219075">
              <a:spcBef>
                <a:spcPts val="0"/>
              </a:spcBef>
              <a:spcAft>
                <a:spcPts val="0"/>
              </a:spcAft>
            </a:pPr>
            <a:r>
              <a:rPr lang="en-US" sz="1200" dirty="0">
                <a:latin typeface="Times New Roman" panose="02020603050405020304" pitchFamily="18" charset="0"/>
                <a:ea typeface="Times New Roman" panose="02020603050405020304" pitchFamily="18" charset="0"/>
              </a:rPr>
              <a:t>10. Not being personally invested in or attached to my own ideas and concepts.</a:t>
            </a:r>
            <a:endParaRPr lang="en-US" sz="1800" dirty="0">
              <a:latin typeface="Times New Roman" panose="02020603050405020304" pitchFamily="18" charset="0"/>
              <a:ea typeface="Times New Roman" panose="02020603050405020304" pitchFamily="18" charset="0"/>
            </a:endParaRPr>
          </a:p>
          <a:p>
            <a:pPr marL="334645" marR="0" indent="-219075">
              <a:spcBef>
                <a:spcPts val="0"/>
              </a:spcBef>
              <a:spcAft>
                <a:spcPts val="0"/>
              </a:spcAft>
            </a:pPr>
            <a:r>
              <a:rPr lang="en-US" sz="1200" dirty="0">
                <a:latin typeface="Times New Roman" panose="02020603050405020304" pitchFamily="18" charset="0"/>
                <a:ea typeface="Times New Roman" panose="02020603050405020304" pitchFamily="18" charset="0"/>
              </a:rPr>
              <a:t>11. An unwavering awareness of a stillness/quietness, even in the midst of movement and noise.</a:t>
            </a:r>
            <a:endParaRPr lang="en-US" sz="1800" dirty="0">
              <a:latin typeface="Times New Roman" panose="02020603050405020304" pitchFamily="18" charset="0"/>
              <a:ea typeface="Times New Roman" panose="02020603050405020304" pitchFamily="18" charset="0"/>
            </a:endParaRPr>
          </a:p>
          <a:p>
            <a:pPr marL="334645" marR="0" indent="-219075">
              <a:spcBef>
                <a:spcPts val="0"/>
              </a:spcBef>
              <a:spcAft>
                <a:spcPts val="0"/>
              </a:spcAft>
            </a:pPr>
            <a:r>
              <a:rPr lang="en-US" sz="1200" dirty="0">
                <a:latin typeface="Times New Roman" panose="02020603050405020304" pitchFamily="18" charset="0"/>
                <a:ea typeface="Times New Roman" panose="02020603050405020304" pitchFamily="18" charset="0"/>
              </a:rPr>
              <a:t>12. Acting without assuming a role or identity based on my own or others’ expectations.</a:t>
            </a:r>
            <a:endParaRPr lang="en-US" sz="1800" dirty="0">
              <a:latin typeface="Times New Roman" panose="02020603050405020304" pitchFamily="18" charset="0"/>
              <a:ea typeface="Times New Roman" panose="02020603050405020304" pitchFamily="18" charset="0"/>
            </a:endParaRPr>
          </a:p>
          <a:p>
            <a:pPr marL="334645" marR="0" indent="-219075">
              <a:spcBef>
                <a:spcPts val="0"/>
              </a:spcBef>
              <a:spcAft>
                <a:spcPts val="0"/>
              </a:spcAft>
            </a:pPr>
            <a:r>
              <a:rPr lang="en-US" sz="1200" dirty="0">
                <a:latin typeface="Times New Roman" panose="02020603050405020304" pitchFamily="18" charset="0"/>
                <a:ea typeface="Times New Roman" panose="02020603050405020304" pitchFamily="18" charset="0"/>
              </a:rPr>
              <a:t>13. A sense of immense freedom and possibility in my moment-to-moment experience.</a:t>
            </a:r>
            <a:endParaRPr lang="en-US" sz="1800" dirty="0">
              <a:latin typeface="Times New Roman" panose="02020603050405020304" pitchFamily="18" charset="0"/>
              <a:ea typeface="Times New Roman" panose="02020603050405020304" pitchFamily="18" charset="0"/>
            </a:endParaRPr>
          </a:p>
          <a:p>
            <a:pPr marL="334645" marR="0" indent="-219075">
              <a:spcBef>
                <a:spcPts val="0"/>
              </a:spcBef>
              <a:spcAft>
                <a:spcPts val="0"/>
              </a:spcAft>
            </a:pPr>
            <a:r>
              <a:rPr lang="en-US" sz="1200" dirty="0">
                <a:latin typeface="Times New Roman" panose="02020603050405020304" pitchFamily="18" charset="0"/>
                <a:ea typeface="Times New Roman" panose="02020603050405020304" pitchFamily="18" charset="0"/>
              </a:rPr>
              <a:t>14. A lack of desire to be understood by others.</a:t>
            </a:r>
            <a:endParaRPr lang="en-US" sz="1800" dirty="0">
              <a:latin typeface="Times New Roman" panose="02020603050405020304" pitchFamily="18" charset="0"/>
              <a:ea typeface="Times New Roman" panose="02020603050405020304" pitchFamily="18" charset="0"/>
            </a:endParaRPr>
          </a:p>
          <a:p>
            <a:pPr marL="334645" marR="0" indent="-219075">
              <a:spcBef>
                <a:spcPts val="0"/>
              </a:spcBef>
              <a:spcAft>
                <a:spcPts val="0"/>
              </a:spcAft>
            </a:pPr>
            <a:r>
              <a:rPr lang="en-US" sz="1200" dirty="0">
                <a:latin typeface="Times New Roman" panose="02020603050405020304" pitchFamily="18" charset="0"/>
                <a:ea typeface="Times New Roman" panose="02020603050405020304" pitchFamily="18" charset="0"/>
              </a:rPr>
              <a:t>15. A lack of concern or discomfort about either the past or future.</a:t>
            </a:r>
            <a:endParaRPr lang="en-US" sz="1800" dirty="0">
              <a:latin typeface="Times New Roman" panose="02020603050405020304" pitchFamily="18" charset="0"/>
              <a:ea typeface="Times New Roman" panose="02020603050405020304" pitchFamily="18" charset="0"/>
            </a:endParaRPr>
          </a:p>
          <a:p>
            <a:pPr marL="334645" marR="0" indent="-219075">
              <a:spcBef>
                <a:spcPts val="0"/>
              </a:spcBef>
              <a:spcAft>
                <a:spcPts val="0"/>
              </a:spcAft>
            </a:pPr>
            <a:r>
              <a:rPr lang="en-US" sz="1200" dirty="0">
                <a:latin typeface="Times New Roman" panose="02020603050405020304" pitchFamily="18" charset="0"/>
                <a:ea typeface="Times New Roman" panose="02020603050405020304" pitchFamily="18" charset="0"/>
              </a:rPr>
              <a:t>16. A lack of a sense of fear or anxiety that inhibits my actions.</a:t>
            </a:r>
            <a:endParaRPr lang="en-US" sz="1800" dirty="0">
              <a:latin typeface="Times New Roman" panose="02020603050405020304" pitchFamily="18" charset="0"/>
              <a:ea typeface="Times New Roman" panose="02020603050405020304" pitchFamily="18" charset="0"/>
            </a:endParaRPr>
          </a:p>
          <a:p>
            <a:pPr marL="334645" marR="0" indent="-219075">
              <a:spcBef>
                <a:spcPts val="0"/>
              </a:spcBef>
              <a:spcAft>
                <a:spcPts val="0"/>
              </a:spcAft>
            </a:pPr>
            <a:r>
              <a:rPr lang="en-US" sz="1200" dirty="0">
                <a:latin typeface="Times New Roman" panose="02020603050405020304" pitchFamily="18" charset="0"/>
                <a:ea typeface="Times New Roman" panose="02020603050405020304" pitchFamily="18" charset="0"/>
              </a:rPr>
              <a:t>17. A feeling of profound aliveness and vitality.</a:t>
            </a:r>
            <a:endParaRPr lang="en-US" sz="1800" dirty="0">
              <a:latin typeface="Times New Roman" panose="02020603050405020304" pitchFamily="18" charset="0"/>
              <a:ea typeface="Times New Roman" panose="02020603050405020304" pitchFamily="18" charset="0"/>
            </a:endParaRPr>
          </a:p>
          <a:p>
            <a:pPr marL="334645" marR="0" indent="-219075">
              <a:spcBef>
                <a:spcPts val="0"/>
              </a:spcBef>
              <a:spcAft>
                <a:spcPts val="0"/>
              </a:spcAft>
            </a:pPr>
            <a:r>
              <a:rPr lang="en-US" sz="1200" dirty="0">
                <a:latin typeface="Times New Roman" panose="02020603050405020304" pitchFamily="18" charset="0"/>
                <a:ea typeface="Times New Roman" panose="02020603050405020304" pitchFamily="18" charset="0"/>
              </a:rPr>
              <a:t>18. Acting without a desire to change anybody or anything.</a:t>
            </a:r>
            <a:endParaRPr lang="en-US" sz="1800" dirty="0">
              <a:latin typeface="Times New Roman" panose="02020603050405020304" pitchFamily="18" charset="0"/>
              <a:ea typeface="Times New Roman" panose="02020603050405020304" pitchFamily="18" charset="0"/>
            </a:endParaRPr>
          </a:p>
          <a:p>
            <a:pPr marL="344170" marR="0" indent="-219075">
              <a:spcBef>
                <a:spcPts val="0"/>
              </a:spcBef>
              <a:spcAft>
                <a:spcPts val="0"/>
              </a:spcAft>
            </a:pPr>
            <a:r>
              <a:rPr lang="en-US" sz="1200" dirty="0">
                <a:latin typeface="Times New Roman" panose="02020603050405020304" pitchFamily="18" charset="0"/>
                <a:ea typeface="Times New Roman" panose="02020603050405020304" pitchFamily="18" charset="0"/>
              </a:rPr>
              <a:t>19. Feelings of gratitude and/or open curiosity about all experiences.</a:t>
            </a:r>
            <a:endParaRPr lang="en-US" sz="1800" dirty="0">
              <a:latin typeface="Times New Roman" panose="02020603050405020304" pitchFamily="18" charset="0"/>
              <a:ea typeface="Times New Roman" panose="02020603050405020304" pitchFamily="18" charset="0"/>
            </a:endParaRPr>
          </a:p>
          <a:p>
            <a:pPr marL="344170" marR="0" indent="-219075">
              <a:spcBef>
                <a:spcPts val="0"/>
              </a:spcBef>
              <a:spcAft>
                <a:spcPts val="0"/>
              </a:spcAft>
            </a:pPr>
            <a:r>
              <a:rPr lang="en-US" sz="1200" dirty="0">
                <a:latin typeface="Times New Roman" panose="02020603050405020304" pitchFamily="18" charset="0"/>
                <a:ea typeface="Times New Roman" panose="02020603050405020304" pitchFamily="18" charset="0"/>
              </a:rPr>
              <a:t>20. A sense of the flawlessness and beauty of everything and everyone, just as they are.</a:t>
            </a:r>
            <a:endParaRPr lang="en-US" sz="1800" dirty="0">
              <a:latin typeface="Times New Roman" panose="02020603050405020304" pitchFamily="18" charset="0"/>
              <a:ea typeface="Times New Roman" panose="02020603050405020304" pitchFamily="18" charset="0"/>
            </a:endParaRPr>
          </a:p>
          <a:p>
            <a:pPr marL="344170" marR="0" indent="-219075">
              <a:spcBef>
                <a:spcPts val="0"/>
              </a:spcBef>
              <a:spcAft>
                <a:spcPts val="0"/>
              </a:spcAft>
            </a:pPr>
            <a:r>
              <a:rPr lang="en-US" sz="1200" dirty="0">
                <a:latin typeface="Times New Roman" panose="02020603050405020304" pitchFamily="18" charset="0"/>
                <a:ea typeface="Times New Roman" panose="02020603050405020304" pitchFamily="18" charset="0"/>
              </a:rPr>
              <a:t> </a:t>
            </a:r>
            <a:endParaRPr lang="en-US" sz="1800" dirty="0">
              <a:latin typeface="Times New Roman" panose="02020603050405020304" pitchFamily="18" charset="0"/>
              <a:ea typeface="Times New Roman" panose="02020603050405020304" pitchFamily="18" charset="0"/>
            </a:endParaRPr>
          </a:p>
          <a:p>
            <a:pPr marL="344170" marR="0" indent="-219075">
              <a:spcBef>
                <a:spcPts val="0"/>
              </a:spcBef>
              <a:spcAft>
                <a:spcPts val="0"/>
              </a:spcAft>
            </a:pPr>
            <a:r>
              <a:rPr lang="en-US" sz="1200" dirty="0">
                <a:latin typeface="Times New Roman" panose="02020603050405020304" pitchFamily="18" charset="0"/>
                <a:ea typeface="Times New Roman" panose="02020603050405020304" pitchFamily="18" charset="0"/>
              </a:rPr>
              <a:t>Questions: 1, 4, 8, 14, 15, 16 - have been changed to indicate the negative of the original.</a:t>
            </a:r>
            <a:endParaRPr lang="en-US" sz="1800" dirty="0">
              <a:latin typeface="Times New Roman" panose="02020603050405020304" pitchFamily="18" charset="0"/>
              <a:ea typeface="Times New Roman" panose="02020603050405020304" pitchFamily="18" charset="0"/>
            </a:endParaRPr>
          </a:p>
          <a:p>
            <a:pPr marL="127000" marR="0">
              <a:lnSpc>
                <a:spcPct val="107000"/>
              </a:lnSpc>
              <a:spcBef>
                <a:spcPts val="0"/>
              </a:spcBef>
              <a:spcAft>
                <a:spcPts val="0"/>
              </a:spcAft>
            </a:pPr>
            <a:r>
              <a:rPr lang="en-US" sz="1200" dirty="0">
                <a:latin typeface="Times New Roman" panose="02020603050405020304" pitchFamily="18" charset="0"/>
                <a:ea typeface="Times New Roman" panose="02020603050405020304" pitchFamily="18" charset="0"/>
              </a:rPr>
              <a:t> </a:t>
            </a:r>
            <a:endParaRPr lang="en-US" sz="1800" dirty="0">
              <a:latin typeface="Times New Roman" panose="02020603050405020304" pitchFamily="18" charset="0"/>
              <a:ea typeface="Times New Roman" panose="02020603050405020304" pitchFamily="18" charset="0"/>
            </a:endParaRPr>
          </a:p>
          <a:p>
            <a:pPr marL="127000" marR="0">
              <a:lnSpc>
                <a:spcPct val="107000"/>
              </a:lnSpc>
              <a:spcBef>
                <a:spcPts val="0"/>
              </a:spcBef>
              <a:spcAft>
                <a:spcPts val="0"/>
              </a:spcAft>
            </a:pPr>
            <a:r>
              <a:rPr lang="en-US" sz="1200" dirty="0">
                <a:latin typeface="Times New Roman" panose="02020603050405020304" pitchFamily="18" charset="0"/>
                <a:ea typeface="Times New Roman" panose="02020603050405020304" pitchFamily="18" charset="0"/>
              </a:rPr>
              <a:t>*Adapted from ”Nondual Embodiment Thematic Inventory” by John </a:t>
            </a:r>
            <a:r>
              <a:rPr lang="en-US" sz="1200" dirty="0" err="1">
                <a:latin typeface="Times New Roman" panose="02020603050405020304" pitchFamily="18" charset="0"/>
                <a:ea typeface="Times New Roman" panose="02020603050405020304" pitchFamily="18" charset="0"/>
              </a:rPr>
              <a:t>Astin</a:t>
            </a:r>
            <a:r>
              <a:rPr lang="en-US" sz="1200" dirty="0">
                <a:latin typeface="Times New Roman" panose="02020603050405020304" pitchFamily="18" charset="0"/>
                <a:ea typeface="Times New Roman" panose="02020603050405020304" pitchFamily="18" charset="0"/>
              </a:rPr>
              <a:t> and David A. </a:t>
            </a:r>
            <a:r>
              <a:rPr lang="en-US" sz="1200" dirty="0" err="1">
                <a:latin typeface="Times New Roman" panose="02020603050405020304" pitchFamily="18" charset="0"/>
                <a:ea typeface="Times New Roman" panose="02020603050405020304" pitchFamily="18" charset="0"/>
              </a:rPr>
              <a:t>Butlein</a:t>
            </a:r>
            <a:r>
              <a:rPr lang="en-US" sz="1200" dirty="0">
                <a:latin typeface="Times New Roman" panose="02020603050405020304" pitchFamily="18" charset="0"/>
                <a:ea typeface="Times New Roman" panose="02020603050405020304" pitchFamily="18" charset="0"/>
              </a:rPr>
              <a:t>**.</a:t>
            </a:r>
            <a:endParaRPr lang="en-US" sz="1800" dirty="0">
              <a:latin typeface="Times New Roman" panose="02020603050405020304" pitchFamily="18" charset="0"/>
              <a:ea typeface="Times New Roman" panose="02020603050405020304" pitchFamily="18" charset="0"/>
            </a:endParaRPr>
          </a:p>
          <a:p>
            <a:pPr marL="127000" marR="0">
              <a:lnSpc>
                <a:spcPct val="107000"/>
              </a:lnSpc>
              <a:spcBef>
                <a:spcPts val="0"/>
              </a:spcBef>
              <a:spcAft>
                <a:spcPts val="0"/>
              </a:spcAft>
            </a:pPr>
            <a:r>
              <a:rPr lang="en-US" sz="1200" dirty="0">
                <a:latin typeface="Times New Roman" panose="02020603050405020304" pitchFamily="18" charset="0"/>
                <a:ea typeface="Times New Roman" panose="02020603050405020304" pitchFamily="18" charset="0"/>
              </a:rPr>
              <a:t>**</a:t>
            </a:r>
            <a:r>
              <a:rPr lang="en-US" sz="1800" dirty="0">
                <a:latin typeface="Times New Roman" panose="02020603050405020304" pitchFamily="18" charset="0"/>
                <a:ea typeface="Times New Roman" panose="02020603050405020304" pitchFamily="18" charset="0"/>
              </a:rPr>
              <a:t> </a:t>
            </a:r>
            <a:r>
              <a:rPr lang="en-US" sz="1200" dirty="0" err="1">
                <a:latin typeface="Times New Roman" panose="02020603050405020304" pitchFamily="18" charset="0"/>
                <a:ea typeface="Times New Roman" panose="02020603050405020304" pitchFamily="18" charset="0"/>
              </a:rPr>
              <a:t>Butlein</a:t>
            </a:r>
            <a:r>
              <a:rPr lang="en-US" sz="1200" dirty="0">
                <a:latin typeface="Times New Roman" panose="02020603050405020304" pitchFamily="18" charset="0"/>
                <a:ea typeface="Times New Roman" panose="02020603050405020304" pitchFamily="18" charset="0"/>
              </a:rPr>
              <a:t> D. Nondual Embodiment Thematic Inventory. Institute of Transpersonal Psychology, 2005. Unpublished doctoral dissertation. </a:t>
            </a:r>
            <a:endParaRPr lang="en-US" dirty="0"/>
          </a:p>
        </p:txBody>
      </p:sp>
      <p:sp>
        <p:nvSpPr>
          <p:cNvPr id="4" name="Slide Number Placeholder 3"/>
          <p:cNvSpPr>
            <a:spLocks noGrp="1"/>
          </p:cNvSpPr>
          <p:nvPr>
            <p:ph type="sldNum" sz="quarter" idx="5"/>
          </p:nvPr>
        </p:nvSpPr>
        <p:spPr/>
        <p:txBody>
          <a:bodyPr/>
          <a:lstStyle/>
          <a:p>
            <a:fld id="{1DD50BE1-4FD0-F147-8FFA-900F9D04A107}" type="slidenum">
              <a:rPr lang="en-US" smtClean="0"/>
              <a:t>48</a:t>
            </a:fld>
            <a:endParaRPr lang="en-US"/>
          </a:p>
        </p:txBody>
      </p:sp>
    </p:spTree>
    <p:extLst>
      <p:ext uri="{BB962C8B-B14F-4D97-AF65-F5344CB8AC3E}">
        <p14:creationId xmlns:p14="http://schemas.microsoft.com/office/powerpoint/2010/main" val="296311696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1000"/>
              </a:spcAft>
            </a:pPr>
            <a:r>
              <a:rPr lang="en-US" sz="1800" dirty="0">
                <a:latin typeface="Times New Roman" panose="02020603050405020304" pitchFamily="18" charset="0"/>
                <a:ea typeface="Times New Roman" panose="02020603050405020304" pitchFamily="18" charset="0"/>
              </a:rPr>
              <a:t>Chopra includes entire </a:t>
            </a:r>
            <a:r>
              <a:rPr lang="en-US" sz="1600" dirty="0">
                <a:latin typeface="Times New Roman" panose="02020603050405020304" pitchFamily="18" charset="0"/>
                <a:ea typeface="Times New Roman" panose="02020603050405020304" pitchFamily="18" charset="0"/>
              </a:rPr>
              <a:t>Nondual Embodiment Thematic Inventory </a:t>
            </a:r>
            <a:r>
              <a:rPr lang="en-US" sz="1800" dirty="0">
                <a:latin typeface="Times New Roman" panose="02020603050405020304" pitchFamily="18" charset="0"/>
                <a:ea typeface="Times New Roman" panose="02020603050405020304" pitchFamily="18" charset="0"/>
              </a:rPr>
              <a:t>(NETI) in his book, Metahuman (METAHUMAN : unleashing your infinite potential, D. Chopra, Publisher: HARMONY CROWN 2021.). Scores from 20-100, higher being more self-awareness. In all questions, score 1 - Never, 2 - Rarely, 3 - Sometimes, 4 - Most of the time, 5 - All of the time.</a:t>
            </a:r>
          </a:p>
          <a:p>
            <a:pPr marL="685800" marR="0">
              <a:spcBef>
                <a:spcPts val="0"/>
              </a:spcBef>
              <a:spcAft>
                <a:spcPts val="1000"/>
              </a:spcAft>
            </a:pPr>
            <a:r>
              <a:rPr lang="en-US" sz="2800" dirty="0">
                <a:latin typeface="Calibri" panose="020F0502020204030204" pitchFamily="34" charset="0"/>
                <a:ea typeface="Calibri" panose="020F0502020204030204" pitchFamily="34" charset="0"/>
              </a:rPr>
              <a:t>Nondual Embodiment Thematic Inventory*</a:t>
            </a:r>
            <a:endParaRPr lang="en-US" sz="1800" dirty="0">
              <a:latin typeface="Times New Roman" panose="02020603050405020304" pitchFamily="18" charset="0"/>
              <a:ea typeface="Times New Roman" panose="02020603050405020304" pitchFamily="18" charset="0"/>
            </a:endParaRPr>
          </a:p>
          <a:p>
            <a:r>
              <a:rPr lang="en-US" sz="1200" dirty="0">
                <a:latin typeface="Times New Roman" panose="02020603050405020304" pitchFamily="18" charset="0"/>
                <a:ea typeface="Times New Roman" panose="02020603050405020304" pitchFamily="18" charset="0"/>
              </a:rPr>
              <a:t>Instructions: Please indicate how often the following occur for you.</a:t>
            </a:r>
            <a:endParaRPr lang="en-US" sz="1800" dirty="0">
              <a:latin typeface="Times New Roman" panose="02020603050405020304" pitchFamily="18" charset="0"/>
              <a:ea typeface="Times New Roman" panose="02020603050405020304" pitchFamily="18" charset="0"/>
            </a:endParaRPr>
          </a:p>
          <a:p>
            <a:pPr marL="271780" marR="0" indent="-156210">
              <a:spcBef>
                <a:spcPts val="0"/>
              </a:spcBef>
              <a:spcAft>
                <a:spcPts val="0"/>
              </a:spcAft>
            </a:pPr>
            <a:r>
              <a:rPr lang="en-US" sz="1200" dirty="0">
                <a:latin typeface="Times New Roman" panose="02020603050405020304" pitchFamily="18" charset="0"/>
                <a:ea typeface="Times New Roman" panose="02020603050405020304" pitchFamily="18" charset="0"/>
              </a:rPr>
              <a:t>1. An inner contentment that is not contingent or dependent upon circumstances, objects, or the actions of other people.</a:t>
            </a:r>
            <a:endParaRPr lang="en-US" sz="1800" dirty="0">
              <a:latin typeface="Times New Roman" panose="02020603050405020304" pitchFamily="18" charset="0"/>
              <a:ea typeface="Times New Roman" panose="02020603050405020304" pitchFamily="18" charset="0"/>
            </a:endParaRPr>
          </a:p>
          <a:p>
            <a:pPr marL="271780" marR="0" indent="-156210">
              <a:spcBef>
                <a:spcPts val="0"/>
              </a:spcBef>
              <a:spcAft>
                <a:spcPts val="0"/>
              </a:spcAft>
            </a:pPr>
            <a:r>
              <a:rPr lang="en-US" sz="1200" dirty="0">
                <a:latin typeface="Times New Roman" panose="02020603050405020304" pitchFamily="18" charset="0"/>
                <a:ea typeface="Times New Roman" panose="02020603050405020304" pitchFamily="18" charset="0"/>
              </a:rPr>
              <a:t>2. Accepting (not struggling with) whatever experience I may be having.</a:t>
            </a:r>
            <a:endParaRPr lang="en-US" sz="1800" dirty="0">
              <a:latin typeface="Times New Roman" panose="02020603050405020304" pitchFamily="18" charset="0"/>
              <a:ea typeface="Times New Roman" panose="02020603050405020304" pitchFamily="18" charset="0"/>
            </a:endParaRPr>
          </a:p>
          <a:p>
            <a:pPr marL="271780" marR="0" indent="-156210">
              <a:spcBef>
                <a:spcPts val="0"/>
              </a:spcBef>
              <a:spcAft>
                <a:spcPts val="0"/>
              </a:spcAft>
            </a:pPr>
            <a:r>
              <a:rPr lang="en-US" sz="1200" dirty="0">
                <a:latin typeface="Times New Roman" panose="02020603050405020304" pitchFamily="18" charset="0"/>
                <a:ea typeface="Times New Roman" panose="02020603050405020304" pitchFamily="18" charset="0"/>
              </a:rPr>
              <a:t>3. An interest in clearly seeing the reality or truth about myself, the world, and others, rather than in feeling a particular way.</a:t>
            </a:r>
            <a:endParaRPr lang="en-US" sz="1800" dirty="0">
              <a:latin typeface="Times New Roman" panose="02020603050405020304" pitchFamily="18" charset="0"/>
              <a:ea typeface="Times New Roman" panose="02020603050405020304" pitchFamily="18" charset="0"/>
            </a:endParaRPr>
          </a:p>
          <a:p>
            <a:pPr marL="271780" marR="0" indent="-156210">
              <a:spcBef>
                <a:spcPts val="0"/>
              </a:spcBef>
              <a:spcAft>
                <a:spcPts val="0"/>
              </a:spcAft>
            </a:pPr>
            <a:r>
              <a:rPr lang="en-US" sz="1200" dirty="0">
                <a:latin typeface="Times New Roman" panose="02020603050405020304" pitchFamily="18" charset="0"/>
                <a:ea typeface="Times New Roman" panose="02020603050405020304" pitchFamily="18" charset="0"/>
              </a:rPr>
              <a:t>4. A sense that I am not protecting or defending a self-image or concept I hold about myself.</a:t>
            </a:r>
            <a:endParaRPr lang="en-US" sz="1800" dirty="0">
              <a:latin typeface="Times New Roman" panose="02020603050405020304" pitchFamily="18" charset="0"/>
              <a:ea typeface="Times New Roman" panose="02020603050405020304" pitchFamily="18" charset="0"/>
            </a:endParaRPr>
          </a:p>
          <a:p>
            <a:pPr marL="271780" marR="0" indent="-156210">
              <a:spcBef>
                <a:spcPts val="0"/>
              </a:spcBef>
              <a:spcAft>
                <a:spcPts val="0"/>
              </a:spcAft>
            </a:pPr>
            <a:r>
              <a:rPr lang="en-US" sz="1200" dirty="0">
                <a:latin typeface="Times New Roman" panose="02020603050405020304" pitchFamily="18" charset="0"/>
                <a:ea typeface="Times New Roman" panose="02020603050405020304" pitchFamily="18" charset="0"/>
              </a:rPr>
              <a:t>5. Deep love and appreciation for everyone and everything I encounter in life.</a:t>
            </a:r>
            <a:endParaRPr lang="en-US" sz="1800" dirty="0">
              <a:latin typeface="Times New Roman" panose="02020603050405020304" pitchFamily="18" charset="0"/>
              <a:ea typeface="Times New Roman" panose="02020603050405020304" pitchFamily="18" charset="0"/>
            </a:endParaRPr>
          </a:p>
          <a:p>
            <a:pPr marL="271780" marR="0" indent="-156210">
              <a:spcBef>
                <a:spcPts val="0"/>
              </a:spcBef>
              <a:spcAft>
                <a:spcPts val="0"/>
              </a:spcAft>
            </a:pPr>
            <a:r>
              <a:rPr lang="en-US" sz="1200" dirty="0">
                <a:latin typeface="Times New Roman" panose="02020603050405020304" pitchFamily="18" charset="0"/>
                <a:ea typeface="Times New Roman" panose="02020603050405020304" pitchFamily="18" charset="0"/>
              </a:rPr>
              <a:t>6. Understanding that there is ultimately no separation between what I call my ‘‘self’’ and the whole of existence.</a:t>
            </a:r>
            <a:endParaRPr lang="en-US" sz="1800" dirty="0">
              <a:latin typeface="Times New Roman" panose="02020603050405020304" pitchFamily="18" charset="0"/>
              <a:ea typeface="Times New Roman" panose="02020603050405020304" pitchFamily="18" charset="0"/>
            </a:endParaRPr>
          </a:p>
          <a:p>
            <a:pPr marL="271780" marR="0" indent="-156210">
              <a:spcBef>
                <a:spcPts val="0"/>
              </a:spcBef>
              <a:spcAft>
                <a:spcPts val="0"/>
              </a:spcAft>
            </a:pPr>
            <a:r>
              <a:rPr lang="en-US" sz="1200" dirty="0">
                <a:latin typeface="Times New Roman" panose="02020603050405020304" pitchFamily="18" charset="0"/>
                <a:ea typeface="Times New Roman" panose="02020603050405020304" pitchFamily="18" charset="0"/>
              </a:rPr>
              <a:t>7. Feeling deeply at ease, wherever I am or whatever situation or circumstance I may find myself in.</a:t>
            </a:r>
            <a:endParaRPr lang="en-US" sz="1800" dirty="0">
              <a:latin typeface="Times New Roman" panose="02020603050405020304" pitchFamily="18" charset="0"/>
              <a:ea typeface="Times New Roman" panose="02020603050405020304" pitchFamily="18" charset="0"/>
            </a:endParaRPr>
          </a:p>
          <a:p>
            <a:pPr marL="271780" marR="0" indent="-156210">
              <a:spcBef>
                <a:spcPts val="0"/>
              </a:spcBef>
              <a:spcAft>
                <a:spcPts val="0"/>
              </a:spcAft>
            </a:pPr>
            <a:r>
              <a:rPr lang="en-US" sz="1200" dirty="0">
                <a:latin typeface="Times New Roman" panose="02020603050405020304" pitchFamily="18" charset="0"/>
                <a:ea typeface="Times New Roman" panose="02020603050405020304" pitchFamily="18" charset="0"/>
              </a:rPr>
              <a:t>8. A sense that my actions in life are not motivated by fear or mistrust.</a:t>
            </a:r>
            <a:endParaRPr lang="en-US" sz="1800" dirty="0">
              <a:latin typeface="Times New Roman" panose="02020603050405020304" pitchFamily="18" charset="0"/>
              <a:ea typeface="Times New Roman" panose="02020603050405020304" pitchFamily="18" charset="0"/>
            </a:endParaRPr>
          </a:p>
          <a:p>
            <a:pPr marL="271780" marR="0" indent="-156210">
              <a:spcBef>
                <a:spcPts val="0"/>
              </a:spcBef>
              <a:spcAft>
                <a:spcPts val="0"/>
              </a:spcAft>
            </a:pPr>
            <a:r>
              <a:rPr lang="en-US" sz="1200" dirty="0">
                <a:latin typeface="Times New Roman" panose="02020603050405020304" pitchFamily="18" charset="0"/>
                <a:ea typeface="Times New Roman" panose="02020603050405020304" pitchFamily="18" charset="0"/>
              </a:rPr>
              <a:t>9. Conscious awareness of my nonseparation from (essential oneness with) a transcendent reality, source, higher power, spirit, god, etc.</a:t>
            </a:r>
            <a:endParaRPr lang="en-US" sz="1800" dirty="0">
              <a:latin typeface="Times New Roman" panose="02020603050405020304" pitchFamily="18" charset="0"/>
              <a:ea typeface="Times New Roman" panose="02020603050405020304" pitchFamily="18" charset="0"/>
            </a:endParaRPr>
          </a:p>
          <a:p>
            <a:pPr marL="334645" marR="0" indent="-219075">
              <a:spcBef>
                <a:spcPts val="0"/>
              </a:spcBef>
              <a:spcAft>
                <a:spcPts val="0"/>
              </a:spcAft>
            </a:pPr>
            <a:r>
              <a:rPr lang="en-US" sz="1200" dirty="0">
                <a:latin typeface="Times New Roman" panose="02020603050405020304" pitchFamily="18" charset="0"/>
                <a:ea typeface="Times New Roman" panose="02020603050405020304" pitchFamily="18" charset="0"/>
              </a:rPr>
              <a:t>10. Not being personally invested in or attached to my own ideas and concepts.</a:t>
            </a:r>
            <a:endParaRPr lang="en-US" sz="1800" dirty="0">
              <a:latin typeface="Times New Roman" panose="02020603050405020304" pitchFamily="18" charset="0"/>
              <a:ea typeface="Times New Roman" panose="02020603050405020304" pitchFamily="18" charset="0"/>
            </a:endParaRPr>
          </a:p>
          <a:p>
            <a:pPr marL="334645" marR="0" indent="-219075">
              <a:spcBef>
                <a:spcPts val="0"/>
              </a:spcBef>
              <a:spcAft>
                <a:spcPts val="0"/>
              </a:spcAft>
            </a:pPr>
            <a:r>
              <a:rPr lang="en-US" sz="1200" dirty="0">
                <a:latin typeface="Times New Roman" panose="02020603050405020304" pitchFamily="18" charset="0"/>
                <a:ea typeface="Times New Roman" panose="02020603050405020304" pitchFamily="18" charset="0"/>
              </a:rPr>
              <a:t>11. An unwavering awareness of a stillness/quietness, even in the midst of movement and noise.</a:t>
            </a:r>
            <a:endParaRPr lang="en-US" sz="1800" dirty="0">
              <a:latin typeface="Times New Roman" panose="02020603050405020304" pitchFamily="18" charset="0"/>
              <a:ea typeface="Times New Roman" panose="02020603050405020304" pitchFamily="18" charset="0"/>
            </a:endParaRPr>
          </a:p>
          <a:p>
            <a:pPr marL="334645" marR="0" indent="-219075">
              <a:spcBef>
                <a:spcPts val="0"/>
              </a:spcBef>
              <a:spcAft>
                <a:spcPts val="0"/>
              </a:spcAft>
            </a:pPr>
            <a:r>
              <a:rPr lang="en-US" sz="1200" dirty="0">
                <a:latin typeface="Times New Roman" panose="02020603050405020304" pitchFamily="18" charset="0"/>
                <a:ea typeface="Times New Roman" panose="02020603050405020304" pitchFamily="18" charset="0"/>
              </a:rPr>
              <a:t>12. Acting without assuming a role or identity based on my own or others’ expectations.</a:t>
            </a:r>
            <a:endParaRPr lang="en-US" sz="1800" dirty="0">
              <a:latin typeface="Times New Roman" panose="02020603050405020304" pitchFamily="18" charset="0"/>
              <a:ea typeface="Times New Roman" panose="02020603050405020304" pitchFamily="18" charset="0"/>
            </a:endParaRPr>
          </a:p>
          <a:p>
            <a:pPr marL="334645" marR="0" indent="-219075">
              <a:spcBef>
                <a:spcPts val="0"/>
              </a:spcBef>
              <a:spcAft>
                <a:spcPts val="0"/>
              </a:spcAft>
            </a:pPr>
            <a:r>
              <a:rPr lang="en-US" sz="1200" dirty="0">
                <a:latin typeface="Times New Roman" panose="02020603050405020304" pitchFamily="18" charset="0"/>
                <a:ea typeface="Times New Roman" panose="02020603050405020304" pitchFamily="18" charset="0"/>
              </a:rPr>
              <a:t>13. A sense of immense freedom and possibility in my moment-to-moment experience.</a:t>
            </a:r>
            <a:endParaRPr lang="en-US" sz="1800" dirty="0">
              <a:latin typeface="Times New Roman" panose="02020603050405020304" pitchFamily="18" charset="0"/>
              <a:ea typeface="Times New Roman" panose="02020603050405020304" pitchFamily="18" charset="0"/>
            </a:endParaRPr>
          </a:p>
          <a:p>
            <a:pPr marL="334645" marR="0" indent="-219075">
              <a:spcBef>
                <a:spcPts val="0"/>
              </a:spcBef>
              <a:spcAft>
                <a:spcPts val="0"/>
              </a:spcAft>
            </a:pPr>
            <a:r>
              <a:rPr lang="en-US" sz="1200" dirty="0">
                <a:latin typeface="Times New Roman" panose="02020603050405020304" pitchFamily="18" charset="0"/>
                <a:ea typeface="Times New Roman" panose="02020603050405020304" pitchFamily="18" charset="0"/>
              </a:rPr>
              <a:t>14. A lack of desire to be understood by others.</a:t>
            </a:r>
            <a:endParaRPr lang="en-US" sz="1800" dirty="0">
              <a:latin typeface="Times New Roman" panose="02020603050405020304" pitchFamily="18" charset="0"/>
              <a:ea typeface="Times New Roman" panose="02020603050405020304" pitchFamily="18" charset="0"/>
            </a:endParaRPr>
          </a:p>
          <a:p>
            <a:pPr marL="334645" marR="0" indent="-219075">
              <a:spcBef>
                <a:spcPts val="0"/>
              </a:spcBef>
              <a:spcAft>
                <a:spcPts val="0"/>
              </a:spcAft>
            </a:pPr>
            <a:r>
              <a:rPr lang="en-US" sz="1200" dirty="0">
                <a:latin typeface="Times New Roman" panose="02020603050405020304" pitchFamily="18" charset="0"/>
                <a:ea typeface="Times New Roman" panose="02020603050405020304" pitchFamily="18" charset="0"/>
              </a:rPr>
              <a:t>15. A lack of concern or discomfort about either the past or future.</a:t>
            </a:r>
            <a:endParaRPr lang="en-US" sz="1800" dirty="0">
              <a:latin typeface="Times New Roman" panose="02020603050405020304" pitchFamily="18" charset="0"/>
              <a:ea typeface="Times New Roman" panose="02020603050405020304" pitchFamily="18" charset="0"/>
            </a:endParaRPr>
          </a:p>
          <a:p>
            <a:pPr marL="334645" marR="0" indent="-219075">
              <a:spcBef>
                <a:spcPts val="0"/>
              </a:spcBef>
              <a:spcAft>
                <a:spcPts val="0"/>
              </a:spcAft>
            </a:pPr>
            <a:r>
              <a:rPr lang="en-US" sz="1200" dirty="0">
                <a:latin typeface="Times New Roman" panose="02020603050405020304" pitchFamily="18" charset="0"/>
                <a:ea typeface="Times New Roman" panose="02020603050405020304" pitchFamily="18" charset="0"/>
              </a:rPr>
              <a:t>16. A lack of a sense of fear or anxiety that inhibits my actions.</a:t>
            </a:r>
            <a:endParaRPr lang="en-US" sz="1800" dirty="0">
              <a:latin typeface="Times New Roman" panose="02020603050405020304" pitchFamily="18" charset="0"/>
              <a:ea typeface="Times New Roman" panose="02020603050405020304" pitchFamily="18" charset="0"/>
            </a:endParaRPr>
          </a:p>
          <a:p>
            <a:pPr marL="334645" marR="0" indent="-219075">
              <a:spcBef>
                <a:spcPts val="0"/>
              </a:spcBef>
              <a:spcAft>
                <a:spcPts val="0"/>
              </a:spcAft>
            </a:pPr>
            <a:r>
              <a:rPr lang="en-US" sz="1200" dirty="0">
                <a:latin typeface="Times New Roman" panose="02020603050405020304" pitchFamily="18" charset="0"/>
                <a:ea typeface="Times New Roman" panose="02020603050405020304" pitchFamily="18" charset="0"/>
              </a:rPr>
              <a:t>17. A feeling of profound aliveness and vitality.</a:t>
            </a:r>
            <a:endParaRPr lang="en-US" sz="1800" dirty="0">
              <a:latin typeface="Times New Roman" panose="02020603050405020304" pitchFamily="18" charset="0"/>
              <a:ea typeface="Times New Roman" panose="02020603050405020304" pitchFamily="18" charset="0"/>
            </a:endParaRPr>
          </a:p>
          <a:p>
            <a:pPr marL="334645" marR="0" indent="-219075">
              <a:spcBef>
                <a:spcPts val="0"/>
              </a:spcBef>
              <a:spcAft>
                <a:spcPts val="0"/>
              </a:spcAft>
            </a:pPr>
            <a:r>
              <a:rPr lang="en-US" sz="1200" dirty="0">
                <a:latin typeface="Times New Roman" panose="02020603050405020304" pitchFamily="18" charset="0"/>
                <a:ea typeface="Times New Roman" panose="02020603050405020304" pitchFamily="18" charset="0"/>
              </a:rPr>
              <a:t>18. Acting without a desire to change anybody or anything.</a:t>
            </a:r>
            <a:endParaRPr lang="en-US" sz="1800" dirty="0">
              <a:latin typeface="Times New Roman" panose="02020603050405020304" pitchFamily="18" charset="0"/>
              <a:ea typeface="Times New Roman" panose="02020603050405020304" pitchFamily="18" charset="0"/>
            </a:endParaRPr>
          </a:p>
          <a:p>
            <a:pPr marL="344170" marR="0" indent="-219075">
              <a:spcBef>
                <a:spcPts val="0"/>
              </a:spcBef>
              <a:spcAft>
                <a:spcPts val="0"/>
              </a:spcAft>
            </a:pPr>
            <a:r>
              <a:rPr lang="en-US" sz="1200" dirty="0">
                <a:latin typeface="Times New Roman" panose="02020603050405020304" pitchFamily="18" charset="0"/>
                <a:ea typeface="Times New Roman" panose="02020603050405020304" pitchFamily="18" charset="0"/>
              </a:rPr>
              <a:t>19. Feelings of gratitude and/or open curiosity about all experiences.</a:t>
            </a:r>
            <a:endParaRPr lang="en-US" sz="1800" dirty="0">
              <a:latin typeface="Times New Roman" panose="02020603050405020304" pitchFamily="18" charset="0"/>
              <a:ea typeface="Times New Roman" panose="02020603050405020304" pitchFamily="18" charset="0"/>
            </a:endParaRPr>
          </a:p>
          <a:p>
            <a:pPr marL="344170" marR="0" indent="-219075">
              <a:spcBef>
                <a:spcPts val="0"/>
              </a:spcBef>
              <a:spcAft>
                <a:spcPts val="0"/>
              </a:spcAft>
            </a:pPr>
            <a:r>
              <a:rPr lang="en-US" sz="1200" dirty="0">
                <a:latin typeface="Times New Roman" panose="02020603050405020304" pitchFamily="18" charset="0"/>
                <a:ea typeface="Times New Roman" panose="02020603050405020304" pitchFamily="18" charset="0"/>
              </a:rPr>
              <a:t>20. A sense of the flawlessness and beauty of everything and everyone, just as they are.</a:t>
            </a:r>
            <a:endParaRPr lang="en-US" sz="1800" dirty="0">
              <a:latin typeface="Times New Roman" panose="02020603050405020304" pitchFamily="18" charset="0"/>
              <a:ea typeface="Times New Roman" panose="02020603050405020304" pitchFamily="18" charset="0"/>
            </a:endParaRPr>
          </a:p>
          <a:p>
            <a:pPr marL="344170" marR="0" indent="-219075">
              <a:spcBef>
                <a:spcPts val="0"/>
              </a:spcBef>
              <a:spcAft>
                <a:spcPts val="0"/>
              </a:spcAft>
            </a:pPr>
            <a:r>
              <a:rPr lang="en-US" sz="1200" dirty="0">
                <a:latin typeface="Times New Roman" panose="02020603050405020304" pitchFamily="18" charset="0"/>
                <a:ea typeface="Times New Roman" panose="02020603050405020304" pitchFamily="18" charset="0"/>
              </a:rPr>
              <a:t> </a:t>
            </a:r>
            <a:endParaRPr lang="en-US" sz="1800" dirty="0">
              <a:latin typeface="Times New Roman" panose="02020603050405020304" pitchFamily="18" charset="0"/>
              <a:ea typeface="Times New Roman" panose="02020603050405020304" pitchFamily="18" charset="0"/>
            </a:endParaRPr>
          </a:p>
          <a:p>
            <a:pPr marL="344170" marR="0" indent="-219075">
              <a:spcBef>
                <a:spcPts val="0"/>
              </a:spcBef>
              <a:spcAft>
                <a:spcPts val="0"/>
              </a:spcAft>
            </a:pPr>
            <a:r>
              <a:rPr lang="en-US" sz="1200" dirty="0">
                <a:latin typeface="Times New Roman" panose="02020603050405020304" pitchFamily="18" charset="0"/>
                <a:ea typeface="Times New Roman" panose="02020603050405020304" pitchFamily="18" charset="0"/>
              </a:rPr>
              <a:t>Questions: 1, 4, 8, 14, 15, 16 - have been changed to indicate the negative of the original.</a:t>
            </a:r>
            <a:endParaRPr lang="en-US" sz="1800" dirty="0">
              <a:latin typeface="Times New Roman" panose="02020603050405020304" pitchFamily="18" charset="0"/>
              <a:ea typeface="Times New Roman" panose="02020603050405020304" pitchFamily="18" charset="0"/>
            </a:endParaRPr>
          </a:p>
          <a:p>
            <a:pPr marL="127000" marR="0">
              <a:lnSpc>
                <a:spcPct val="107000"/>
              </a:lnSpc>
              <a:spcBef>
                <a:spcPts val="0"/>
              </a:spcBef>
              <a:spcAft>
                <a:spcPts val="0"/>
              </a:spcAft>
            </a:pPr>
            <a:r>
              <a:rPr lang="en-US" sz="1200" dirty="0">
                <a:latin typeface="Times New Roman" panose="02020603050405020304" pitchFamily="18" charset="0"/>
                <a:ea typeface="Times New Roman" panose="02020603050405020304" pitchFamily="18" charset="0"/>
              </a:rPr>
              <a:t> </a:t>
            </a:r>
            <a:endParaRPr lang="en-US" sz="1800" dirty="0">
              <a:latin typeface="Times New Roman" panose="02020603050405020304" pitchFamily="18" charset="0"/>
              <a:ea typeface="Times New Roman" panose="02020603050405020304" pitchFamily="18" charset="0"/>
            </a:endParaRPr>
          </a:p>
          <a:p>
            <a:pPr marL="127000" marR="0">
              <a:lnSpc>
                <a:spcPct val="107000"/>
              </a:lnSpc>
              <a:spcBef>
                <a:spcPts val="0"/>
              </a:spcBef>
              <a:spcAft>
                <a:spcPts val="0"/>
              </a:spcAft>
            </a:pPr>
            <a:r>
              <a:rPr lang="en-US" sz="1200" dirty="0">
                <a:latin typeface="Times New Roman" panose="02020603050405020304" pitchFamily="18" charset="0"/>
                <a:ea typeface="Times New Roman" panose="02020603050405020304" pitchFamily="18" charset="0"/>
              </a:rPr>
              <a:t>*Adapted from ”Nondual Embodiment Thematic Inventory” by John </a:t>
            </a:r>
            <a:r>
              <a:rPr lang="en-US" sz="1200" dirty="0" err="1">
                <a:latin typeface="Times New Roman" panose="02020603050405020304" pitchFamily="18" charset="0"/>
                <a:ea typeface="Times New Roman" panose="02020603050405020304" pitchFamily="18" charset="0"/>
              </a:rPr>
              <a:t>Astin</a:t>
            </a:r>
            <a:r>
              <a:rPr lang="en-US" sz="1200" dirty="0">
                <a:latin typeface="Times New Roman" panose="02020603050405020304" pitchFamily="18" charset="0"/>
                <a:ea typeface="Times New Roman" panose="02020603050405020304" pitchFamily="18" charset="0"/>
              </a:rPr>
              <a:t> and David A. </a:t>
            </a:r>
            <a:r>
              <a:rPr lang="en-US" sz="1200" dirty="0" err="1">
                <a:latin typeface="Times New Roman" panose="02020603050405020304" pitchFamily="18" charset="0"/>
                <a:ea typeface="Times New Roman" panose="02020603050405020304" pitchFamily="18" charset="0"/>
              </a:rPr>
              <a:t>Butlein</a:t>
            </a:r>
            <a:r>
              <a:rPr lang="en-US" sz="1200" dirty="0">
                <a:latin typeface="Times New Roman" panose="02020603050405020304" pitchFamily="18" charset="0"/>
                <a:ea typeface="Times New Roman" panose="02020603050405020304" pitchFamily="18" charset="0"/>
              </a:rPr>
              <a:t>**.</a:t>
            </a:r>
            <a:endParaRPr lang="en-US" sz="1800" dirty="0">
              <a:latin typeface="Times New Roman" panose="02020603050405020304" pitchFamily="18" charset="0"/>
              <a:ea typeface="Times New Roman" panose="02020603050405020304" pitchFamily="18" charset="0"/>
            </a:endParaRPr>
          </a:p>
          <a:p>
            <a:pPr marL="127000" marR="0">
              <a:lnSpc>
                <a:spcPct val="107000"/>
              </a:lnSpc>
              <a:spcBef>
                <a:spcPts val="0"/>
              </a:spcBef>
              <a:spcAft>
                <a:spcPts val="0"/>
              </a:spcAft>
            </a:pPr>
            <a:r>
              <a:rPr lang="en-US" sz="1200" dirty="0">
                <a:latin typeface="Times New Roman" panose="02020603050405020304" pitchFamily="18" charset="0"/>
                <a:ea typeface="Times New Roman" panose="02020603050405020304" pitchFamily="18" charset="0"/>
              </a:rPr>
              <a:t>**</a:t>
            </a:r>
            <a:r>
              <a:rPr lang="en-US" sz="1800" dirty="0">
                <a:latin typeface="Times New Roman" panose="02020603050405020304" pitchFamily="18" charset="0"/>
                <a:ea typeface="Times New Roman" panose="02020603050405020304" pitchFamily="18" charset="0"/>
              </a:rPr>
              <a:t> </a:t>
            </a:r>
            <a:r>
              <a:rPr lang="en-US" sz="1200" dirty="0" err="1">
                <a:latin typeface="Times New Roman" panose="02020603050405020304" pitchFamily="18" charset="0"/>
                <a:ea typeface="Times New Roman" panose="02020603050405020304" pitchFamily="18" charset="0"/>
              </a:rPr>
              <a:t>Butlein</a:t>
            </a:r>
            <a:r>
              <a:rPr lang="en-US" sz="1200" dirty="0">
                <a:latin typeface="Times New Roman" panose="02020603050405020304" pitchFamily="18" charset="0"/>
                <a:ea typeface="Times New Roman" panose="02020603050405020304" pitchFamily="18" charset="0"/>
              </a:rPr>
              <a:t> D. Nondual Embodiment Thematic Inventory. Institute of Transpersonal Psychology, 2005. Unpublished doctoral dissertation. </a:t>
            </a:r>
            <a:endParaRPr lang="en-US" dirty="0"/>
          </a:p>
        </p:txBody>
      </p:sp>
      <p:sp>
        <p:nvSpPr>
          <p:cNvPr id="4" name="Slide Number Placeholder 3"/>
          <p:cNvSpPr>
            <a:spLocks noGrp="1"/>
          </p:cNvSpPr>
          <p:nvPr>
            <p:ph type="sldNum" sz="quarter" idx="5"/>
          </p:nvPr>
        </p:nvSpPr>
        <p:spPr/>
        <p:txBody>
          <a:bodyPr/>
          <a:lstStyle/>
          <a:p>
            <a:fld id="{1DD50BE1-4FD0-F147-8FFA-900F9D04A107}" type="slidenum">
              <a:rPr lang="en-US" smtClean="0"/>
              <a:t>49</a:t>
            </a:fld>
            <a:endParaRPr lang="en-US"/>
          </a:p>
        </p:txBody>
      </p:sp>
    </p:spTree>
    <p:extLst>
      <p:ext uri="{BB962C8B-B14F-4D97-AF65-F5344CB8AC3E}">
        <p14:creationId xmlns:p14="http://schemas.microsoft.com/office/powerpoint/2010/main" val="56239266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1000"/>
              </a:spcAft>
            </a:pPr>
            <a:r>
              <a:rPr lang="en-US" sz="1800" dirty="0">
                <a:latin typeface="Times New Roman" panose="02020603050405020304" pitchFamily="18" charset="0"/>
                <a:ea typeface="Times New Roman" panose="02020603050405020304" pitchFamily="18" charset="0"/>
              </a:rPr>
              <a:t>Chopra includes entire </a:t>
            </a:r>
            <a:r>
              <a:rPr lang="en-US" sz="1600" dirty="0">
                <a:latin typeface="Times New Roman" panose="02020603050405020304" pitchFamily="18" charset="0"/>
                <a:ea typeface="Times New Roman" panose="02020603050405020304" pitchFamily="18" charset="0"/>
              </a:rPr>
              <a:t>Nondual Embodiment Thematic Inventory </a:t>
            </a:r>
            <a:r>
              <a:rPr lang="en-US" sz="1800" dirty="0">
                <a:latin typeface="Times New Roman" panose="02020603050405020304" pitchFamily="18" charset="0"/>
                <a:ea typeface="Times New Roman" panose="02020603050405020304" pitchFamily="18" charset="0"/>
              </a:rPr>
              <a:t>(NETI) in his book, Metahuman (METAHUMAN : unleashing your infinite potential, D. Chopra, Publisher: HARMONY CROWN 2021.). Scores from 20-100, higher being more self-awareness. In all questions, score 1 - Never, 2 - Rarely, 3 - Sometimes, 4 - Most of the time, 5 - All of the time.</a:t>
            </a:r>
          </a:p>
          <a:p>
            <a:pPr marL="685800" marR="0">
              <a:spcBef>
                <a:spcPts val="0"/>
              </a:spcBef>
              <a:spcAft>
                <a:spcPts val="1000"/>
              </a:spcAft>
            </a:pPr>
            <a:r>
              <a:rPr lang="en-US" sz="2800" dirty="0">
                <a:latin typeface="Calibri" panose="020F0502020204030204" pitchFamily="34" charset="0"/>
                <a:ea typeface="Calibri" panose="020F0502020204030204" pitchFamily="34" charset="0"/>
              </a:rPr>
              <a:t>Nondual Embodiment Thematic Inventory*</a:t>
            </a:r>
            <a:endParaRPr lang="en-US" sz="1800" dirty="0">
              <a:latin typeface="Times New Roman" panose="02020603050405020304" pitchFamily="18" charset="0"/>
              <a:ea typeface="Times New Roman" panose="02020603050405020304" pitchFamily="18" charset="0"/>
            </a:endParaRPr>
          </a:p>
          <a:p>
            <a:r>
              <a:rPr lang="en-US" sz="1200" dirty="0">
                <a:latin typeface="Times New Roman" panose="02020603050405020304" pitchFamily="18" charset="0"/>
                <a:ea typeface="Times New Roman" panose="02020603050405020304" pitchFamily="18" charset="0"/>
              </a:rPr>
              <a:t>Instructions: Please indicate how often the following occur for you.</a:t>
            </a:r>
            <a:endParaRPr lang="en-US" sz="1800" dirty="0">
              <a:latin typeface="Times New Roman" panose="02020603050405020304" pitchFamily="18" charset="0"/>
              <a:ea typeface="Times New Roman" panose="02020603050405020304" pitchFamily="18" charset="0"/>
            </a:endParaRPr>
          </a:p>
          <a:p>
            <a:pPr marL="271780" marR="0" indent="-156210">
              <a:spcBef>
                <a:spcPts val="0"/>
              </a:spcBef>
              <a:spcAft>
                <a:spcPts val="0"/>
              </a:spcAft>
            </a:pPr>
            <a:r>
              <a:rPr lang="en-US" sz="1200" dirty="0">
                <a:latin typeface="Times New Roman" panose="02020603050405020304" pitchFamily="18" charset="0"/>
                <a:ea typeface="Times New Roman" panose="02020603050405020304" pitchFamily="18" charset="0"/>
              </a:rPr>
              <a:t>1. An inner contentment that is not contingent or dependent upon circumstances, objects, or the actions of other people.</a:t>
            </a:r>
            <a:endParaRPr lang="en-US" sz="1800" dirty="0">
              <a:latin typeface="Times New Roman" panose="02020603050405020304" pitchFamily="18" charset="0"/>
              <a:ea typeface="Times New Roman" panose="02020603050405020304" pitchFamily="18" charset="0"/>
            </a:endParaRPr>
          </a:p>
          <a:p>
            <a:pPr marL="271780" marR="0" indent="-156210">
              <a:spcBef>
                <a:spcPts val="0"/>
              </a:spcBef>
              <a:spcAft>
                <a:spcPts val="0"/>
              </a:spcAft>
            </a:pPr>
            <a:r>
              <a:rPr lang="en-US" sz="1200" dirty="0">
                <a:latin typeface="Times New Roman" panose="02020603050405020304" pitchFamily="18" charset="0"/>
                <a:ea typeface="Times New Roman" panose="02020603050405020304" pitchFamily="18" charset="0"/>
              </a:rPr>
              <a:t>2. Accepting (not struggling with) whatever experience I may be having.</a:t>
            </a:r>
            <a:endParaRPr lang="en-US" sz="1800" dirty="0">
              <a:latin typeface="Times New Roman" panose="02020603050405020304" pitchFamily="18" charset="0"/>
              <a:ea typeface="Times New Roman" panose="02020603050405020304" pitchFamily="18" charset="0"/>
            </a:endParaRPr>
          </a:p>
          <a:p>
            <a:pPr marL="271780" marR="0" indent="-156210">
              <a:spcBef>
                <a:spcPts val="0"/>
              </a:spcBef>
              <a:spcAft>
                <a:spcPts val="0"/>
              </a:spcAft>
            </a:pPr>
            <a:r>
              <a:rPr lang="en-US" sz="1200" dirty="0">
                <a:latin typeface="Times New Roman" panose="02020603050405020304" pitchFamily="18" charset="0"/>
                <a:ea typeface="Times New Roman" panose="02020603050405020304" pitchFamily="18" charset="0"/>
              </a:rPr>
              <a:t>3. An interest in clearly seeing the reality or truth about myself, the world, and others, rather than in feeling a particular way.</a:t>
            </a:r>
            <a:endParaRPr lang="en-US" sz="1800" dirty="0">
              <a:latin typeface="Times New Roman" panose="02020603050405020304" pitchFamily="18" charset="0"/>
              <a:ea typeface="Times New Roman" panose="02020603050405020304" pitchFamily="18" charset="0"/>
            </a:endParaRPr>
          </a:p>
          <a:p>
            <a:pPr marL="271780" marR="0" indent="-156210">
              <a:spcBef>
                <a:spcPts val="0"/>
              </a:spcBef>
              <a:spcAft>
                <a:spcPts val="0"/>
              </a:spcAft>
            </a:pPr>
            <a:r>
              <a:rPr lang="en-US" sz="1200" dirty="0">
                <a:latin typeface="Times New Roman" panose="02020603050405020304" pitchFamily="18" charset="0"/>
                <a:ea typeface="Times New Roman" panose="02020603050405020304" pitchFamily="18" charset="0"/>
              </a:rPr>
              <a:t>4. A sense that I am not protecting or defending a self-image or concept I hold about myself.</a:t>
            </a:r>
            <a:endParaRPr lang="en-US" sz="1800" dirty="0">
              <a:latin typeface="Times New Roman" panose="02020603050405020304" pitchFamily="18" charset="0"/>
              <a:ea typeface="Times New Roman" panose="02020603050405020304" pitchFamily="18" charset="0"/>
            </a:endParaRPr>
          </a:p>
          <a:p>
            <a:pPr marL="271780" marR="0" indent="-156210">
              <a:spcBef>
                <a:spcPts val="0"/>
              </a:spcBef>
              <a:spcAft>
                <a:spcPts val="0"/>
              </a:spcAft>
            </a:pPr>
            <a:r>
              <a:rPr lang="en-US" sz="1200" dirty="0">
                <a:latin typeface="Times New Roman" panose="02020603050405020304" pitchFamily="18" charset="0"/>
                <a:ea typeface="Times New Roman" panose="02020603050405020304" pitchFamily="18" charset="0"/>
              </a:rPr>
              <a:t>5. Deep love and appreciation for everyone and everything I encounter in life.</a:t>
            </a:r>
            <a:endParaRPr lang="en-US" sz="1800" dirty="0">
              <a:latin typeface="Times New Roman" panose="02020603050405020304" pitchFamily="18" charset="0"/>
              <a:ea typeface="Times New Roman" panose="02020603050405020304" pitchFamily="18" charset="0"/>
            </a:endParaRPr>
          </a:p>
          <a:p>
            <a:pPr marL="271780" marR="0" indent="-156210">
              <a:spcBef>
                <a:spcPts val="0"/>
              </a:spcBef>
              <a:spcAft>
                <a:spcPts val="0"/>
              </a:spcAft>
            </a:pPr>
            <a:r>
              <a:rPr lang="en-US" sz="1200" dirty="0">
                <a:latin typeface="Times New Roman" panose="02020603050405020304" pitchFamily="18" charset="0"/>
                <a:ea typeface="Times New Roman" panose="02020603050405020304" pitchFamily="18" charset="0"/>
              </a:rPr>
              <a:t>6. Understanding that there is ultimately no separation between what I call my ‘‘self’’ and the whole of existence.</a:t>
            </a:r>
            <a:endParaRPr lang="en-US" sz="1800" dirty="0">
              <a:latin typeface="Times New Roman" panose="02020603050405020304" pitchFamily="18" charset="0"/>
              <a:ea typeface="Times New Roman" panose="02020603050405020304" pitchFamily="18" charset="0"/>
            </a:endParaRPr>
          </a:p>
          <a:p>
            <a:pPr marL="271780" marR="0" indent="-156210">
              <a:spcBef>
                <a:spcPts val="0"/>
              </a:spcBef>
              <a:spcAft>
                <a:spcPts val="0"/>
              </a:spcAft>
            </a:pPr>
            <a:r>
              <a:rPr lang="en-US" sz="1200" dirty="0">
                <a:latin typeface="Times New Roman" panose="02020603050405020304" pitchFamily="18" charset="0"/>
                <a:ea typeface="Times New Roman" panose="02020603050405020304" pitchFamily="18" charset="0"/>
              </a:rPr>
              <a:t>7. Feeling deeply at ease, wherever I am or whatever situation or circumstance I may find myself in.</a:t>
            </a:r>
            <a:endParaRPr lang="en-US" sz="1800" dirty="0">
              <a:latin typeface="Times New Roman" panose="02020603050405020304" pitchFamily="18" charset="0"/>
              <a:ea typeface="Times New Roman" panose="02020603050405020304" pitchFamily="18" charset="0"/>
            </a:endParaRPr>
          </a:p>
          <a:p>
            <a:pPr marL="271780" marR="0" indent="-156210">
              <a:spcBef>
                <a:spcPts val="0"/>
              </a:spcBef>
              <a:spcAft>
                <a:spcPts val="0"/>
              </a:spcAft>
            </a:pPr>
            <a:r>
              <a:rPr lang="en-US" sz="1200" dirty="0">
                <a:latin typeface="Times New Roman" panose="02020603050405020304" pitchFamily="18" charset="0"/>
                <a:ea typeface="Times New Roman" panose="02020603050405020304" pitchFamily="18" charset="0"/>
              </a:rPr>
              <a:t>8. A sense that my actions in life are not motivated by fear or mistrust.</a:t>
            </a:r>
            <a:endParaRPr lang="en-US" sz="1800" dirty="0">
              <a:latin typeface="Times New Roman" panose="02020603050405020304" pitchFamily="18" charset="0"/>
              <a:ea typeface="Times New Roman" panose="02020603050405020304" pitchFamily="18" charset="0"/>
            </a:endParaRPr>
          </a:p>
          <a:p>
            <a:pPr marL="271780" marR="0" indent="-156210">
              <a:spcBef>
                <a:spcPts val="0"/>
              </a:spcBef>
              <a:spcAft>
                <a:spcPts val="0"/>
              </a:spcAft>
            </a:pPr>
            <a:r>
              <a:rPr lang="en-US" sz="1200" dirty="0">
                <a:latin typeface="Times New Roman" panose="02020603050405020304" pitchFamily="18" charset="0"/>
                <a:ea typeface="Times New Roman" panose="02020603050405020304" pitchFamily="18" charset="0"/>
              </a:rPr>
              <a:t>9. Conscious awareness of my nonseparation from (essential oneness with) a transcendent reality, source, higher power, spirit, god, etc.</a:t>
            </a:r>
            <a:endParaRPr lang="en-US" sz="1800" dirty="0">
              <a:latin typeface="Times New Roman" panose="02020603050405020304" pitchFamily="18" charset="0"/>
              <a:ea typeface="Times New Roman" panose="02020603050405020304" pitchFamily="18" charset="0"/>
            </a:endParaRPr>
          </a:p>
          <a:p>
            <a:pPr marL="334645" marR="0" indent="-219075">
              <a:spcBef>
                <a:spcPts val="0"/>
              </a:spcBef>
              <a:spcAft>
                <a:spcPts val="0"/>
              </a:spcAft>
            </a:pPr>
            <a:r>
              <a:rPr lang="en-US" sz="1200" dirty="0">
                <a:latin typeface="Times New Roman" panose="02020603050405020304" pitchFamily="18" charset="0"/>
                <a:ea typeface="Times New Roman" panose="02020603050405020304" pitchFamily="18" charset="0"/>
              </a:rPr>
              <a:t>10. Not being personally invested in or attached to my own ideas and concepts.</a:t>
            </a:r>
            <a:endParaRPr lang="en-US" sz="1800" dirty="0">
              <a:latin typeface="Times New Roman" panose="02020603050405020304" pitchFamily="18" charset="0"/>
              <a:ea typeface="Times New Roman" panose="02020603050405020304" pitchFamily="18" charset="0"/>
            </a:endParaRPr>
          </a:p>
          <a:p>
            <a:pPr marL="334645" marR="0" indent="-219075">
              <a:spcBef>
                <a:spcPts val="0"/>
              </a:spcBef>
              <a:spcAft>
                <a:spcPts val="0"/>
              </a:spcAft>
            </a:pPr>
            <a:r>
              <a:rPr lang="en-US" sz="1200" dirty="0">
                <a:latin typeface="Times New Roman" panose="02020603050405020304" pitchFamily="18" charset="0"/>
                <a:ea typeface="Times New Roman" panose="02020603050405020304" pitchFamily="18" charset="0"/>
              </a:rPr>
              <a:t>11. An unwavering awareness of a stillness/quietness, even in the midst of movement and noise.</a:t>
            </a:r>
            <a:endParaRPr lang="en-US" sz="1800" dirty="0">
              <a:latin typeface="Times New Roman" panose="02020603050405020304" pitchFamily="18" charset="0"/>
              <a:ea typeface="Times New Roman" panose="02020603050405020304" pitchFamily="18" charset="0"/>
            </a:endParaRPr>
          </a:p>
          <a:p>
            <a:pPr marL="334645" marR="0" indent="-219075">
              <a:spcBef>
                <a:spcPts val="0"/>
              </a:spcBef>
              <a:spcAft>
                <a:spcPts val="0"/>
              </a:spcAft>
            </a:pPr>
            <a:r>
              <a:rPr lang="en-US" sz="1200" dirty="0">
                <a:latin typeface="Times New Roman" panose="02020603050405020304" pitchFamily="18" charset="0"/>
                <a:ea typeface="Times New Roman" panose="02020603050405020304" pitchFamily="18" charset="0"/>
              </a:rPr>
              <a:t>12. Acting without assuming a role or identity based on my own or others’ expectations.</a:t>
            </a:r>
            <a:endParaRPr lang="en-US" sz="1800" dirty="0">
              <a:latin typeface="Times New Roman" panose="02020603050405020304" pitchFamily="18" charset="0"/>
              <a:ea typeface="Times New Roman" panose="02020603050405020304" pitchFamily="18" charset="0"/>
            </a:endParaRPr>
          </a:p>
          <a:p>
            <a:pPr marL="334645" marR="0" indent="-219075">
              <a:spcBef>
                <a:spcPts val="0"/>
              </a:spcBef>
              <a:spcAft>
                <a:spcPts val="0"/>
              </a:spcAft>
            </a:pPr>
            <a:r>
              <a:rPr lang="en-US" sz="1200" dirty="0">
                <a:latin typeface="Times New Roman" panose="02020603050405020304" pitchFamily="18" charset="0"/>
                <a:ea typeface="Times New Roman" panose="02020603050405020304" pitchFamily="18" charset="0"/>
              </a:rPr>
              <a:t>13. A sense of immense freedom and possibility in my moment-to-moment experience.</a:t>
            </a:r>
            <a:endParaRPr lang="en-US" sz="1800" dirty="0">
              <a:latin typeface="Times New Roman" panose="02020603050405020304" pitchFamily="18" charset="0"/>
              <a:ea typeface="Times New Roman" panose="02020603050405020304" pitchFamily="18" charset="0"/>
            </a:endParaRPr>
          </a:p>
          <a:p>
            <a:pPr marL="334645" marR="0" indent="-219075">
              <a:spcBef>
                <a:spcPts val="0"/>
              </a:spcBef>
              <a:spcAft>
                <a:spcPts val="0"/>
              </a:spcAft>
            </a:pPr>
            <a:r>
              <a:rPr lang="en-US" sz="1200" dirty="0">
                <a:latin typeface="Times New Roman" panose="02020603050405020304" pitchFamily="18" charset="0"/>
                <a:ea typeface="Times New Roman" panose="02020603050405020304" pitchFamily="18" charset="0"/>
              </a:rPr>
              <a:t>14. A lack of desire to be understood by others.</a:t>
            </a:r>
            <a:endParaRPr lang="en-US" sz="1800" dirty="0">
              <a:latin typeface="Times New Roman" panose="02020603050405020304" pitchFamily="18" charset="0"/>
              <a:ea typeface="Times New Roman" panose="02020603050405020304" pitchFamily="18" charset="0"/>
            </a:endParaRPr>
          </a:p>
          <a:p>
            <a:pPr marL="334645" marR="0" indent="-219075">
              <a:spcBef>
                <a:spcPts val="0"/>
              </a:spcBef>
              <a:spcAft>
                <a:spcPts val="0"/>
              </a:spcAft>
            </a:pPr>
            <a:r>
              <a:rPr lang="en-US" sz="1200" dirty="0">
                <a:latin typeface="Times New Roman" panose="02020603050405020304" pitchFamily="18" charset="0"/>
                <a:ea typeface="Times New Roman" panose="02020603050405020304" pitchFamily="18" charset="0"/>
              </a:rPr>
              <a:t>15. A lack of concern or discomfort about either the past or future.</a:t>
            </a:r>
            <a:endParaRPr lang="en-US" sz="1800" dirty="0">
              <a:latin typeface="Times New Roman" panose="02020603050405020304" pitchFamily="18" charset="0"/>
              <a:ea typeface="Times New Roman" panose="02020603050405020304" pitchFamily="18" charset="0"/>
            </a:endParaRPr>
          </a:p>
          <a:p>
            <a:pPr marL="334645" marR="0" indent="-219075">
              <a:spcBef>
                <a:spcPts val="0"/>
              </a:spcBef>
              <a:spcAft>
                <a:spcPts val="0"/>
              </a:spcAft>
            </a:pPr>
            <a:r>
              <a:rPr lang="en-US" sz="1200" dirty="0">
                <a:latin typeface="Times New Roman" panose="02020603050405020304" pitchFamily="18" charset="0"/>
                <a:ea typeface="Times New Roman" panose="02020603050405020304" pitchFamily="18" charset="0"/>
              </a:rPr>
              <a:t>16. A lack of a sense of fear or anxiety that inhibits my actions.</a:t>
            </a:r>
            <a:endParaRPr lang="en-US" sz="1800" dirty="0">
              <a:latin typeface="Times New Roman" panose="02020603050405020304" pitchFamily="18" charset="0"/>
              <a:ea typeface="Times New Roman" panose="02020603050405020304" pitchFamily="18" charset="0"/>
            </a:endParaRPr>
          </a:p>
          <a:p>
            <a:pPr marL="334645" marR="0" indent="-219075">
              <a:spcBef>
                <a:spcPts val="0"/>
              </a:spcBef>
              <a:spcAft>
                <a:spcPts val="0"/>
              </a:spcAft>
            </a:pPr>
            <a:r>
              <a:rPr lang="en-US" sz="1200" dirty="0">
                <a:latin typeface="Times New Roman" panose="02020603050405020304" pitchFamily="18" charset="0"/>
                <a:ea typeface="Times New Roman" panose="02020603050405020304" pitchFamily="18" charset="0"/>
              </a:rPr>
              <a:t>17. A feeling of profound aliveness and vitality.</a:t>
            </a:r>
            <a:endParaRPr lang="en-US" sz="1800" dirty="0">
              <a:latin typeface="Times New Roman" panose="02020603050405020304" pitchFamily="18" charset="0"/>
              <a:ea typeface="Times New Roman" panose="02020603050405020304" pitchFamily="18" charset="0"/>
            </a:endParaRPr>
          </a:p>
          <a:p>
            <a:pPr marL="334645" marR="0" indent="-219075">
              <a:spcBef>
                <a:spcPts val="0"/>
              </a:spcBef>
              <a:spcAft>
                <a:spcPts val="0"/>
              </a:spcAft>
            </a:pPr>
            <a:r>
              <a:rPr lang="en-US" sz="1200" dirty="0">
                <a:latin typeface="Times New Roman" panose="02020603050405020304" pitchFamily="18" charset="0"/>
                <a:ea typeface="Times New Roman" panose="02020603050405020304" pitchFamily="18" charset="0"/>
              </a:rPr>
              <a:t>18. Acting without a desire to change anybody or anything.</a:t>
            </a:r>
            <a:endParaRPr lang="en-US" sz="1800" dirty="0">
              <a:latin typeface="Times New Roman" panose="02020603050405020304" pitchFamily="18" charset="0"/>
              <a:ea typeface="Times New Roman" panose="02020603050405020304" pitchFamily="18" charset="0"/>
            </a:endParaRPr>
          </a:p>
          <a:p>
            <a:pPr marL="344170" marR="0" indent="-219075">
              <a:spcBef>
                <a:spcPts val="0"/>
              </a:spcBef>
              <a:spcAft>
                <a:spcPts val="0"/>
              </a:spcAft>
            </a:pPr>
            <a:r>
              <a:rPr lang="en-US" sz="1200" dirty="0">
                <a:latin typeface="Times New Roman" panose="02020603050405020304" pitchFamily="18" charset="0"/>
                <a:ea typeface="Times New Roman" panose="02020603050405020304" pitchFamily="18" charset="0"/>
              </a:rPr>
              <a:t>19. Feelings of gratitude and/or open curiosity about all experiences.</a:t>
            </a:r>
            <a:endParaRPr lang="en-US" sz="1800" dirty="0">
              <a:latin typeface="Times New Roman" panose="02020603050405020304" pitchFamily="18" charset="0"/>
              <a:ea typeface="Times New Roman" panose="02020603050405020304" pitchFamily="18" charset="0"/>
            </a:endParaRPr>
          </a:p>
          <a:p>
            <a:pPr marL="344170" marR="0" indent="-219075">
              <a:spcBef>
                <a:spcPts val="0"/>
              </a:spcBef>
              <a:spcAft>
                <a:spcPts val="0"/>
              </a:spcAft>
            </a:pPr>
            <a:r>
              <a:rPr lang="en-US" sz="1200" dirty="0">
                <a:latin typeface="Times New Roman" panose="02020603050405020304" pitchFamily="18" charset="0"/>
                <a:ea typeface="Times New Roman" panose="02020603050405020304" pitchFamily="18" charset="0"/>
              </a:rPr>
              <a:t>20. A sense of the flawlessness and beauty of everything and everyone, just as they are.</a:t>
            </a:r>
            <a:endParaRPr lang="en-US" sz="1800" dirty="0">
              <a:latin typeface="Times New Roman" panose="02020603050405020304" pitchFamily="18" charset="0"/>
              <a:ea typeface="Times New Roman" panose="02020603050405020304" pitchFamily="18" charset="0"/>
            </a:endParaRPr>
          </a:p>
          <a:p>
            <a:pPr marL="344170" marR="0" indent="-219075">
              <a:spcBef>
                <a:spcPts val="0"/>
              </a:spcBef>
              <a:spcAft>
                <a:spcPts val="0"/>
              </a:spcAft>
            </a:pPr>
            <a:r>
              <a:rPr lang="en-US" sz="1200" dirty="0">
                <a:latin typeface="Times New Roman" panose="02020603050405020304" pitchFamily="18" charset="0"/>
                <a:ea typeface="Times New Roman" panose="02020603050405020304" pitchFamily="18" charset="0"/>
              </a:rPr>
              <a:t> </a:t>
            </a:r>
            <a:endParaRPr lang="en-US" sz="1800" dirty="0">
              <a:latin typeface="Times New Roman" panose="02020603050405020304" pitchFamily="18" charset="0"/>
              <a:ea typeface="Times New Roman" panose="02020603050405020304" pitchFamily="18" charset="0"/>
            </a:endParaRPr>
          </a:p>
          <a:p>
            <a:pPr marL="344170" marR="0" indent="-219075">
              <a:spcBef>
                <a:spcPts val="0"/>
              </a:spcBef>
              <a:spcAft>
                <a:spcPts val="0"/>
              </a:spcAft>
            </a:pPr>
            <a:r>
              <a:rPr lang="en-US" sz="1200" dirty="0">
                <a:latin typeface="Times New Roman" panose="02020603050405020304" pitchFamily="18" charset="0"/>
                <a:ea typeface="Times New Roman" panose="02020603050405020304" pitchFamily="18" charset="0"/>
              </a:rPr>
              <a:t>Questions: 1, 4, 8, 14, 15, 16 - have been changed to indicate the negative of the original.</a:t>
            </a:r>
            <a:endParaRPr lang="en-US" sz="1800" dirty="0">
              <a:latin typeface="Times New Roman" panose="02020603050405020304" pitchFamily="18" charset="0"/>
              <a:ea typeface="Times New Roman" panose="02020603050405020304" pitchFamily="18" charset="0"/>
            </a:endParaRPr>
          </a:p>
          <a:p>
            <a:pPr marL="127000" marR="0">
              <a:lnSpc>
                <a:spcPct val="107000"/>
              </a:lnSpc>
              <a:spcBef>
                <a:spcPts val="0"/>
              </a:spcBef>
              <a:spcAft>
                <a:spcPts val="0"/>
              </a:spcAft>
            </a:pPr>
            <a:r>
              <a:rPr lang="en-US" sz="1200" dirty="0">
                <a:latin typeface="Times New Roman" panose="02020603050405020304" pitchFamily="18" charset="0"/>
                <a:ea typeface="Times New Roman" panose="02020603050405020304" pitchFamily="18" charset="0"/>
              </a:rPr>
              <a:t> </a:t>
            </a:r>
            <a:endParaRPr lang="en-US" sz="1800" dirty="0">
              <a:latin typeface="Times New Roman" panose="02020603050405020304" pitchFamily="18" charset="0"/>
              <a:ea typeface="Times New Roman" panose="02020603050405020304" pitchFamily="18" charset="0"/>
            </a:endParaRPr>
          </a:p>
          <a:p>
            <a:pPr marL="127000" marR="0">
              <a:lnSpc>
                <a:spcPct val="107000"/>
              </a:lnSpc>
              <a:spcBef>
                <a:spcPts val="0"/>
              </a:spcBef>
              <a:spcAft>
                <a:spcPts val="0"/>
              </a:spcAft>
            </a:pPr>
            <a:r>
              <a:rPr lang="en-US" sz="1200" dirty="0">
                <a:latin typeface="Times New Roman" panose="02020603050405020304" pitchFamily="18" charset="0"/>
                <a:ea typeface="Times New Roman" panose="02020603050405020304" pitchFamily="18" charset="0"/>
              </a:rPr>
              <a:t>*Adapted from ”Nondual Embodiment Thematic Inventory” by John </a:t>
            </a:r>
            <a:r>
              <a:rPr lang="en-US" sz="1200" dirty="0" err="1">
                <a:latin typeface="Times New Roman" panose="02020603050405020304" pitchFamily="18" charset="0"/>
                <a:ea typeface="Times New Roman" panose="02020603050405020304" pitchFamily="18" charset="0"/>
              </a:rPr>
              <a:t>Astin</a:t>
            </a:r>
            <a:r>
              <a:rPr lang="en-US" sz="1200" dirty="0">
                <a:latin typeface="Times New Roman" panose="02020603050405020304" pitchFamily="18" charset="0"/>
                <a:ea typeface="Times New Roman" panose="02020603050405020304" pitchFamily="18" charset="0"/>
              </a:rPr>
              <a:t> and David A. </a:t>
            </a:r>
            <a:r>
              <a:rPr lang="en-US" sz="1200" dirty="0" err="1">
                <a:latin typeface="Times New Roman" panose="02020603050405020304" pitchFamily="18" charset="0"/>
                <a:ea typeface="Times New Roman" panose="02020603050405020304" pitchFamily="18" charset="0"/>
              </a:rPr>
              <a:t>Butlein</a:t>
            </a:r>
            <a:r>
              <a:rPr lang="en-US" sz="1200" dirty="0">
                <a:latin typeface="Times New Roman" panose="02020603050405020304" pitchFamily="18" charset="0"/>
                <a:ea typeface="Times New Roman" panose="02020603050405020304" pitchFamily="18" charset="0"/>
              </a:rPr>
              <a:t>**.</a:t>
            </a:r>
            <a:endParaRPr lang="en-US" sz="1800" dirty="0">
              <a:latin typeface="Times New Roman" panose="02020603050405020304" pitchFamily="18" charset="0"/>
              <a:ea typeface="Times New Roman" panose="02020603050405020304" pitchFamily="18" charset="0"/>
            </a:endParaRPr>
          </a:p>
          <a:p>
            <a:pPr marL="127000" marR="0">
              <a:lnSpc>
                <a:spcPct val="107000"/>
              </a:lnSpc>
              <a:spcBef>
                <a:spcPts val="0"/>
              </a:spcBef>
              <a:spcAft>
                <a:spcPts val="0"/>
              </a:spcAft>
            </a:pPr>
            <a:r>
              <a:rPr lang="en-US" sz="1200" dirty="0">
                <a:latin typeface="Times New Roman" panose="02020603050405020304" pitchFamily="18" charset="0"/>
                <a:ea typeface="Times New Roman" panose="02020603050405020304" pitchFamily="18" charset="0"/>
              </a:rPr>
              <a:t>**</a:t>
            </a:r>
            <a:r>
              <a:rPr lang="en-US" sz="1800" dirty="0">
                <a:latin typeface="Times New Roman" panose="02020603050405020304" pitchFamily="18" charset="0"/>
                <a:ea typeface="Times New Roman" panose="02020603050405020304" pitchFamily="18" charset="0"/>
              </a:rPr>
              <a:t> </a:t>
            </a:r>
            <a:r>
              <a:rPr lang="en-US" sz="1200" dirty="0" err="1">
                <a:latin typeface="Times New Roman" panose="02020603050405020304" pitchFamily="18" charset="0"/>
                <a:ea typeface="Times New Roman" panose="02020603050405020304" pitchFamily="18" charset="0"/>
              </a:rPr>
              <a:t>Butlein</a:t>
            </a:r>
            <a:r>
              <a:rPr lang="en-US" sz="1200" dirty="0">
                <a:latin typeface="Times New Roman" panose="02020603050405020304" pitchFamily="18" charset="0"/>
                <a:ea typeface="Times New Roman" panose="02020603050405020304" pitchFamily="18" charset="0"/>
              </a:rPr>
              <a:t> D. Nondual Embodiment Thematic Inventory. Institute of Transpersonal Psychology, 2005. Unpublished doctoral dissertation. </a:t>
            </a:r>
            <a:endParaRPr lang="en-US" dirty="0"/>
          </a:p>
        </p:txBody>
      </p:sp>
      <p:sp>
        <p:nvSpPr>
          <p:cNvPr id="4" name="Slide Number Placeholder 3"/>
          <p:cNvSpPr>
            <a:spLocks noGrp="1"/>
          </p:cNvSpPr>
          <p:nvPr>
            <p:ph type="sldNum" sz="quarter" idx="5"/>
          </p:nvPr>
        </p:nvSpPr>
        <p:spPr/>
        <p:txBody>
          <a:bodyPr/>
          <a:lstStyle/>
          <a:p>
            <a:fld id="{1DD50BE1-4FD0-F147-8FFA-900F9D04A107}" type="slidenum">
              <a:rPr lang="en-US" smtClean="0"/>
              <a:t>50</a:t>
            </a:fld>
            <a:endParaRPr lang="en-US"/>
          </a:p>
        </p:txBody>
      </p:sp>
    </p:spTree>
    <p:extLst>
      <p:ext uri="{BB962C8B-B14F-4D97-AF65-F5344CB8AC3E}">
        <p14:creationId xmlns:p14="http://schemas.microsoft.com/office/powerpoint/2010/main" val="425960383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1000"/>
              </a:spcAft>
            </a:pPr>
            <a:r>
              <a:rPr lang="en-US" sz="1800" dirty="0">
                <a:latin typeface="Times New Roman" panose="02020603050405020304" pitchFamily="18" charset="0"/>
                <a:ea typeface="Times New Roman" panose="02020603050405020304" pitchFamily="18" charset="0"/>
              </a:rPr>
              <a:t>Chopra includes entire </a:t>
            </a:r>
            <a:r>
              <a:rPr lang="en-US" sz="1600" dirty="0">
                <a:latin typeface="Times New Roman" panose="02020603050405020304" pitchFamily="18" charset="0"/>
                <a:ea typeface="Times New Roman" panose="02020603050405020304" pitchFamily="18" charset="0"/>
              </a:rPr>
              <a:t>Nondual Embodiment Thematic Inventory </a:t>
            </a:r>
            <a:r>
              <a:rPr lang="en-US" sz="1800" dirty="0">
                <a:latin typeface="Times New Roman" panose="02020603050405020304" pitchFamily="18" charset="0"/>
                <a:ea typeface="Times New Roman" panose="02020603050405020304" pitchFamily="18" charset="0"/>
              </a:rPr>
              <a:t>(NETI) in his book, Metahuman (METAHUMAN : unleashing your infinite potential, D. Chopra, Publisher: HARMONY CROWN 2021.). Scores from 20-100, higher being more self-awareness. In all questions, score 1 - Never, 2 - Rarely, 3 - Sometimes, 4 - Most of the time, 5 - All of the time.</a:t>
            </a:r>
          </a:p>
          <a:p>
            <a:pPr marL="685800" marR="0">
              <a:spcBef>
                <a:spcPts val="0"/>
              </a:spcBef>
              <a:spcAft>
                <a:spcPts val="1000"/>
              </a:spcAft>
            </a:pPr>
            <a:r>
              <a:rPr lang="en-US" sz="2800" dirty="0">
                <a:latin typeface="Calibri" panose="020F0502020204030204" pitchFamily="34" charset="0"/>
                <a:ea typeface="Calibri" panose="020F0502020204030204" pitchFamily="34" charset="0"/>
              </a:rPr>
              <a:t>Nondual Embodiment Thematic Inventory*</a:t>
            </a:r>
            <a:endParaRPr lang="en-US" sz="1800" dirty="0">
              <a:latin typeface="Times New Roman" panose="02020603050405020304" pitchFamily="18" charset="0"/>
              <a:ea typeface="Times New Roman" panose="02020603050405020304" pitchFamily="18" charset="0"/>
            </a:endParaRPr>
          </a:p>
          <a:p>
            <a:r>
              <a:rPr lang="en-US" sz="1200" dirty="0">
                <a:latin typeface="Times New Roman" panose="02020603050405020304" pitchFamily="18" charset="0"/>
                <a:ea typeface="Times New Roman" panose="02020603050405020304" pitchFamily="18" charset="0"/>
              </a:rPr>
              <a:t>Instructions: Please indicate how often the following occur for you.</a:t>
            </a:r>
            <a:endParaRPr lang="en-US" sz="1800" dirty="0">
              <a:latin typeface="Times New Roman" panose="02020603050405020304" pitchFamily="18" charset="0"/>
              <a:ea typeface="Times New Roman" panose="02020603050405020304" pitchFamily="18" charset="0"/>
            </a:endParaRPr>
          </a:p>
          <a:p>
            <a:pPr marL="271780" marR="0" indent="-156210">
              <a:spcBef>
                <a:spcPts val="0"/>
              </a:spcBef>
              <a:spcAft>
                <a:spcPts val="0"/>
              </a:spcAft>
            </a:pPr>
            <a:r>
              <a:rPr lang="en-US" sz="1200" dirty="0">
                <a:latin typeface="Times New Roman" panose="02020603050405020304" pitchFamily="18" charset="0"/>
                <a:ea typeface="Times New Roman" panose="02020603050405020304" pitchFamily="18" charset="0"/>
              </a:rPr>
              <a:t>1. An inner contentment that is not contingent or dependent upon circumstances, objects, or the actions of other people.</a:t>
            </a:r>
            <a:endParaRPr lang="en-US" sz="1800" dirty="0">
              <a:latin typeface="Times New Roman" panose="02020603050405020304" pitchFamily="18" charset="0"/>
              <a:ea typeface="Times New Roman" panose="02020603050405020304" pitchFamily="18" charset="0"/>
            </a:endParaRPr>
          </a:p>
          <a:p>
            <a:pPr marL="271780" marR="0" indent="-156210">
              <a:spcBef>
                <a:spcPts val="0"/>
              </a:spcBef>
              <a:spcAft>
                <a:spcPts val="0"/>
              </a:spcAft>
            </a:pPr>
            <a:r>
              <a:rPr lang="en-US" sz="1200" dirty="0">
                <a:latin typeface="Times New Roman" panose="02020603050405020304" pitchFamily="18" charset="0"/>
                <a:ea typeface="Times New Roman" panose="02020603050405020304" pitchFamily="18" charset="0"/>
              </a:rPr>
              <a:t>2. Accepting (not struggling with) whatever experience I may be having.</a:t>
            </a:r>
            <a:endParaRPr lang="en-US" sz="1800" dirty="0">
              <a:latin typeface="Times New Roman" panose="02020603050405020304" pitchFamily="18" charset="0"/>
              <a:ea typeface="Times New Roman" panose="02020603050405020304" pitchFamily="18" charset="0"/>
            </a:endParaRPr>
          </a:p>
          <a:p>
            <a:pPr marL="271780" marR="0" indent="-156210">
              <a:spcBef>
                <a:spcPts val="0"/>
              </a:spcBef>
              <a:spcAft>
                <a:spcPts val="0"/>
              </a:spcAft>
            </a:pPr>
            <a:r>
              <a:rPr lang="en-US" sz="1200" dirty="0">
                <a:latin typeface="Times New Roman" panose="02020603050405020304" pitchFamily="18" charset="0"/>
                <a:ea typeface="Times New Roman" panose="02020603050405020304" pitchFamily="18" charset="0"/>
              </a:rPr>
              <a:t>3. An interest in clearly seeing the reality or truth about myself, the world, and others, rather than in feeling a particular way.</a:t>
            </a:r>
            <a:endParaRPr lang="en-US" sz="1800" dirty="0">
              <a:latin typeface="Times New Roman" panose="02020603050405020304" pitchFamily="18" charset="0"/>
              <a:ea typeface="Times New Roman" panose="02020603050405020304" pitchFamily="18" charset="0"/>
            </a:endParaRPr>
          </a:p>
          <a:p>
            <a:pPr marL="271780" marR="0" indent="-156210">
              <a:spcBef>
                <a:spcPts val="0"/>
              </a:spcBef>
              <a:spcAft>
                <a:spcPts val="0"/>
              </a:spcAft>
            </a:pPr>
            <a:r>
              <a:rPr lang="en-US" sz="1200" dirty="0">
                <a:latin typeface="Times New Roman" panose="02020603050405020304" pitchFamily="18" charset="0"/>
                <a:ea typeface="Times New Roman" panose="02020603050405020304" pitchFamily="18" charset="0"/>
              </a:rPr>
              <a:t>4. A sense that I am not protecting or defending a self-image or concept I hold about myself.</a:t>
            </a:r>
            <a:endParaRPr lang="en-US" sz="1800" dirty="0">
              <a:latin typeface="Times New Roman" panose="02020603050405020304" pitchFamily="18" charset="0"/>
              <a:ea typeface="Times New Roman" panose="02020603050405020304" pitchFamily="18" charset="0"/>
            </a:endParaRPr>
          </a:p>
          <a:p>
            <a:pPr marL="271780" marR="0" indent="-156210">
              <a:spcBef>
                <a:spcPts val="0"/>
              </a:spcBef>
              <a:spcAft>
                <a:spcPts val="0"/>
              </a:spcAft>
            </a:pPr>
            <a:r>
              <a:rPr lang="en-US" sz="1200" dirty="0">
                <a:latin typeface="Times New Roman" panose="02020603050405020304" pitchFamily="18" charset="0"/>
                <a:ea typeface="Times New Roman" panose="02020603050405020304" pitchFamily="18" charset="0"/>
              </a:rPr>
              <a:t>5. Deep love and appreciation for everyone and everything I encounter in life.</a:t>
            </a:r>
            <a:endParaRPr lang="en-US" sz="1800" dirty="0">
              <a:latin typeface="Times New Roman" panose="02020603050405020304" pitchFamily="18" charset="0"/>
              <a:ea typeface="Times New Roman" panose="02020603050405020304" pitchFamily="18" charset="0"/>
            </a:endParaRPr>
          </a:p>
          <a:p>
            <a:pPr marL="271780" marR="0" indent="-156210">
              <a:spcBef>
                <a:spcPts val="0"/>
              </a:spcBef>
              <a:spcAft>
                <a:spcPts val="0"/>
              </a:spcAft>
            </a:pPr>
            <a:r>
              <a:rPr lang="en-US" sz="1200" dirty="0">
                <a:latin typeface="Times New Roman" panose="02020603050405020304" pitchFamily="18" charset="0"/>
                <a:ea typeface="Times New Roman" panose="02020603050405020304" pitchFamily="18" charset="0"/>
              </a:rPr>
              <a:t>6. Understanding that there is ultimately no separation between what I call my ‘‘self’’ and the whole of existence.</a:t>
            </a:r>
            <a:endParaRPr lang="en-US" sz="1800" dirty="0">
              <a:latin typeface="Times New Roman" panose="02020603050405020304" pitchFamily="18" charset="0"/>
              <a:ea typeface="Times New Roman" panose="02020603050405020304" pitchFamily="18" charset="0"/>
            </a:endParaRPr>
          </a:p>
          <a:p>
            <a:pPr marL="271780" marR="0" indent="-156210">
              <a:spcBef>
                <a:spcPts val="0"/>
              </a:spcBef>
              <a:spcAft>
                <a:spcPts val="0"/>
              </a:spcAft>
            </a:pPr>
            <a:r>
              <a:rPr lang="en-US" sz="1200" dirty="0">
                <a:latin typeface="Times New Roman" panose="02020603050405020304" pitchFamily="18" charset="0"/>
                <a:ea typeface="Times New Roman" panose="02020603050405020304" pitchFamily="18" charset="0"/>
              </a:rPr>
              <a:t>7. Feeling deeply at ease, wherever I am or whatever situation or circumstance I may find myself in.</a:t>
            </a:r>
            <a:endParaRPr lang="en-US" sz="1800" dirty="0">
              <a:latin typeface="Times New Roman" panose="02020603050405020304" pitchFamily="18" charset="0"/>
              <a:ea typeface="Times New Roman" panose="02020603050405020304" pitchFamily="18" charset="0"/>
            </a:endParaRPr>
          </a:p>
          <a:p>
            <a:pPr marL="271780" marR="0" indent="-156210">
              <a:spcBef>
                <a:spcPts val="0"/>
              </a:spcBef>
              <a:spcAft>
                <a:spcPts val="0"/>
              </a:spcAft>
            </a:pPr>
            <a:r>
              <a:rPr lang="en-US" sz="1200" dirty="0">
                <a:latin typeface="Times New Roman" panose="02020603050405020304" pitchFamily="18" charset="0"/>
                <a:ea typeface="Times New Roman" panose="02020603050405020304" pitchFamily="18" charset="0"/>
              </a:rPr>
              <a:t>8. A sense that my actions in life are not motivated by fear or mistrust.</a:t>
            </a:r>
            <a:endParaRPr lang="en-US" sz="1800" dirty="0">
              <a:latin typeface="Times New Roman" panose="02020603050405020304" pitchFamily="18" charset="0"/>
              <a:ea typeface="Times New Roman" panose="02020603050405020304" pitchFamily="18" charset="0"/>
            </a:endParaRPr>
          </a:p>
          <a:p>
            <a:pPr marL="271780" marR="0" indent="-156210">
              <a:spcBef>
                <a:spcPts val="0"/>
              </a:spcBef>
              <a:spcAft>
                <a:spcPts val="0"/>
              </a:spcAft>
            </a:pPr>
            <a:r>
              <a:rPr lang="en-US" sz="1200" dirty="0">
                <a:latin typeface="Times New Roman" panose="02020603050405020304" pitchFamily="18" charset="0"/>
                <a:ea typeface="Times New Roman" panose="02020603050405020304" pitchFamily="18" charset="0"/>
              </a:rPr>
              <a:t>9. Conscious awareness of my nonseparation from (essential oneness with) a transcendent reality, source, higher power, spirit, god, etc.</a:t>
            </a:r>
            <a:endParaRPr lang="en-US" sz="1800" dirty="0">
              <a:latin typeface="Times New Roman" panose="02020603050405020304" pitchFamily="18" charset="0"/>
              <a:ea typeface="Times New Roman" panose="02020603050405020304" pitchFamily="18" charset="0"/>
            </a:endParaRPr>
          </a:p>
          <a:p>
            <a:pPr marL="334645" marR="0" indent="-219075">
              <a:spcBef>
                <a:spcPts val="0"/>
              </a:spcBef>
              <a:spcAft>
                <a:spcPts val="0"/>
              </a:spcAft>
            </a:pPr>
            <a:r>
              <a:rPr lang="en-US" sz="1200" dirty="0">
                <a:latin typeface="Times New Roman" panose="02020603050405020304" pitchFamily="18" charset="0"/>
                <a:ea typeface="Times New Roman" panose="02020603050405020304" pitchFamily="18" charset="0"/>
              </a:rPr>
              <a:t>10. Not being personally invested in or attached to my own ideas and concepts.</a:t>
            </a:r>
            <a:endParaRPr lang="en-US" sz="1800" dirty="0">
              <a:latin typeface="Times New Roman" panose="02020603050405020304" pitchFamily="18" charset="0"/>
              <a:ea typeface="Times New Roman" panose="02020603050405020304" pitchFamily="18" charset="0"/>
            </a:endParaRPr>
          </a:p>
          <a:p>
            <a:pPr marL="334645" marR="0" indent="-219075">
              <a:spcBef>
                <a:spcPts val="0"/>
              </a:spcBef>
              <a:spcAft>
                <a:spcPts val="0"/>
              </a:spcAft>
            </a:pPr>
            <a:r>
              <a:rPr lang="en-US" sz="1200" dirty="0">
                <a:latin typeface="Times New Roman" panose="02020603050405020304" pitchFamily="18" charset="0"/>
                <a:ea typeface="Times New Roman" panose="02020603050405020304" pitchFamily="18" charset="0"/>
              </a:rPr>
              <a:t>11. An unwavering awareness of a stillness/quietness, even in the midst of movement and noise.</a:t>
            </a:r>
            <a:endParaRPr lang="en-US" sz="1800" dirty="0">
              <a:latin typeface="Times New Roman" panose="02020603050405020304" pitchFamily="18" charset="0"/>
              <a:ea typeface="Times New Roman" panose="02020603050405020304" pitchFamily="18" charset="0"/>
            </a:endParaRPr>
          </a:p>
          <a:p>
            <a:pPr marL="334645" marR="0" indent="-219075">
              <a:spcBef>
                <a:spcPts val="0"/>
              </a:spcBef>
              <a:spcAft>
                <a:spcPts val="0"/>
              </a:spcAft>
            </a:pPr>
            <a:r>
              <a:rPr lang="en-US" sz="1200" dirty="0">
                <a:latin typeface="Times New Roman" panose="02020603050405020304" pitchFamily="18" charset="0"/>
                <a:ea typeface="Times New Roman" panose="02020603050405020304" pitchFamily="18" charset="0"/>
              </a:rPr>
              <a:t>12. Acting without assuming a role or identity based on my own or others’ expectations.</a:t>
            </a:r>
            <a:endParaRPr lang="en-US" sz="1800" dirty="0">
              <a:latin typeface="Times New Roman" panose="02020603050405020304" pitchFamily="18" charset="0"/>
              <a:ea typeface="Times New Roman" panose="02020603050405020304" pitchFamily="18" charset="0"/>
            </a:endParaRPr>
          </a:p>
          <a:p>
            <a:pPr marL="334645" marR="0" indent="-219075">
              <a:spcBef>
                <a:spcPts val="0"/>
              </a:spcBef>
              <a:spcAft>
                <a:spcPts val="0"/>
              </a:spcAft>
            </a:pPr>
            <a:r>
              <a:rPr lang="en-US" sz="1200" dirty="0">
                <a:latin typeface="Times New Roman" panose="02020603050405020304" pitchFamily="18" charset="0"/>
                <a:ea typeface="Times New Roman" panose="02020603050405020304" pitchFamily="18" charset="0"/>
              </a:rPr>
              <a:t>13. A sense of immense freedom and possibility in my moment-to-moment experience.</a:t>
            </a:r>
            <a:endParaRPr lang="en-US" sz="1800" dirty="0">
              <a:latin typeface="Times New Roman" panose="02020603050405020304" pitchFamily="18" charset="0"/>
              <a:ea typeface="Times New Roman" panose="02020603050405020304" pitchFamily="18" charset="0"/>
            </a:endParaRPr>
          </a:p>
          <a:p>
            <a:pPr marL="334645" marR="0" indent="-219075">
              <a:spcBef>
                <a:spcPts val="0"/>
              </a:spcBef>
              <a:spcAft>
                <a:spcPts val="0"/>
              </a:spcAft>
            </a:pPr>
            <a:r>
              <a:rPr lang="en-US" sz="1200" dirty="0">
                <a:latin typeface="Times New Roman" panose="02020603050405020304" pitchFamily="18" charset="0"/>
                <a:ea typeface="Times New Roman" panose="02020603050405020304" pitchFamily="18" charset="0"/>
              </a:rPr>
              <a:t>14. A lack of desire to be understood by others.</a:t>
            </a:r>
            <a:endParaRPr lang="en-US" sz="1800" dirty="0">
              <a:latin typeface="Times New Roman" panose="02020603050405020304" pitchFamily="18" charset="0"/>
              <a:ea typeface="Times New Roman" panose="02020603050405020304" pitchFamily="18" charset="0"/>
            </a:endParaRPr>
          </a:p>
          <a:p>
            <a:pPr marL="334645" marR="0" indent="-219075">
              <a:spcBef>
                <a:spcPts val="0"/>
              </a:spcBef>
              <a:spcAft>
                <a:spcPts val="0"/>
              </a:spcAft>
            </a:pPr>
            <a:r>
              <a:rPr lang="en-US" sz="1200" dirty="0">
                <a:latin typeface="Times New Roman" panose="02020603050405020304" pitchFamily="18" charset="0"/>
                <a:ea typeface="Times New Roman" panose="02020603050405020304" pitchFamily="18" charset="0"/>
              </a:rPr>
              <a:t>15. A lack of concern or discomfort about either the past or future.</a:t>
            </a:r>
            <a:endParaRPr lang="en-US" sz="1800" dirty="0">
              <a:latin typeface="Times New Roman" panose="02020603050405020304" pitchFamily="18" charset="0"/>
              <a:ea typeface="Times New Roman" panose="02020603050405020304" pitchFamily="18" charset="0"/>
            </a:endParaRPr>
          </a:p>
          <a:p>
            <a:pPr marL="334645" marR="0" indent="-219075">
              <a:spcBef>
                <a:spcPts val="0"/>
              </a:spcBef>
              <a:spcAft>
                <a:spcPts val="0"/>
              </a:spcAft>
            </a:pPr>
            <a:r>
              <a:rPr lang="en-US" sz="1200" dirty="0">
                <a:latin typeface="Times New Roman" panose="02020603050405020304" pitchFamily="18" charset="0"/>
                <a:ea typeface="Times New Roman" panose="02020603050405020304" pitchFamily="18" charset="0"/>
              </a:rPr>
              <a:t>16. A lack of a sense of fear or anxiety that inhibits my actions.</a:t>
            </a:r>
            <a:endParaRPr lang="en-US" sz="1800" dirty="0">
              <a:latin typeface="Times New Roman" panose="02020603050405020304" pitchFamily="18" charset="0"/>
              <a:ea typeface="Times New Roman" panose="02020603050405020304" pitchFamily="18" charset="0"/>
            </a:endParaRPr>
          </a:p>
          <a:p>
            <a:pPr marL="334645" marR="0" indent="-219075">
              <a:spcBef>
                <a:spcPts val="0"/>
              </a:spcBef>
              <a:spcAft>
                <a:spcPts val="0"/>
              </a:spcAft>
            </a:pPr>
            <a:r>
              <a:rPr lang="en-US" sz="1200" dirty="0">
                <a:latin typeface="Times New Roman" panose="02020603050405020304" pitchFamily="18" charset="0"/>
                <a:ea typeface="Times New Roman" panose="02020603050405020304" pitchFamily="18" charset="0"/>
              </a:rPr>
              <a:t>17. A feeling of profound aliveness and vitality.</a:t>
            </a:r>
            <a:endParaRPr lang="en-US" sz="1800" dirty="0">
              <a:latin typeface="Times New Roman" panose="02020603050405020304" pitchFamily="18" charset="0"/>
              <a:ea typeface="Times New Roman" panose="02020603050405020304" pitchFamily="18" charset="0"/>
            </a:endParaRPr>
          </a:p>
          <a:p>
            <a:pPr marL="334645" marR="0" indent="-219075">
              <a:spcBef>
                <a:spcPts val="0"/>
              </a:spcBef>
              <a:spcAft>
                <a:spcPts val="0"/>
              </a:spcAft>
            </a:pPr>
            <a:r>
              <a:rPr lang="en-US" sz="1200" dirty="0">
                <a:latin typeface="Times New Roman" panose="02020603050405020304" pitchFamily="18" charset="0"/>
                <a:ea typeface="Times New Roman" panose="02020603050405020304" pitchFamily="18" charset="0"/>
              </a:rPr>
              <a:t>18. Acting without a desire to change anybody or anything.</a:t>
            </a:r>
            <a:endParaRPr lang="en-US" sz="1800" dirty="0">
              <a:latin typeface="Times New Roman" panose="02020603050405020304" pitchFamily="18" charset="0"/>
              <a:ea typeface="Times New Roman" panose="02020603050405020304" pitchFamily="18" charset="0"/>
            </a:endParaRPr>
          </a:p>
          <a:p>
            <a:pPr marL="344170" marR="0" indent="-219075">
              <a:spcBef>
                <a:spcPts val="0"/>
              </a:spcBef>
              <a:spcAft>
                <a:spcPts val="0"/>
              </a:spcAft>
            </a:pPr>
            <a:r>
              <a:rPr lang="en-US" sz="1200" dirty="0">
                <a:latin typeface="Times New Roman" panose="02020603050405020304" pitchFamily="18" charset="0"/>
                <a:ea typeface="Times New Roman" panose="02020603050405020304" pitchFamily="18" charset="0"/>
              </a:rPr>
              <a:t>19. Feelings of gratitude and/or open curiosity about all experiences.</a:t>
            </a:r>
            <a:endParaRPr lang="en-US" sz="1800" dirty="0">
              <a:latin typeface="Times New Roman" panose="02020603050405020304" pitchFamily="18" charset="0"/>
              <a:ea typeface="Times New Roman" panose="02020603050405020304" pitchFamily="18" charset="0"/>
            </a:endParaRPr>
          </a:p>
          <a:p>
            <a:pPr marL="344170" marR="0" indent="-219075">
              <a:spcBef>
                <a:spcPts val="0"/>
              </a:spcBef>
              <a:spcAft>
                <a:spcPts val="0"/>
              </a:spcAft>
            </a:pPr>
            <a:r>
              <a:rPr lang="en-US" sz="1200" dirty="0">
                <a:latin typeface="Times New Roman" panose="02020603050405020304" pitchFamily="18" charset="0"/>
                <a:ea typeface="Times New Roman" panose="02020603050405020304" pitchFamily="18" charset="0"/>
              </a:rPr>
              <a:t>20. A sense of the flawlessness and beauty of everything and everyone, just as they are.</a:t>
            </a:r>
            <a:endParaRPr lang="en-US" sz="1800" dirty="0">
              <a:latin typeface="Times New Roman" panose="02020603050405020304" pitchFamily="18" charset="0"/>
              <a:ea typeface="Times New Roman" panose="02020603050405020304" pitchFamily="18" charset="0"/>
            </a:endParaRPr>
          </a:p>
          <a:p>
            <a:pPr marL="344170" marR="0" indent="-219075">
              <a:spcBef>
                <a:spcPts val="0"/>
              </a:spcBef>
              <a:spcAft>
                <a:spcPts val="0"/>
              </a:spcAft>
            </a:pPr>
            <a:r>
              <a:rPr lang="en-US" sz="1200" dirty="0">
                <a:latin typeface="Times New Roman" panose="02020603050405020304" pitchFamily="18" charset="0"/>
                <a:ea typeface="Times New Roman" panose="02020603050405020304" pitchFamily="18" charset="0"/>
              </a:rPr>
              <a:t> </a:t>
            </a:r>
            <a:endParaRPr lang="en-US" sz="1800" dirty="0">
              <a:latin typeface="Times New Roman" panose="02020603050405020304" pitchFamily="18" charset="0"/>
              <a:ea typeface="Times New Roman" panose="02020603050405020304" pitchFamily="18" charset="0"/>
            </a:endParaRPr>
          </a:p>
          <a:p>
            <a:pPr marL="344170" marR="0" indent="-219075">
              <a:spcBef>
                <a:spcPts val="0"/>
              </a:spcBef>
              <a:spcAft>
                <a:spcPts val="0"/>
              </a:spcAft>
            </a:pPr>
            <a:r>
              <a:rPr lang="en-US" sz="1200" dirty="0">
                <a:latin typeface="Times New Roman" panose="02020603050405020304" pitchFamily="18" charset="0"/>
                <a:ea typeface="Times New Roman" panose="02020603050405020304" pitchFamily="18" charset="0"/>
              </a:rPr>
              <a:t>Questions: 1, 4, 8, 14, 15, 16 - have been changed to indicate the negative of the original.</a:t>
            </a:r>
            <a:endParaRPr lang="en-US" sz="1800" dirty="0">
              <a:latin typeface="Times New Roman" panose="02020603050405020304" pitchFamily="18" charset="0"/>
              <a:ea typeface="Times New Roman" panose="02020603050405020304" pitchFamily="18" charset="0"/>
            </a:endParaRPr>
          </a:p>
          <a:p>
            <a:pPr marL="127000" marR="0">
              <a:lnSpc>
                <a:spcPct val="107000"/>
              </a:lnSpc>
              <a:spcBef>
                <a:spcPts val="0"/>
              </a:spcBef>
              <a:spcAft>
                <a:spcPts val="0"/>
              </a:spcAft>
            </a:pPr>
            <a:r>
              <a:rPr lang="en-US" sz="1200" dirty="0">
                <a:latin typeface="Times New Roman" panose="02020603050405020304" pitchFamily="18" charset="0"/>
                <a:ea typeface="Times New Roman" panose="02020603050405020304" pitchFamily="18" charset="0"/>
              </a:rPr>
              <a:t> </a:t>
            </a:r>
            <a:endParaRPr lang="en-US" sz="1800" dirty="0">
              <a:latin typeface="Times New Roman" panose="02020603050405020304" pitchFamily="18" charset="0"/>
              <a:ea typeface="Times New Roman" panose="02020603050405020304" pitchFamily="18" charset="0"/>
            </a:endParaRPr>
          </a:p>
          <a:p>
            <a:pPr marL="127000" marR="0">
              <a:lnSpc>
                <a:spcPct val="107000"/>
              </a:lnSpc>
              <a:spcBef>
                <a:spcPts val="0"/>
              </a:spcBef>
              <a:spcAft>
                <a:spcPts val="0"/>
              </a:spcAft>
            </a:pPr>
            <a:r>
              <a:rPr lang="en-US" sz="1200" dirty="0">
                <a:latin typeface="Times New Roman" panose="02020603050405020304" pitchFamily="18" charset="0"/>
                <a:ea typeface="Times New Roman" panose="02020603050405020304" pitchFamily="18" charset="0"/>
              </a:rPr>
              <a:t>*Adapted from ”Nondual Embodiment Thematic Inventory” by John </a:t>
            </a:r>
            <a:r>
              <a:rPr lang="en-US" sz="1200" dirty="0" err="1">
                <a:latin typeface="Times New Roman" panose="02020603050405020304" pitchFamily="18" charset="0"/>
                <a:ea typeface="Times New Roman" panose="02020603050405020304" pitchFamily="18" charset="0"/>
              </a:rPr>
              <a:t>Astin</a:t>
            </a:r>
            <a:r>
              <a:rPr lang="en-US" sz="1200" dirty="0">
                <a:latin typeface="Times New Roman" panose="02020603050405020304" pitchFamily="18" charset="0"/>
                <a:ea typeface="Times New Roman" panose="02020603050405020304" pitchFamily="18" charset="0"/>
              </a:rPr>
              <a:t> and David A. </a:t>
            </a:r>
            <a:r>
              <a:rPr lang="en-US" sz="1200" dirty="0" err="1">
                <a:latin typeface="Times New Roman" panose="02020603050405020304" pitchFamily="18" charset="0"/>
                <a:ea typeface="Times New Roman" panose="02020603050405020304" pitchFamily="18" charset="0"/>
              </a:rPr>
              <a:t>Butlein</a:t>
            </a:r>
            <a:r>
              <a:rPr lang="en-US" sz="1200" dirty="0">
                <a:latin typeface="Times New Roman" panose="02020603050405020304" pitchFamily="18" charset="0"/>
                <a:ea typeface="Times New Roman" panose="02020603050405020304" pitchFamily="18" charset="0"/>
              </a:rPr>
              <a:t>**.</a:t>
            </a:r>
            <a:endParaRPr lang="en-US" sz="1800" dirty="0">
              <a:latin typeface="Times New Roman" panose="02020603050405020304" pitchFamily="18" charset="0"/>
              <a:ea typeface="Times New Roman" panose="02020603050405020304" pitchFamily="18" charset="0"/>
            </a:endParaRPr>
          </a:p>
          <a:p>
            <a:pPr marL="127000" marR="0">
              <a:lnSpc>
                <a:spcPct val="107000"/>
              </a:lnSpc>
              <a:spcBef>
                <a:spcPts val="0"/>
              </a:spcBef>
              <a:spcAft>
                <a:spcPts val="0"/>
              </a:spcAft>
            </a:pPr>
            <a:r>
              <a:rPr lang="en-US" sz="1200" dirty="0">
                <a:latin typeface="Times New Roman" panose="02020603050405020304" pitchFamily="18" charset="0"/>
                <a:ea typeface="Times New Roman" panose="02020603050405020304" pitchFamily="18" charset="0"/>
              </a:rPr>
              <a:t>**</a:t>
            </a:r>
            <a:r>
              <a:rPr lang="en-US" sz="1800" dirty="0">
                <a:latin typeface="Times New Roman" panose="02020603050405020304" pitchFamily="18" charset="0"/>
                <a:ea typeface="Times New Roman" panose="02020603050405020304" pitchFamily="18" charset="0"/>
              </a:rPr>
              <a:t> </a:t>
            </a:r>
            <a:r>
              <a:rPr lang="en-US" sz="1200" dirty="0" err="1">
                <a:latin typeface="Times New Roman" panose="02020603050405020304" pitchFamily="18" charset="0"/>
                <a:ea typeface="Times New Roman" panose="02020603050405020304" pitchFamily="18" charset="0"/>
              </a:rPr>
              <a:t>Butlein</a:t>
            </a:r>
            <a:r>
              <a:rPr lang="en-US" sz="1200" dirty="0">
                <a:latin typeface="Times New Roman" panose="02020603050405020304" pitchFamily="18" charset="0"/>
                <a:ea typeface="Times New Roman" panose="02020603050405020304" pitchFamily="18" charset="0"/>
              </a:rPr>
              <a:t> D. Nondual Embodiment Thematic Inventory. Institute of Transpersonal Psychology, 2005. Unpublished doctoral dissertation. </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1DD50BE1-4FD0-F147-8FFA-900F9D04A107}" type="slidenum">
              <a:rPr lang="en-US" smtClean="0"/>
              <a:t>51</a:t>
            </a:fld>
            <a:endParaRPr lang="en-US"/>
          </a:p>
        </p:txBody>
      </p:sp>
    </p:spTree>
    <p:extLst>
      <p:ext uri="{BB962C8B-B14F-4D97-AF65-F5344CB8AC3E}">
        <p14:creationId xmlns:p14="http://schemas.microsoft.com/office/powerpoint/2010/main" val="1618457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Let’s start with an exercise that typifies this whole workshop. May I have a volunteer to simply read the next slide. </a:t>
            </a:r>
          </a:p>
          <a:p>
            <a:r>
              <a:rPr lang="en-US" sz="1200" i="1" dirty="0"/>
              <a:t>***</a:t>
            </a:r>
            <a:endParaRPr lang="en-US" dirty="0"/>
          </a:p>
        </p:txBody>
      </p:sp>
      <p:sp>
        <p:nvSpPr>
          <p:cNvPr id="4" name="Slide Number Placeholder 3"/>
          <p:cNvSpPr>
            <a:spLocks noGrp="1"/>
          </p:cNvSpPr>
          <p:nvPr>
            <p:ph type="sldNum" sz="quarter" idx="5"/>
          </p:nvPr>
        </p:nvSpPr>
        <p:spPr/>
        <p:txBody>
          <a:bodyPr/>
          <a:lstStyle/>
          <a:p>
            <a:fld id="{1DD50BE1-4FD0-F147-8FFA-900F9D04A107}" type="slidenum">
              <a:rPr lang="en-US" smtClean="0"/>
              <a:t>5</a:t>
            </a:fld>
            <a:endParaRPr lang="en-US"/>
          </a:p>
        </p:txBody>
      </p:sp>
    </p:spTree>
    <p:extLst>
      <p:ext uri="{BB962C8B-B14F-4D97-AF65-F5344CB8AC3E}">
        <p14:creationId xmlns:p14="http://schemas.microsoft.com/office/powerpoint/2010/main" val="205720977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DD50BE1-4FD0-F147-8FFA-900F9D04A107}" type="slidenum">
              <a:rPr lang="en-US" smtClean="0"/>
              <a:t>52</a:t>
            </a:fld>
            <a:endParaRPr lang="en-US"/>
          </a:p>
        </p:txBody>
      </p:sp>
    </p:spTree>
    <p:extLst>
      <p:ext uri="{BB962C8B-B14F-4D97-AF65-F5344CB8AC3E}">
        <p14:creationId xmlns:p14="http://schemas.microsoft.com/office/powerpoint/2010/main" val="110487937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DD50BE1-4FD0-F147-8FFA-900F9D04A107}" type="slidenum">
              <a:rPr lang="en-US" smtClean="0"/>
              <a:t>53</a:t>
            </a:fld>
            <a:endParaRPr lang="en-US"/>
          </a:p>
        </p:txBody>
      </p:sp>
    </p:spTree>
    <p:extLst>
      <p:ext uri="{BB962C8B-B14F-4D97-AF65-F5344CB8AC3E}">
        <p14:creationId xmlns:p14="http://schemas.microsoft.com/office/powerpoint/2010/main" val="148953660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DD50BE1-4FD0-F147-8FFA-900F9D04A107}" type="slidenum">
              <a:rPr lang="en-US" smtClean="0"/>
              <a:t>54</a:t>
            </a:fld>
            <a:endParaRPr lang="en-US"/>
          </a:p>
        </p:txBody>
      </p:sp>
    </p:spTree>
    <p:extLst>
      <p:ext uri="{BB962C8B-B14F-4D97-AF65-F5344CB8AC3E}">
        <p14:creationId xmlns:p14="http://schemas.microsoft.com/office/powerpoint/2010/main" val="402770905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DD50BE1-4FD0-F147-8FFA-900F9D04A107}" type="slidenum">
              <a:rPr lang="en-US" smtClean="0"/>
              <a:t>55</a:t>
            </a:fld>
            <a:endParaRPr lang="en-US"/>
          </a:p>
        </p:txBody>
      </p:sp>
    </p:spTree>
    <p:extLst>
      <p:ext uri="{BB962C8B-B14F-4D97-AF65-F5344CB8AC3E}">
        <p14:creationId xmlns:p14="http://schemas.microsoft.com/office/powerpoint/2010/main" val="414421017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DD50BE1-4FD0-F147-8FFA-900F9D04A107}" type="slidenum">
              <a:rPr lang="en-US" smtClean="0"/>
              <a:t>56</a:t>
            </a:fld>
            <a:endParaRPr lang="en-US"/>
          </a:p>
        </p:txBody>
      </p:sp>
    </p:spTree>
    <p:extLst>
      <p:ext uri="{BB962C8B-B14F-4D97-AF65-F5344CB8AC3E}">
        <p14:creationId xmlns:p14="http://schemas.microsoft.com/office/powerpoint/2010/main" val="8458887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DD50BE1-4FD0-F147-8FFA-900F9D04A107}" type="slidenum">
              <a:rPr lang="en-US" smtClean="0"/>
              <a:t>57</a:t>
            </a:fld>
            <a:endParaRPr lang="en-US"/>
          </a:p>
        </p:txBody>
      </p:sp>
    </p:spTree>
    <p:extLst>
      <p:ext uri="{BB962C8B-B14F-4D97-AF65-F5344CB8AC3E}">
        <p14:creationId xmlns:p14="http://schemas.microsoft.com/office/powerpoint/2010/main" val="66193598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DD50BE1-4FD0-F147-8FFA-900F9D04A107}" type="slidenum">
              <a:rPr lang="en-US" smtClean="0"/>
              <a:t>58</a:t>
            </a:fld>
            <a:endParaRPr lang="en-US"/>
          </a:p>
        </p:txBody>
      </p:sp>
    </p:spTree>
    <p:extLst>
      <p:ext uri="{BB962C8B-B14F-4D97-AF65-F5344CB8AC3E}">
        <p14:creationId xmlns:p14="http://schemas.microsoft.com/office/powerpoint/2010/main" val="410991161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DD50BE1-4FD0-F147-8FFA-900F9D04A107}" type="slidenum">
              <a:rPr lang="en-US" smtClean="0"/>
              <a:t>59</a:t>
            </a:fld>
            <a:endParaRPr lang="en-US"/>
          </a:p>
        </p:txBody>
      </p:sp>
    </p:spTree>
    <p:extLst>
      <p:ext uri="{BB962C8B-B14F-4D97-AF65-F5344CB8AC3E}">
        <p14:creationId xmlns:p14="http://schemas.microsoft.com/office/powerpoint/2010/main" val="292616005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DD50BE1-4FD0-F147-8FFA-900F9D04A107}" type="slidenum">
              <a:rPr lang="en-US" smtClean="0"/>
              <a:t>60</a:t>
            </a:fld>
            <a:endParaRPr lang="en-US"/>
          </a:p>
        </p:txBody>
      </p:sp>
    </p:spTree>
    <p:extLst>
      <p:ext uri="{BB962C8B-B14F-4D97-AF65-F5344CB8AC3E}">
        <p14:creationId xmlns:p14="http://schemas.microsoft.com/office/powerpoint/2010/main" val="182970699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DD50BE1-4FD0-F147-8FFA-900F9D04A107}" type="slidenum">
              <a:rPr lang="en-US" smtClean="0"/>
              <a:t>61</a:t>
            </a:fld>
            <a:endParaRPr lang="en-US"/>
          </a:p>
        </p:txBody>
      </p:sp>
    </p:spTree>
    <p:extLst>
      <p:ext uri="{BB962C8B-B14F-4D97-AF65-F5344CB8AC3E}">
        <p14:creationId xmlns:p14="http://schemas.microsoft.com/office/powerpoint/2010/main" val="34657637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DD50BE1-4FD0-F147-8FFA-900F9D04A107}" type="slidenum">
              <a:rPr lang="en-US" smtClean="0"/>
              <a:t>6</a:t>
            </a:fld>
            <a:endParaRPr lang="en-US"/>
          </a:p>
        </p:txBody>
      </p:sp>
    </p:spTree>
    <p:extLst>
      <p:ext uri="{BB962C8B-B14F-4D97-AF65-F5344CB8AC3E}">
        <p14:creationId xmlns:p14="http://schemas.microsoft.com/office/powerpoint/2010/main" val="1613991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0" dirty="0"/>
              <a:t>Wholes and parts head and hearts – people use lots of terms to speak about this. Here is your first quiz.</a:t>
            </a:r>
          </a:p>
          <a:p>
            <a:r>
              <a:rPr lang="en-US" sz="1200" i="1" dirty="0"/>
              <a:t>***</a:t>
            </a:r>
            <a:endParaRPr lang="en-US" dirty="0"/>
          </a:p>
        </p:txBody>
      </p:sp>
      <p:sp>
        <p:nvSpPr>
          <p:cNvPr id="4" name="Slide Number Placeholder 3"/>
          <p:cNvSpPr>
            <a:spLocks noGrp="1"/>
          </p:cNvSpPr>
          <p:nvPr>
            <p:ph type="sldNum" sz="quarter" idx="5"/>
          </p:nvPr>
        </p:nvSpPr>
        <p:spPr/>
        <p:txBody>
          <a:bodyPr/>
          <a:lstStyle/>
          <a:p>
            <a:fld id="{1DD50BE1-4FD0-F147-8FFA-900F9D04A107}" type="slidenum">
              <a:rPr lang="en-US" smtClean="0"/>
              <a:t>7</a:t>
            </a:fld>
            <a:endParaRPr lang="en-US"/>
          </a:p>
        </p:txBody>
      </p:sp>
    </p:spTree>
    <p:extLst>
      <p:ext uri="{BB962C8B-B14F-4D97-AF65-F5344CB8AC3E}">
        <p14:creationId xmlns:p14="http://schemas.microsoft.com/office/powerpoint/2010/main" val="13200755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0" dirty="0">
                <a:solidFill>
                  <a:srgbClr val="1A1A1A"/>
                </a:solidFill>
                <a:effectLst/>
                <a:latin typeface="Times New Roman" panose="02020603050405020304" pitchFamily="18" charset="0"/>
                <a:ea typeface="Times New Roman" panose="02020603050405020304" pitchFamily="18" charset="0"/>
                <a:cs typeface="Times New Roman" panose="02020603050405020304" pitchFamily="18" charset="0"/>
              </a:rPr>
              <a:t>***</a:t>
            </a:r>
          </a:p>
          <a:p>
            <a:pPr lvl="0"/>
            <a:endParaRPr lang="en-US" sz="1200" b="1" dirty="0">
              <a:solidFill>
                <a:srgbClr val="1A1A1A"/>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1DD50BE1-4FD0-F147-8FFA-900F9D04A107}" type="slidenum">
              <a:rPr lang="en-US" smtClean="0"/>
              <a:t>8</a:t>
            </a:fld>
            <a:endParaRPr lang="en-US"/>
          </a:p>
        </p:txBody>
      </p:sp>
    </p:spTree>
    <p:extLst>
      <p:ext uri="{BB962C8B-B14F-4D97-AF65-F5344CB8AC3E}">
        <p14:creationId xmlns:p14="http://schemas.microsoft.com/office/powerpoint/2010/main" val="41534052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0" dirty="0">
                <a:solidFill>
                  <a:srgbClr val="1A1A1A"/>
                </a:solidFill>
                <a:effectLst/>
                <a:latin typeface="Times New Roman" panose="02020603050405020304" pitchFamily="18" charset="0"/>
                <a:ea typeface="Times New Roman" panose="02020603050405020304" pitchFamily="18" charset="0"/>
                <a:cs typeface="Times New Roman" panose="02020603050405020304" pitchFamily="18" charset="0"/>
              </a:rPr>
              <a:t>***</a:t>
            </a:r>
          </a:p>
          <a:p>
            <a:pPr lvl="0"/>
            <a:endParaRPr lang="en-US" sz="1200" b="1" dirty="0">
              <a:solidFill>
                <a:srgbClr val="1A1A1A"/>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1DD50BE1-4FD0-F147-8FFA-900F9D04A107}" type="slidenum">
              <a:rPr lang="en-US" smtClean="0"/>
              <a:t>9</a:t>
            </a:fld>
            <a:endParaRPr lang="en-US"/>
          </a:p>
        </p:txBody>
      </p:sp>
    </p:spTree>
    <p:extLst>
      <p:ext uri="{BB962C8B-B14F-4D97-AF65-F5344CB8AC3E}">
        <p14:creationId xmlns:p14="http://schemas.microsoft.com/office/powerpoint/2010/main" val="26233300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A79C44AD-159F-4248-BF87-B2F841C67ED9}" type="datetimeFigureOut">
              <a:rPr lang="en-US" smtClean="0"/>
              <a:t>11/4/21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161003-1F79-3940-8011-2F4B98211B33}" type="slidenum">
              <a:rPr lang="en-US" smtClean="0"/>
              <a:t>‹#›</a:t>
            </a:fld>
            <a:endParaRPr lang="en-US"/>
          </a:p>
        </p:txBody>
      </p:sp>
    </p:spTree>
    <p:extLst>
      <p:ext uri="{BB962C8B-B14F-4D97-AF65-F5344CB8AC3E}">
        <p14:creationId xmlns:p14="http://schemas.microsoft.com/office/powerpoint/2010/main" val="39006207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79C44AD-159F-4248-BF87-B2F841C67ED9}" type="datetimeFigureOut">
              <a:rPr lang="en-US" smtClean="0"/>
              <a:t>11/4/21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161003-1F79-3940-8011-2F4B98211B33}" type="slidenum">
              <a:rPr lang="en-US" smtClean="0"/>
              <a:t>‹#›</a:t>
            </a:fld>
            <a:endParaRPr lang="en-US"/>
          </a:p>
        </p:txBody>
      </p:sp>
    </p:spTree>
    <p:extLst>
      <p:ext uri="{BB962C8B-B14F-4D97-AF65-F5344CB8AC3E}">
        <p14:creationId xmlns:p14="http://schemas.microsoft.com/office/powerpoint/2010/main" val="9679202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79C44AD-159F-4248-BF87-B2F841C67ED9}" type="datetimeFigureOut">
              <a:rPr lang="en-US" smtClean="0"/>
              <a:t>11/4/21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161003-1F79-3940-8011-2F4B98211B33}" type="slidenum">
              <a:rPr lang="en-US" smtClean="0"/>
              <a:t>‹#›</a:t>
            </a:fld>
            <a:endParaRPr lang="en-US"/>
          </a:p>
        </p:txBody>
      </p:sp>
    </p:spTree>
    <p:extLst>
      <p:ext uri="{BB962C8B-B14F-4D97-AF65-F5344CB8AC3E}">
        <p14:creationId xmlns:p14="http://schemas.microsoft.com/office/powerpoint/2010/main" val="27745642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3">
              <a:lumMod val="20000"/>
              <a:lumOff val="80000"/>
            </a:schemeClr>
          </a:solidFill>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79C44AD-159F-4248-BF87-B2F841C67ED9}" type="datetimeFigureOut">
              <a:rPr lang="en-US" smtClean="0"/>
              <a:t>11/4/21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161003-1F79-3940-8011-2F4B98211B33}" type="slidenum">
              <a:rPr lang="en-US" smtClean="0"/>
              <a:t>‹#›</a:t>
            </a:fld>
            <a:endParaRPr lang="en-US"/>
          </a:p>
        </p:txBody>
      </p:sp>
    </p:spTree>
    <p:extLst>
      <p:ext uri="{BB962C8B-B14F-4D97-AF65-F5344CB8AC3E}">
        <p14:creationId xmlns:p14="http://schemas.microsoft.com/office/powerpoint/2010/main" val="27122865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79C44AD-159F-4248-BF87-B2F841C67ED9}" type="datetimeFigureOut">
              <a:rPr lang="en-US" smtClean="0"/>
              <a:t>11/4/21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161003-1F79-3940-8011-2F4B98211B33}" type="slidenum">
              <a:rPr lang="en-US" smtClean="0"/>
              <a:t>‹#›</a:t>
            </a:fld>
            <a:endParaRPr lang="en-US"/>
          </a:p>
        </p:txBody>
      </p:sp>
    </p:spTree>
    <p:extLst>
      <p:ext uri="{BB962C8B-B14F-4D97-AF65-F5344CB8AC3E}">
        <p14:creationId xmlns:p14="http://schemas.microsoft.com/office/powerpoint/2010/main" val="37121654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79C44AD-159F-4248-BF87-B2F841C67ED9}" type="datetimeFigureOut">
              <a:rPr lang="en-US" smtClean="0"/>
              <a:t>11/4/21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0161003-1F79-3940-8011-2F4B98211B33}" type="slidenum">
              <a:rPr lang="en-US" smtClean="0"/>
              <a:t>‹#›</a:t>
            </a:fld>
            <a:endParaRPr lang="en-US"/>
          </a:p>
        </p:txBody>
      </p:sp>
    </p:spTree>
    <p:extLst>
      <p:ext uri="{BB962C8B-B14F-4D97-AF65-F5344CB8AC3E}">
        <p14:creationId xmlns:p14="http://schemas.microsoft.com/office/powerpoint/2010/main" val="36173292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79C44AD-159F-4248-BF87-B2F841C67ED9}" type="datetimeFigureOut">
              <a:rPr lang="en-US" smtClean="0"/>
              <a:t>11/4/21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0161003-1F79-3940-8011-2F4B98211B33}" type="slidenum">
              <a:rPr lang="en-US" smtClean="0"/>
              <a:t>‹#›</a:t>
            </a:fld>
            <a:endParaRPr lang="en-US"/>
          </a:p>
        </p:txBody>
      </p:sp>
    </p:spTree>
    <p:extLst>
      <p:ext uri="{BB962C8B-B14F-4D97-AF65-F5344CB8AC3E}">
        <p14:creationId xmlns:p14="http://schemas.microsoft.com/office/powerpoint/2010/main" val="1370771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79C44AD-159F-4248-BF87-B2F841C67ED9}" type="datetimeFigureOut">
              <a:rPr lang="en-US" smtClean="0"/>
              <a:t>11/4/21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0161003-1F79-3940-8011-2F4B98211B33}" type="slidenum">
              <a:rPr lang="en-US" smtClean="0"/>
              <a:t>‹#›</a:t>
            </a:fld>
            <a:endParaRPr lang="en-US"/>
          </a:p>
        </p:txBody>
      </p:sp>
    </p:spTree>
    <p:extLst>
      <p:ext uri="{BB962C8B-B14F-4D97-AF65-F5344CB8AC3E}">
        <p14:creationId xmlns:p14="http://schemas.microsoft.com/office/powerpoint/2010/main" val="12599667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79C44AD-159F-4248-BF87-B2F841C67ED9}" type="datetimeFigureOut">
              <a:rPr lang="en-US" smtClean="0"/>
              <a:t>11/4/21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0161003-1F79-3940-8011-2F4B98211B33}" type="slidenum">
              <a:rPr lang="en-US" smtClean="0"/>
              <a:t>‹#›</a:t>
            </a:fld>
            <a:endParaRPr lang="en-US"/>
          </a:p>
        </p:txBody>
      </p:sp>
    </p:spTree>
    <p:extLst>
      <p:ext uri="{BB962C8B-B14F-4D97-AF65-F5344CB8AC3E}">
        <p14:creationId xmlns:p14="http://schemas.microsoft.com/office/powerpoint/2010/main" val="34797246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79C44AD-159F-4248-BF87-B2F841C67ED9}" type="datetimeFigureOut">
              <a:rPr lang="en-US" smtClean="0"/>
              <a:t>11/4/21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0161003-1F79-3940-8011-2F4B98211B33}" type="slidenum">
              <a:rPr lang="en-US" smtClean="0"/>
              <a:t>‹#›</a:t>
            </a:fld>
            <a:endParaRPr lang="en-US"/>
          </a:p>
        </p:txBody>
      </p:sp>
    </p:spTree>
    <p:extLst>
      <p:ext uri="{BB962C8B-B14F-4D97-AF65-F5344CB8AC3E}">
        <p14:creationId xmlns:p14="http://schemas.microsoft.com/office/powerpoint/2010/main" val="582003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79C44AD-159F-4248-BF87-B2F841C67ED9}" type="datetimeFigureOut">
              <a:rPr lang="en-US" smtClean="0"/>
              <a:t>11/4/21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0161003-1F79-3940-8011-2F4B98211B33}" type="slidenum">
              <a:rPr lang="en-US" smtClean="0"/>
              <a:t>‹#›</a:t>
            </a:fld>
            <a:endParaRPr lang="en-US"/>
          </a:p>
        </p:txBody>
      </p:sp>
    </p:spTree>
    <p:extLst>
      <p:ext uri="{BB962C8B-B14F-4D97-AF65-F5344CB8AC3E}">
        <p14:creationId xmlns:p14="http://schemas.microsoft.com/office/powerpoint/2010/main" val="4518026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79C44AD-159F-4248-BF87-B2F841C67ED9}" type="datetimeFigureOut">
              <a:rPr lang="en-US" smtClean="0"/>
              <a:t>11/4/21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0161003-1F79-3940-8011-2F4B98211B33}" type="slidenum">
              <a:rPr lang="en-US" smtClean="0"/>
              <a:t>‹#›</a:t>
            </a:fld>
            <a:endParaRPr lang="en-US"/>
          </a:p>
        </p:txBody>
      </p:sp>
    </p:spTree>
    <p:extLst>
      <p:ext uri="{BB962C8B-B14F-4D97-AF65-F5344CB8AC3E}">
        <p14:creationId xmlns:p14="http://schemas.microsoft.com/office/powerpoint/2010/main" val="888738400"/>
      </p:ext>
    </p:extLst>
  </p:cSld>
  <p:clrMap bg1="lt1" tx1="dk1" bg2="lt2" tx2="dk2" accent1="accent1" accent2="accent2" accent3="accent3" accent4="accent4" accent5="accent5" accent6="accent6" hlink="hlink" folHlink="folHlink"/>
  <p:sldLayoutIdLst>
    <p:sldLayoutId id="2147483774" r:id="rId1"/>
    <p:sldLayoutId id="2147483775" r:id="rId2"/>
    <p:sldLayoutId id="2147483776" r:id="rId3"/>
    <p:sldLayoutId id="2147483777" r:id="rId4"/>
    <p:sldLayoutId id="2147483778" r:id="rId5"/>
    <p:sldLayoutId id="2147483779" r:id="rId6"/>
    <p:sldLayoutId id="2147483780" r:id="rId7"/>
    <p:sldLayoutId id="2147483781" r:id="rId8"/>
    <p:sldLayoutId id="2147483782" r:id="rId9"/>
    <p:sldLayoutId id="2147483783" r:id="rId10"/>
    <p:sldLayoutId id="214748378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6.jpeg"/><Relationship Id="rId4" Type="http://schemas.openxmlformats.org/officeDocument/2006/relationships/image" Target="../media/image5.jpe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9.jpeg"/><Relationship Id="rId5" Type="http://schemas.openxmlformats.org/officeDocument/2006/relationships/image" Target="../media/image4.png"/><Relationship Id="rId4" Type="http://schemas.openxmlformats.org/officeDocument/2006/relationships/image" Target="../media/image8.jpeg"/></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hyperlink" Target="https://www.bickart.org/science-lesson-7.html"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hyperlink" Target="https://www.bickart.org/science-lesson-2.html" TargetMode="External"/><Relationship Id="rId4" Type="http://schemas.openxmlformats.org/officeDocument/2006/relationships/image" Target="../media/image4.png"/></Relationships>
</file>

<file path=ppt/slides/_rels/slide3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hyperlink" Target="https://www.bickart.org/science-lesson-3.html" TargetMode="External"/><Relationship Id="rId4" Type="http://schemas.openxmlformats.org/officeDocument/2006/relationships/image" Target="../media/image4.png"/></Relationships>
</file>

<file path=ppt/slides/_rels/slide3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hyperlink" Target="https://www.bickart.org/science-lesson-13.html"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17.jpg"/></Relationships>
</file>

<file path=ppt/slides/_rels/slide4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5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54.xml.rels><?xml version="1.0" encoding="UTF-8" standalone="yes"?>
<Relationships xmlns="http://schemas.openxmlformats.org/package/2006/relationships"><Relationship Id="rId3" Type="http://schemas.openxmlformats.org/officeDocument/2006/relationships/image" Target="../media/image21.tiff"/><Relationship Id="rId2" Type="http://schemas.openxmlformats.org/officeDocument/2006/relationships/notesSlide" Target="../notesSlides/notesSlide52.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55.xml.rels><?xml version="1.0" encoding="UTF-8" standalone="yes"?>
<Relationships xmlns="http://schemas.openxmlformats.org/package/2006/relationships"><Relationship Id="rId3" Type="http://schemas.openxmlformats.org/officeDocument/2006/relationships/image" Target="../media/image22.tiff"/><Relationship Id="rId2" Type="http://schemas.openxmlformats.org/officeDocument/2006/relationships/notesSlide" Target="../notesSlides/notesSlide53.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5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4.xml"/><Relationship Id="rId1" Type="http://schemas.openxmlformats.org/officeDocument/2006/relationships/slideLayout" Target="../slideLayouts/slideLayout2.xml"/><Relationship Id="rId4" Type="http://schemas.openxmlformats.org/officeDocument/2006/relationships/image" Target="../media/image23.tiff"/></Relationships>
</file>

<file path=ppt/slides/_rels/slide5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5.xml"/><Relationship Id="rId1" Type="http://schemas.openxmlformats.org/officeDocument/2006/relationships/slideLayout" Target="../slideLayouts/slideLayout2.xml"/><Relationship Id="rId4" Type="http://schemas.openxmlformats.org/officeDocument/2006/relationships/image" Target="../media/image24.tiff"/></Relationships>
</file>

<file path=ppt/slides/_rels/slide5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6.xml"/><Relationship Id="rId1" Type="http://schemas.openxmlformats.org/officeDocument/2006/relationships/slideLayout" Target="../slideLayouts/slideLayout2.xml"/><Relationship Id="rId4" Type="http://schemas.openxmlformats.org/officeDocument/2006/relationships/image" Target="../media/image25.tiff"/></Relationships>
</file>

<file path=ppt/slides/_rels/slide5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7.xml"/><Relationship Id="rId1" Type="http://schemas.openxmlformats.org/officeDocument/2006/relationships/slideLayout" Target="../slideLayouts/slideLayout2.xml"/><Relationship Id="rId4" Type="http://schemas.openxmlformats.org/officeDocument/2006/relationships/image" Target="../media/image26.tiff"/></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26.tiff"/><Relationship Id="rId2" Type="http://schemas.openxmlformats.org/officeDocument/2006/relationships/notesSlide" Target="../notesSlides/notesSlide58.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61.xml.rels><?xml version="1.0" encoding="UTF-8" standalone="yes"?>
<Relationships xmlns="http://schemas.openxmlformats.org/package/2006/relationships"><Relationship Id="rId3" Type="http://schemas.openxmlformats.org/officeDocument/2006/relationships/image" Target="../media/image26.tiff"/><Relationship Id="rId2" Type="http://schemas.openxmlformats.org/officeDocument/2006/relationships/notesSlide" Target="../notesSlides/notesSlide59.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95D7CDB-47B7-CD41-B884-CCE74FC2381F}"/>
              </a:ext>
            </a:extLst>
          </p:cNvPr>
          <p:cNvPicPr>
            <a:picLocks noChangeAspect="1"/>
          </p:cNvPicPr>
          <p:nvPr/>
        </p:nvPicPr>
        <p:blipFill>
          <a:blip r:embed="rId3"/>
          <a:srcRect/>
          <a:stretch/>
        </p:blipFill>
        <p:spPr>
          <a:xfrm>
            <a:off x="3446318" y="784766"/>
            <a:ext cx="5299364" cy="5288468"/>
          </a:xfrm>
          <a:prstGeom prst="rect">
            <a:avLst/>
          </a:prstGeom>
        </p:spPr>
      </p:pic>
      <p:sp>
        <p:nvSpPr>
          <p:cNvPr id="2" name="TextBox 1">
            <a:extLst>
              <a:ext uri="{FF2B5EF4-FFF2-40B4-BE49-F238E27FC236}">
                <a16:creationId xmlns:a16="http://schemas.microsoft.com/office/drawing/2014/main" id="{EBC9B2DC-B402-1642-A6DF-4FA8F0E96138}"/>
              </a:ext>
            </a:extLst>
          </p:cNvPr>
          <p:cNvSpPr txBox="1"/>
          <p:nvPr/>
        </p:nvSpPr>
        <p:spPr>
          <a:xfrm>
            <a:off x="9872420" y="4510007"/>
            <a:ext cx="184731" cy="369332"/>
          </a:xfrm>
          <a:prstGeom prst="rect">
            <a:avLst/>
          </a:prstGeom>
          <a:noFill/>
        </p:spPr>
        <p:txBody>
          <a:bodyPr wrap="none" rtlCol="0">
            <a:spAutoFit/>
          </a:bodyPr>
          <a:lstStyle/>
          <a:p>
            <a:endParaRPr lang="en-US" dirty="0"/>
          </a:p>
        </p:txBody>
      </p:sp>
      <p:sp>
        <p:nvSpPr>
          <p:cNvPr id="3" name="TextBox 2">
            <a:extLst>
              <a:ext uri="{FF2B5EF4-FFF2-40B4-BE49-F238E27FC236}">
                <a16:creationId xmlns:a16="http://schemas.microsoft.com/office/drawing/2014/main" id="{CF45099D-EE1F-E941-985F-E7E3023FA41B}"/>
              </a:ext>
            </a:extLst>
          </p:cNvPr>
          <p:cNvSpPr txBox="1"/>
          <p:nvPr/>
        </p:nvSpPr>
        <p:spPr>
          <a:xfrm>
            <a:off x="10476854" y="5734373"/>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40509370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CED86837-9E8D-5D40-9854-FBE66DECF6E7}"/>
              </a:ext>
            </a:extLst>
          </p:cNvPr>
          <p:cNvGraphicFramePr>
            <a:graphicFrameLocks noGrp="1"/>
          </p:cNvGraphicFramePr>
          <p:nvPr>
            <p:extLst>
              <p:ext uri="{D42A27DB-BD31-4B8C-83A1-F6EECF244321}">
                <p14:modId xmlns:p14="http://schemas.microsoft.com/office/powerpoint/2010/main" val="991904109"/>
              </p:ext>
            </p:extLst>
          </p:nvPr>
        </p:nvGraphicFramePr>
        <p:xfrm>
          <a:off x="5585033" y="2126116"/>
          <a:ext cx="5786204" cy="3792157"/>
        </p:xfrm>
        <a:graphic>
          <a:graphicData uri="http://schemas.openxmlformats.org/drawingml/2006/table">
            <a:tbl>
              <a:tblPr>
                <a:tableStyleId>{073A0DAA-6AF3-43AB-8588-CEC1D06C72B9}</a:tableStyleId>
              </a:tblPr>
              <a:tblGrid>
                <a:gridCol w="2893102">
                  <a:extLst>
                    <a:ext uri="{9D8B030D-6E8A-4147-A177-3AD203B41FA5}">
                      <a16:colId xmlns:a16="http://schemas.microsoft.com/office/drawing/2014/main" val="1965117125"/>
                    </a:ext>
                  </a:extLst>
                </a:gridCol>
                <a:gridCol w="2893102">
                  <a:extLst>
                    <a:ext uri="{9D8B030D-6E8A-4147-A177-3AD203B41FA5}">
                      <a16:colId xmlns:a16="http://schemas.microsoft.com/office/drawing/2014/main" val="526276368"/>
                    </a:ext>
                  </a:extLst>
                </a:gridCol>
              </a:tblGrid>
              <a:tr h="765968">
                <a:tc gridSpan="2">
                  <a:txBody>
                    <a:bodyPr/>
                    <a:lstStyle/>
                    <a:p>
                      <a:pPr marL="0" marR="0" algn="ctr">
                        <a:lnSpc>
                          <a:spcPct val="115000"/>
                        </a:lnSpc>
                        <a:spcBef>
                          <a:spcPts val="0"/>
                        </a:spcBef>
                        <a:spcAft>
                          <a:spcPts val="1000"/>
                        </a:spcAft>
                      </a:pP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extLst>
                  <a:ext uri="{0D108BD9-81ED-4DB2-BD59-A6C34878D82A}">
                    <a16:rowId xmlns:a16="http://schemas.microsoft.com/office/drawing/2014/main" val="81531751"/>
                  </a:ext>
                </a:extLst>
              </a:tr>
              <a:tr h="489613">
                <a:tc>
                  <a:txBody>
                    <a:bodyPr/>
                    <a:lstStyle/>
                    <a:p>
                      <a:pPr marL="0" marR="0" algn="ctr">
                        <a:lnSpc>
                          <a:spcPct val="150000"/>
                        </a:lnSpc>
                        <a:spcBef>
                          <a:spcPts val="0"/>
                        </a:spcBef>
                        <a:spcAft>
                          <a:spcPts val="0"/>
                        </a:spcAft>
                      </a:pPr>
                      <a:r>
                        <a:rPr lang="en-US" sz="3200" dirty="0">
                          <a:effectLst/>
                        </a:rPr>
                        <a:t>Head</a:t>
                      </a: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50000"/>
                        </a:lnSpc>
                        <a:spcBef>
                          <a:spcPts val="0"/>
                        </a:spcBef>
                        <a:spcAft>
                          <a:spcPts val="0"/>
                        </a:spcAft>
                      </a:pPr>
                      <a:r>
                        <a:rPr lang="en-US" sz="3200" dirty="0">
                          <a:effectLst/>
                        </a:rPr>
                        <a:t>Heart</a:t>
                      </a: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458341993"/>
                  </a:ext>
                </a:extLst>
              </a:tr>
              <a:tr h="404734">
                <a:tc>
                  <a:txBody>
                    <a:bodyPr/>
                    <a:lstStyle/>
                    <a:p>
                      <a:pPr marL="0" marR="0" algn="ctr">
                        <a:lnSpc>
                          <a:spcPct val="150000"/>
                        </a:lnSpc>
                        <a:spcBef>
                          <a:spcPts val="0"/>
                        </a:spcBef>
                        <a:spcAft>
                          <a:spcPts val="0"/>
                        </a:spcAft>
                      </a:pPr>
                      <a:r>
                        <a:rPr lang="en-US" sz="2400" dirty="0">
                          <a:effectLst/>
                        </a:rPr>
                        <a:t>Left Brain</a:t>
                      </a: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50000"/>
                        </a:lnSpc>
                        <a:spcBef>
                          <a:spcPts val="0"/>
                        </a:spcBef>
                        <a:spcAft>
                          <a:spcPts val="0"/>
                        </a:spcAft>
                      </a:pPr>
                      <a:r>
                        <a:rPr lang="en-US" sz="2400" dirty="0">
                          <a:effectLst/>
                        </a:rPr>
                        <a:t>Right Brain</a:t>
                      </a: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815396767"/>
                  </a:ext>
                </a:extLst>
              </a:tr>
              <a:tr h="419725">
                <a:tc>
                  <a:txBody>
                    <a:bodyPr/>
                    <a:lstStyle/>
                    <a:p>
                      <a:pPr marL="0" marR="0" algn="ctr">
                        <a:lnSpc>
                          <a:spcPct val="150000"/>
                        </a:lnSpc>
                        <a:spcBef>
                          <a:spcPts val="0"/>
                        </a:spcBef>
                        <a:spcAft>
                          <a:spcPts val="0"/>
                        </a:spcAft>
                      </a:pP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50000"/>
                        </a:lnSpc>
                        <a:spcBef>
                          <a:spcPts val="0"/>
                        </a:spcBef>
                        <a:spcAft>
                          <a:spcPts val="0"/>
                        </a:spcAft>
                      </a:pP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873456206"/>
                  </a:ext>
                </a:extLst>
              </a:tr>
              <a:tr h="404734">
                <a:tc>
                  <a:txBody>
                    <a:bodyPr/>
                    <a:lstStyle/>
                    <a:p>
                      <a:pPr marL="0" marR="0" algn="ctr">
                        <a:lnSpc>
                          <a:spcPct val="150000"/>
                        </a:lnSpc>
                        <a:spcBef>
                          <a:spcPts val="0"/>
                        </a:spcBef>
                        <a:spcAft>
                          <a:spcPts val="0"/>
                        </a:spcAft>
                      </a:pP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50000"/>
                        </a:lnSpc>
                        <a:spcBef>
                          <a:spcPts val="0"/>
                        </a:spcBef>
                        <a:spcAft>
                          <a:spcPts val="0"/>
                        </a:spcAft>
                      </a:pP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9181295"/>
                  </a:ext>
                </a:extLst>
              </a:tr>
              <a:tr h="419725">
                <a:tc>
                  <a:txBody>
                    <a:bodyPr/>
                    <a:lstStyle/>
                    <a:p>
                      <a:pPr marL="0" marR="0" algn="ctr">
                        <a:lnSpc>
                          <a:spcPct val="150000"/>
                        </a:lnSpc>
                        <a:spcBef>
                          <a:spcPts val="0"/>
                        </a:spcBef>
                        <a:spcAft>
                          <a:spcPts val="0"/>
                        </a:spcAft>
                      </a:pP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50000"/>
                        </a:lnSpc>
                        <a:spcBef>
                          <a:spcPts val="0"/>
                        </a:spcBef>
                        <a:spcAft>
                          <a:spcPts val="0"/>
                        </a:spcAft>
                      </a:pP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578799533"/>
                  </a:ext>
                </a:extLst>
              </a:tr>
              <a:tr h="409797">
                <a:tc>
                  <a:txBody>
                    <a:bodyPr/>
                    <a:lstStyle/>
                    <a:p>
                      <a:pPr marL="0" marR="0" algn="ctr">
                        <a:lnSpc>
                          <a:spcPct val="150000"/>
                        </a:lnSpc>
                        <a:spcBef>
                          <a:spcPts val="0"/>
                        </a:spcBef>
                        <a:spcAft>
                          <a:spcPts val="0"/>
                        </a:spcAft>
                      </a:pP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50000"/>
                        </a:lnSpc>
                        <a:spcBef>
                          <a:spcPts val="0"/>
                        </a:spcBef>
                        <a:spcAft>
                          <a:spcPts val="0"/>
                        </a:spcAft>
                      </a:pP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399373452"/>
                  </a:ext>
                </a:extLst>
              </a:tr>
            </a:tbl>
          </a:graphicData>
        </a:graphic>
      </p:graphicFrame>
      <p:pic>
        <p:nvPicPr>
          <p:cNvPr id="1026" name="Picture 1">
            <a:extLst>
              <a:ext uri="{FF2B5EF4-FFF2-40B4-BE49-F238E27FC236}">
                <a16:creationId xmlns:a16="http://schemas.microsoft.com/office/drawing/2014/main" id="{E8DE3CE9-26A6-9746-B7AB-B1594F30272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618765" y="2150947"/>
            <a:ext cx="320675" cy="301625"/>
          </a:xfrm>
          <a:prstGeom prst="rect">
            <a:avLst/>
          </a:prstGeom>
          <a:noFill/>
          <a:extLst>
            <a:ext uri="{909E8E84-426E-40DD-AFC4-6F175D3DCCD1}">
              <a14:hiddenFill xmlns:a14="http://schemas.microsoft.com/office/drawing/2010/main">
                <a:solidFill>
                  <a:srgbClr val="FFFFFF"/>
                </a:solidFill>
              </a14:hiddenFill>
            </a:ext>
          </a:extLst>
        </p:spPr>
      </p:pic>
      <p:pic>
        <p:nvPicPr>
          <p:cNvPr id="1025" name="Picture 9">
            <a:extLst>
              <a:ext uri="{FF2B5EF4-FFF2-40B4-BE49-F238E27FC236}">
                <a16:creationId xmlns:a16="http://schemas.microsoft.com/office/drawing/2014/main" id="{1F5266F9-FC47-294B-8C6B-E8CCF91F69B0}"/>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206374" y="2157092"/>
            <a:ext cx="2540000" cy="6731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9EB417AA-2733-8D40-A896-CF2237221E5F}"/>
              </a:ext>
            </a:extLst>
          </p:cNvPr>
          <p:cNvSpPr/>
          <p:nvPr/>
        </p:nvSpPr>
        <p:spPr>
          <a:xfrm>
            <a:off x="4677919" y="6380268"/>
            <a:ext cx="4347148" cy="291234"/>
          </a:xfrm>
          <a:prstGeom prst="rect">
            <a:avLst/>
          </a:prstGeom>
        </p:spPr>
        <p:txBody>
          <a:bodyPr wrap="square">
            <a:spAutoFit/>
          </a:bodyPr>
          <a:lstStyle/>
          <a:p>
            <a:pPr marL="2743200" marR="0" algn="ctr">
              <a:lnSpc>
                <a:spcPct val="115000"/>
              </a:lnSpc>
              <a:spcBef>
                <a:spcPts val="0"/>
              </a:spcBef>
              <a:spcAft>
                <a:spcPts val="0"/>
              </a:spcAft>
            </a:pPr>
            <a:r>
              <a:rPr lang="en-US" sz="1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*(Nisbett, 2003)</a:t>
            </a:r>
            <a:endParaRPr lang="en-US"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14" name="Title 1">
            <a:extLst>
              <a:ext uri="{FF2B5EF4-FFF2-40B4-BE49-F238E27FC236}">
                <a16:creationId xmlns:a16="http://schemas.microsoft.com/office/drawing/2014/main" id="{953CCB77-87A6-0F4E-870C-799CE67E68CF}"/>
              </a:ext>
            </a:extLst>
          </p:cNvPr>
          <p:cNvSpPr>
            <a:spLocks noGrp="1"/>
          </p:cNvSpPr>
          <p:nvPr>
            <p:ph type="title"/>
          </p:nvPr>
        </p:nvSpPr>
        <p:spPr>
          <a:xfrm>
            <a:off x="0" y="300433"/>
            <a:ext cx="12192000" cy="1690688"/>
          </a:xfrm>
        </p:spPr>
        <p:txBody>
          <a:bodyPr>
            <a:normAutofit/>
          </a:bodyPr>
          <a:lstStyle/>
          <a:p>
            <a:r>
              <a:rPr lang="en-US" sz="4100" dirty="0"/>
              <a:t>  Overview</a:t>
            </a:r>
            <a:br>
              <a:rPr lang="en-US" dirty="0"/>
            </a:br>
            <a:br>
              <a:rPr lang="en-US" sz="1200" dirty="0"/>
            </a:br>
            <a:r>
              <a:rPr lang="en-US" sz="1400" dirty="0"/>
              <a:t>	</a:t>
            </a:r>
            <a:r>
              <a:rPr lang="en-US" sz="2000" dirty="0"/>
              <a:t>“It is very simple to be happy; but it is very difficult to be simple.” - Rabindranath Tagore</a:t>
            </a:r>
            <a:endParaRPr lang="en-US" dirty="0"/>
          </a:p>
        </p:txBody>
      </p:sp>
      <p:pic>
        <p:nvPicPr>
          <p:cNvPr id="8" name="Picture 7">
            <a:extLst>
              <a:ext uri="{FF2B5EF4-FFF2-40B4-BE49-F238E27FC236}">
                <a16:creationId xmlns:a16="http://schemas.microsoft.com/office/drawing/2014/main" id="{9375EA1B-722B-BD45-915A-F596B83A69E1}"/>
              </a:ext>
              <a:ext uri="{C183D7F6-B498-43B3-948B-1728B52AA6E4}">
                <adec:decorative xmlns:adec="http://schemas.microsoft.com/office/drawing/2017/decorative" val="1"/>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72860" y="1144161"/>
            <a:ext cx="4074071" cy="5552113"/>
          </a:xfrm>
          <a:prstGeom prst="rect">
            <a:avLst/>
          </a:prstGeom>
          <a:ln>
            <a:noFill/>
          </a:ln>
          <a:effectLst>
            <a:outerShdw blurRad="292100" dist="139700" dir="2700000" algn="tl" rotWithShape="0">
              <a:srgbClr val="333333">
                <a:alpha val="65000"/>
              </a:srgbClr>
            </a:outerShdw>
          </a:effectLst>
        </p:spPr>
        <p:style>
          <a:lnRef idx="2">
            <a:schemeClr val="dk1"/>
          </a:lnRef>
          <a:fillRef idx="1">
            <a:schemeClr val="lt1"/>
          </a:fillRef>
          <a:effectRef idx="0">
            <a:schemeClr val="dk1"/>
          </a:effectRef>
          <a:fontRef idx="minor">
            <a:schemeClr val="dk1"/>
          </a:fontRef>
        </p:style>
      </p:pic>
      <p:pic>
        <p:nvPicPr>
          <p:cNvPr id="15" name="Picture 14">
            <a:extLst>
              <a:ext uri="{FF2B5EF4-FFF2-40B4-BE49-F238E27FC236}">
                <a16:creationId xmlns:a16="http://schemas.microsoft.com/office/drawing/2014/main" id="{27E95A4D-5B1A-3647-BB1F-14153D231D61}"/>
              </a:ext>
            </a:extLst>
          </p:cNvPr>
          <p:cNvPicPr>
            <a:picLocks noChangeAspect="1"/>
          </p:cNvPicPr>
          <p:nvPr/>
        </p:nvPicPr>
        <p:blipFill>
          <a:blip r:embed="rId3"/>
          <a:stretch>
            <a:fillRect/>
          </a:stretch>
        </p:blipFill>
        <p:spPr>
          <a:xfrm>
            <a:off x="0" y="300433"/>
            <a:ext cx="317500" cy="304800"/>
          </a:xfrm>
          <a:prstGeom prst="rect">
            <a:avLst/>
          </a:prstGeom>
        </p:spPr>
      </p:pic>
    </p:spTree>
    <p:extLst>
      <p:ext uri="{BB962C8B-B14F-4D97-AF65-F5344CB8AC3E}">
        <p14:creationId xmlns:p14="http://schemas.microsoft.com/office/powerpoint/2010/main" val="40459993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CED86837-9E8D-5D40-9854-FBE66DECF6E7}"/>
              </a:ext>
            </a:extLst>
          </p:cNvPr>
          <p:cNvGraphicFramePr>
            <a:graphicFrameLocks noGrp="1"/>
          </p:cNvGraphicFramePr>
          <p:nvPr>
            <p:extLst>
              <p:ext uri="{D42A27DB-BD31-4B8C-83A1-F6EECF244321}">
                <p14:modId xmlns:p14="http://schemas.microsoft.com/office/powerpoint/2010/main" val="1780986959"/>
              </p:ext>
            </p:extLst>
          </p:nvPr>
        </p:nvGraphicFramePr>
        <p:xfrm>
          <a:off x="5585033" y="2126116"/>
          <a:ext cx="5786204" cy="3792157"/>
        </p:xfrm>
        <a:graphic>
          <a:graphicData uri="http://schemas.openxmlformats.org/drawingml/2006/table">
            <a:tbl>
              <a:tblPr>
                <a:tableStyleId>{073A0DAA-6AF3-43AB-8588-CEC1D06C72B9}</a:tableStyleId>
              </a:tblPr>
              <a:tblGrid>
                <a:gridCol w="2893102">
                  <a:extLst>
                    <a:ext uri="{9D8B030D-6E8A-4147-A177-3AD203B41FA5}">
                      <a16:colId xmlns:a16="http://schemas.microsoft.com/office/drawing/2014/main" val="1965117125"/>
                    </a:ext>
                  </a:extLst>
                </a:gridCol>
                <a:gridCol w="2893102">
                  <a:extLst>
                    <a:ext uri="{9D8B030D-6E8A-4147-A177-3AD203B41FA5}">
                      <a16:colId xmlns:a16="http://schemas.microsoft.com/office/drawing/2014/main" val="526276368"/>
                    </a:ext>
                  </a:extLst>
                </a:gridCol>
              </a:tblGrid>
              <a:tr h="765968">
                <a:tc gridSpan="2">
                  <a:txBody>
                    <a:bodyPr/>
                    <a:lstStyle/>
                    <a:p>
                      <a:pPr marL="0" marR="0" algn="ctr">
                        <a:lnSpc>
                          <a:spcPct val="115000"/>
                        </a:lnSpc>
                        <a:spcBef>
                          <a:spcPts val="0"/>
                        </a:spcBef>
                        <a:spcAft>
                          <a:spcPts val="1000"/>
                        </a:spcAft>
                      </a:pP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extLst>
                  <a:ext uri="{0D108BD9-81ED-4DB2-BD59-A6C34878D82A}">
                    <a16:rowId xmlns:a16="http://schemas.microsoft.com/office/drawing/2014/main" val="81531751"/>
                  </a:ext>
                </a:extLst>
              </a:tr>
              <a:tr h="489613">
                <a:tc>
                  <a:txBody>
                    <a:bodyPr/>
                    <a:lstStyle/>
                    <a:p>
                      <a:pPr marL="0" marR="0" algn="ctr">
                        <a:lnSpc>
                          <a:spcPct val="150000"/>
                        </a:lnSpc>
                        <a:spcBef>
                          <a:spcPts val="0"/>
                        </a:spcBef>
                        <a:spcAft>
                          <a:spcPts val="0"/>
                        </a:spcAft>
                      </a:pPr>
                      <a:r>
                        <a:rPr lang="en-US" sz="3200" dirty="0">
                          <a:effectLst/>
                        </a:rPr>
                        <a:t>Head</a:t>
                      </a: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50000"/>
                        </a:lnSpc>
                        <a:spcBef>
                          <a:spcPts val="0"/>
                        </a:spcBef>
                        <a:spcAft>
                          <a:spcPts val="0"/>
                        </a:spcAft>
                      </a:pPr>
                      <a:r>
                        <a:rPr lang="en-US" sz="3200" dirty="0">
                          <a:effectLst/>
                        </a:rPr>
                        <a:t>Heart</a:t>
                      </a: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458341993"/>
                  </a:ext>
                </a:extLst>
              </a:tr>
              <a:tr h="404734">
                <a:tc>
                  <a:txBody>
                    <a:bodyPr/>
                    <a:lstStyle/>
                    <a:p>
                      <a:pPr marL="0" marR="0" algn="ctr">
                        <a:lnSpc>
                          <a:spcPct val="150000"/>
                        </a:lnSpc>
                        <a:spcBef>
                          <a:spcPts val="0"/>
                        </a:spcBef>
                        <a:spcAft>
                          <a:spcPts val="0"/>
                        </a:spcAft>
                      </a:pPr>
                      <a:r>
                        <a:rPr lang="en-US" sz="2400" dirty="0">
                          <a:effectLst/>
                        </a:rPr>
                        <a:t>Left Brain</a:t>
                      </a: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50000"/>
                        </a:lnSpc>
                        <a:spcBef>
                          <a:spcPts val="0"/>
                        </a:spcBef>
                        <a:spcAft>
                          <a:spcPts val="0"/>
                        </a:spcAft>
                      </a:pPr>
                      <a:r>
                        <a:rPr lang="en-US" sz="2400" dirty="0">
                          <a:effectLst/>
                        </a:rPr>
                        <a:t>Right Brain</a:t>
                      </a: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815396767"/>
                  </a:ext>
                </a:extLst>
              </a:tr>
              <a:tr h="419725">
                <a:tc>
                  <a:txBody>
                    <a:bodyPr/>
                    <a:lstStyle/>
                    <a:p>
                      <a:pPr marL="0" marR="0" algn="ctr">
                        <a:lnSpc>
                          <a:spcPct val="150000"/>
                        </a:lnSpc>
                        <a:spcBef>
                          <a:spcPts val="0"/>
                        </a:spcBef>
                        <a:spcAft>
                          <a:spcPts val="0"/>
                        </a:spcAft>
                      </a:pP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50000"/>
                        </a:lnSpc>
                        <a:spcBef>
                          <a:spcPts val="0"/>
                        </a:spcBef>
                        <a:spcAft>
                          <a:spcPts val="0"/>
                        </a:spcAft>
                      </a:pP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873456206"/>
                  </a:ext>
                </a:extLst>
              </a:tr>
              <a:tr h="404734">
                <a:tc>
                  <a:txBody>
                    <a:bodyPr/>
                    <a:lstStyle/>
                    <a:p>
                      <a:pPr marL="0" marR="0" algn="ctr">
                        <a:lnSpc>
                          <a:spcPct val="150000"/>
                        </a:lnSpc>
                        <a:spcBef>
                          <a:spcPts val="0"/>
                        </a:spcBef>
                        <a:spcAft>
                          <a:spcPts val="0"/>
                        </a:spcAft>
                      </a:pP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50000"/>
                        </a:lnSpc>
                        <a:spcBef>
                          <a:spcPts val="0"/>
                        </a:spcBef>
                        <a:spcAft>
                          <a:spcPts val="0"/>
                        </a:spcAft>
                      </a:pP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9181295"/>
                  </a:ext>
                </a:extLst>
              </a:tr>
              <a:tr h="419725">
                <a:tc>
                  <a:txBody>
                    <a:bodyPr/>
                    <a:lstStyle/>
                    <a:p>
                      <a:pPr marL="0" marR="0" algn="ctr">
                        <a:lnSpc>
                          <a:spcPct val="150000"/>
                        </a:lnSpc>
                        <a:spcBef>
                          <a:spcPts val="0"/>
                        </a:spcBef>
                        <a:spcAft>
                          <a:spcPts val="0"/>
                        </a:spcAft>
                      </a:pP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50000"/>
                        </a:lnSpc>
                        <a:spcBef>
                          <a:spcPts val="0"/>
                        </a:spcBef>
                        <a:spcAft>
                          <a:spcPts val="0"/>
                        </a:spcAft>
                      </a:pP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578799533"/>
                  </a:ext>
                </a:extLst>
              </a:tr>
              <a:tr h="409797">
                <a:tc>
                  <a:txBody>
                    <a:bodyPr/>
                    <a:lstStyle/>
                    <a:p>
                      <a:pPr marL="0" marR="0" algn="ctr">
                        <a:lnSpc>
                          <a:spcPct val="150000"/>
                        </a:lnSpc>
                        <a:spcBef>
                          <a:spcPts val="0"/>
                        </a:spcBef>
                        <a:spcAft>
                          <a:spcPts val="0"/>
                        </a:spcAft>
                      </a:pP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50000"/>
                        </a:lnSpc>
                        <a:spcBef>
                          <a:spcPts val="0"/>
                        </a:spcBef>
                        <a:spcAft>
                          <a:spcPts val="0"/>
                        </a:spcAft>
                      </a:pP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399373452"/>
                  </a:ext>
                </a:extLst>
              </a:tr>
            </a:tbl>
          </a:graphicData>
        </a:graphic>
      </p:graphicFrame>
      <p:pic>
        <p:nvPicPr>
          <p:cNvPr id="1026" name="Picture 1">
            <a:extLst>
              <a:ext uri="{FF2B5EF4-FFF2-40B4-BE49-F238E27FC236}">
                <a16:creationId xmlns:a16="http://schemas.microsoft.com/office/drawing/2014/main" id="{E8DE3CE9-26A6-9746-B7AB-B1594F30272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618765" y="2150947"/>
            <a:ext cx="320675" cy="301625"/>
          </a:xfrm>
          <a:prstGeom prst="rect">
            <a:avLst/>
          </a:prstGeom>
          <a:noFill/>
          <a:extLst>
            <a:ext uri="{909E8E84-426E-40DD-AFC4-6F175D3DCCD1}">
              <a14:hiddenFill xmlns:a14="http://schemas.microsoft.com/office/drawing/2010/main">
                <a:solidFill>
                  <a:srgbClr val="FFFFFF"/>
                </a:solidFill>
              </a14:hiddenFill>
            </a:ext>
          </a:extLst>
        </p:spPr>
      </p:pic>
      <p:pic>
        <p:nvPicPr>
          <p:cNvPr id="1025" name="Picture 9">
            <a:extLst>
              <a:ext uri="{FF2B5EF4-FFF2-40B4-BE49-F238E27FC236}">
                <a16:creationId xmlns:a16="http://schemas.microsoft.com/office/drawing/2014/main" id="{1F5266F9-FC47-294B-8C6B-E8CCF91F69B0}"/>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206374" y="2157092"/>
            <a:ext cx="2540000" cy="6731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9EB417AA-2733-8D40-A896-CF2237221E5F}"/>
              </a:ext>
            </a:extLst>
          </p:cNvPr>
          <p:cNvSpPr/>
          <p:nvPr/>
        </p:nvSpPr>
        <p:spPr>
          <a:xfrm>
            <a:off x="4677919" y="6380268"/>
            <a:ext cx="4347148" cy="291234"/>
          </a:xfrm>
          <a:prstGeom prst="rect">
            <a:avLst/>
          </a:prstGeom>
        </p:spPr>
        <p:txBody>
          <a:bodyPr wrap="square">
            <a:spAutoFit/>
          </a:bodyPr>
          <a:lstStyle/>
          <a:p>
            <a:pPr marL="2743200" marR="0" algn="ctr">
              <a:lnSpc>
                <a:spcPct val="115000"/>
              </a:lnSpc>
              <a:spcBef>
                <a:spcPts val="0"/>
              </a:spcBef>
              <a:spcAft>
                <a:spcPts val="0"/>
              </a:spcAft>
            </a:pPr>
            <a:r>
              <a:rPr lang="en-US" sz="1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*(Nisbett, 2003)</a:t>
            </a:r>
            <a:endParaRPr lang="en-US"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14" name="Title 1">
            <a:extLst>
              <a:ext uri="{FF2B5EF4-FFF2-40B4-BE49-F238E27FC236}">
                <a16:creationId xmlns:a16="http://schemas.microsoft.com/office/drawing/2014/main" id="{953CCB77-87A6-0F4E-870C-799CE67E68CF}"/>
              </a:ext>
            </a:extLst>
          </p:cNvPr>
          <p:cNvSpPr>
            <a:spLocks noGrp="1"/>
          </p:cNvSpPr>
          <p:nvPr>
            <p:ph type="title"/>
          </p:nvPr>
        </p:nvSpPr>
        <p:spPr>
          <a:xfrm>
            <a:off x="0" y="300433"/>
            <a:ext cx="12192000" cy="1690688"/>
          </a:xfrm>
        </p:spPr>
        <p:txBody>
          <a:bodyPr>
            <a:normAutofit/>
          </a:bodyPr>
          <a:lstStyle/>
          <a:p>
            <a:r>
              <a:rPr lang="en-US" sz="4100" dirty="0"/>
              <a:t>  Overview</a:t>
            </a:r>
            <a:br>
              <a:rPr lang="en-US" dirty="0"/>
            </a:br>
            <a:br>
              <a:rPr lang="en-US" sz="1200" dirty="0"/>
            </a:br>
            <a:r>
              <a:rPr lang="en-US" sz="1400" dirty="0"/>
              <a:t>	</a:t>
            </a:r>
            <a:r>
              <a:rPr lang="en-US" sz="2000" dirty="0"/>
              <a:t>“It is very simple to be happy; but it is very difficult to be simple.” - Rabindranath Tagore</a:t>
            </a:r>
            <a:endParaRPr lang="en-US" dirty="0"/>
          </a:p>
        </p:txBody>
      </p:sp>
      <p:pic>
        <p:nvPicPr>
          <p:cNvPr id="15" name="Picture 14">
            <a:extLst>
              <a:ext uri="{FF2B5EF4-FFF2-40B4-BE49-F238E27FC236}">
                <a16:creationId xmlns:a16="http://schemas.microsoft.com/office/drawing/2014/main" id="{27E95A4D-5B1A-3647-BB1F-14153D231D61}"/>
              </a:ext>
            </a:extLst>
          </p:cNvPr>
          <p:cNvPicPr>
            <a:picLocks noChangeAspect="1"/>
          </p:cNvPicPr>
          <p:nvPr/>
        </p:nvPicPr>
        <p:blipFill>
          <a:blip r:embed="rId3"/>
          <a:stretch>
            <a:fillRect/>
          </a:stretch>
        </p:blipFill>
        <p:spPr>
          <a:xfrm>
            <a:off x="0" y="300433"/>
            <a:ext cx="317500" cy="304800"/>
          </a:xfrm>
          <a:prstGeom prst="rect">
            <a:avLst/>
          </a:prstGeom>
        </p:spPr>
      </p:pic>
      <p:sp>
        <p:nvSpPr>
          <p:cNvPr id="2" name="Rectangle 1">
            <a:extLst>
              <a:ext uri="{FF2B5EF4-FFF2-40B4-BE49-F238E27FC236}">
                <a16:creationId xmlns:a16="http://schemas.microsoft.com/office/drawing/2014/main" id="{B370B948-48E2-B84C-B5C2-F9137A3B5E8E}"/>
              </a:ext>
            </a:extLst>
          </p:cNvPr>
          <p:cNvSpPr/>
          <p:nvPr/>
        </p:nvSpPr>
        <p:spPr>
          <a:xfrm>
            <a:off x="1558335" y="3244334"/>
            <a:ext cx="1436612" cy="461665"/>
          </a:xfrm>
          <a:prstGeom prst="rect">
            <a:avLst/>
          </a:prstGeom>
        </p:spPr>
        <p:txBody>
          <a:bodyPr wrap="none">
            <a:spAutoFit/>
          </a:bodyPr>
          <a:lstStyle/>
          <a:p>
            <a:r>
              <a:rPr lang="en-US" sz="2400" dirty="0"/>
              <a:t>Intuitive</a:t>
            </a:r>
          </a:p>
        </p:txBody>
      </p:sp>
    </p:spTree>
    <p:extLst>
      <p:ext uri="{BB962C8B-B14F-4D97-AF65-F5344CB8AC3E}">
        <p14:creationId xmlns:p14="http://schemas.microsoft.com/office/powerpoint/2010/main" val="216385959"/>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fill="hold" grpId="0" nodeType="clickEffect" p14:presetBounceEnd="50000">
                                      <p:stCondLst>
                                        <p:cond delay="0"/>
                                      </p:stCondLst>
                                      <p:childTnLst>
                                        <p:animMotion origin="layout" path="M 0.13268 0.15625 C 0.17018 0.07848 0.20781 0.00047 0.26627 0.01922 C 0.32487 0.03773 0.42344 0.25093 0.48372 0.26829 C 0.54401 0.28565 0.5862 0.20463 0.62838 0.12338 " pathEditMode="relative" rAng="0" ptsTypes="AAAA" p14:bounceEnd="50000">
                                          <p:cBhvr>
                                            <p:cTn id="6" dur="2000" fill="hold"/>
                                            <p:tgtEl>
                                              <p:spTgt spid="2"/>
                                            </p:tgtEl>
                                            <p:attrNameLst>
                                              <p:attrName>ppt_x</p:attrName>
                                              <p:attrName>ppt_y</p:attrName>
                                            </p:attrNameLst>
                                          </p:cBhvr>
                                          <p:rCtr x="24779" y="-129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fill="hold" grpId="0" nodeType="clickEffect">
                                      <p:stCondLst>
                                        <p:cond delay="0"/>
                                      </p:stCondLst>
                                      <p:childTnLst>
                                        <p:animMotion origin="layout" path="M 0.13268 0.15625 C 0.17018 0.07848 0.20781 0.00047 0.26627 0.01922 C 0.32487 0.03773 0.42344 0.25093 0.48372 0.26829 C 0.54401 0.28565 0.5862 0.20463 0.62838 0.12338 " pathEditMode="relative" rAng="0" ptsTypes="AAAA">
                                          <p:cBhvr>
                                            <p:cTn id="6" dur="2000" fill="hold"/>
                                            <p:tgtEl>
                                              <p:spTgt spid="2"/>
                                            </p:tgtEl>
                                            <p:attrNameLst>
                                              <p:attrName>ppt_x</p:attrName>
                                              <p:attrName>ppt_y</p:attrName>
                                            </p:attrNameLst>
                                          </p:cBhvr>
                                          <p:rCtr x="24779" y="-129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CED86837-9E8D-5D40-9854-FBE66DECF6E7}"/>
              </a:ext>
            </a:extLst>
          </p:cNvPr>
          <p:cNvGraphicFramePr>
            <a:graphicFrameLocks noGrp="1"/>
          </p:cNvGraphicFramePr>
          <p:nvPr>
            <p:extLst>
              <p:ext uri="{D42A27DB-BD31-4B8C-83A1-F6EECF244321}">
                <p14:modId xmlns:p14="http://schemas.microsoft.com/office/powerpoint/2010/main" val="2964535822"/>
              </p:ext>
            </p:extLst>
          </p:nvPr>
        </p:nvGraphicFramePr>
        <p:xfrm>
          <a:off x="5585033" y="2126116"/>
          <a:ext cx="5786204" cy="3789045"/>
        </p:xfrm>
        <a:graphic>
          <a:graphicData uri="http://schemas.openxmlformats.org/drawingml/2006/table">
            <a:tbl>
              <a:tblPr>
                <a:tableStyleId>{073A0DAA-6AF3-43AB-8588-CEC1D06C72B9}</a:tableStyleId>
              </a:tblPr>
              <a:tblGrid>
                <a:gridCol w="2893102">
                  <a:extLst>
                    <a:ext uri="{9D8B030D-6E8A-4147-A177-3AD203B41FA5}">
                      <a16:colId xmlns:a16="http://schemas.microsoft.com/office/drawing/2014/main" val="1965117125"/>
                    </a:ext>
                  </a:extLst>
                </a:gridCol>
                <a:gridCol w="2893102">
                  <a:extLst>
                    <a:ext uri="{9D8B030D-6E8A-4147-A177-3AD203B41FA5}">
                      <a16:colId xmlns:a16="http://schemas.microsoft.com/office/drawing/2014/main" val="526276368"/>
                    </a:ext>
                  </a:extLst>
                </a:gridCol>
              </a:tblGrid>
              <a:tr h="765968">
                <a:tc gridSpan="2">
                  <a:txBody>
                    <a:bodyPr/>
                    <a:lstStyle/>
                    <a:p>
                      <a:pPr marL="0" marR="0" algn="ctr">
                        <a:lnSpc>
                          <a:spcPct val="115000"/>
                        </a:lnSpc>
                        <a:spcBef>
                          <a:spcPts val="0"/>
                        </a:spcBef>
                        <a:spcAft>
                          <a:spcPts val="1000"/>
                        </a:spcAft>
                      </a:pP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extLst>
                  <a:ext uri="{0D108BD9-81ED-4DB2-BD59-A6C34878D82A}">
                    <a16:rowId xmlns:a16="http://schemas.microsoft.com/office/drawing/2014/main" val="81531751"/>
                  </a:ext>
                </a:extLst>
              </a:tr>
              <a:tr h="489613">
                <a:tc>
                  <a:txBody>
                    <a:bodyPr/>
                    <a:lstStyle/>
                    <a:p>
                      <a:pPr marL="0" marR="0" algn="ctr">
                        <a:lnSpc>
                          <a:spcPct val="150000"/>
                        </a:lnSpc>
                        <a:spcBef>
                          <a:spcPts val="0"/>
                        </a:spcBef>
                        <a:spcAft>
                          <a:spcPts val="0"/>
                        </a:spcAft>
                      </a:pPr>
                      <a:r>
                        <a:rPr lang="en-US" sz="3200" dirty="0">
                          <a:effectLst/>
                        </a:rPr>
                        <a:t>Head</a:t>
                      </a: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50000"/>
                        </a:lnSpc>
                        <a:spcBef>
                          <a:spcPts val="0"/>
                        </a:spcBef>
                        <a:spcAft>
                          <a:spcPts val="0"/>
                        </a:spcAft>
                      </a:pPr>
                      <a:r>
                        <a:rPr lang="en-US" sz="3200" dirty="0">
                          <a:effectLst/>
                        </a:rPr>
                        <a:t>Heart</a:t>
                      </a: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458341993"/>
                  </a:ext>
                </a:extLst>
              </a:tr>
              <a:tr h="404734">
                <a:tc>
                  <a:txBody>
                    <a:bodyPr/>
                    <a:lstStyle/>
                    <a:p>
                      <a:pPr marL="0" marR="0" algn="ctr">
                        <a:lnSpc>
                          <a:spcPct val="150000"/>
                        </a:lnSpc>
                        <a:spcBef>
                          <a:spcPts val="0"/>
                        </a:spcBef>
                        <a:spcAft>
                          <a:spcPts val="0"/>
                        </a:spcAft>
                      </a:pPr>
                      <a:r>
                        <a:rPr lang="en-US" sz="2400" dirty="0">
                          <a:effectLst/>
                        </a:rPr>
                        <a:t>Left Brain</a:t>
                      </a: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50000"/>
                        </a:lnSpc>
                        <a:spcBef>
                          <a:spcPts val="0"/>
                        </a:spcBef>
                        <a:spcAft>
                          <a:spcPts val="0"/>
                        </a:spcAft>
                      </a:pPr>
                      <a:r>
                        <a:rPr lang="en-US" sz="2400" dirty="0">
                          <a:effectLst/>
                        </a:rPr>
                        <a:t>Right Brain</a:t>
                      </a: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815396767"/>
                  </a:ext>
                </a:extLst>
              </a:tr>
              <a:tr h="419725">
                <a:tc>
                  <a:txBody>
                    <a:bodyPr/>
                    <a:lstStyle/>
                    <a:p>
                      <a:pPr marL="0" marR="0" algn="ctr">
                        <a:lnSpc>
                          <a:spcPct val="150000"/>
                        </a:lnSpc>
                        <a:spcBef>
                          <a:spcPts val="0"/>
                        </a:spcBef>
                        <a:spcAft>
                          <a:spcPts val="0"/>
                        </a:spcAft>
                      </a:pPr>
                      <a:r>
                        <a:rPr lang="en-US" sz="2400">
                          <a:effectLst/>
                        </a:rPr>
                        <a:t>Analytic</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50000"/>
                        </a:lnSpc>
                        <a:spcBef>
                          <a:spcPts val="0"/>
                        </a:spcBef>
                        <a:spcAft>
                          <a:spcPts val="0"/>
                        </a:spcAft>
                      </a:pPr>
                      <a:r>
                        <a:rPr lang="en-US" sz="2400" dirty="0">
                          <a:effectLst/>
                        </a:rPr>
                        <a:t>Intuitive</a:t>
                      </a: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873456206"/>
                  </a:ext>
                </a:extLst>
              </a:tr>
              <a:tr h="404734">
                <a:tc>
                  <a:txBody>
                    <a:bodyPr/>
                    <a:lstStyle/>
                    <a:p>
                      <a:pPr marL="0" marR="0" algn="ctr">
                        <a:lnSpc>
                          <a:spcPct val="150000"/>
                        </a:lnSpc>
                        <a:spcBef>
                          <a:spcPts val="0"/>
                        </a:spcBef>
                        <a:spcAft>
                          <a:spcPts val="0"/>
                        </a:spcAft>
                      </a:pP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50000"/>
                        </a:lnSpc>
                        <a:spcBef>
                          <a:spcPts val="0"/>
                        </a:spcBef>
                        <a:spcAft>
                          <a:spcPts val="0"/>
                        </a:spcAft>
                      </a:pP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9181295"/>
                  </a:ext>
                </a:extLst>
              </a:tr>
              <a:tr h="419725">
                <a:tc>
                  <a:txBody>
                    <a:bodyPr/>
                    <a:lstStyle/>
                    <a:p>
                      <a:pPr marL="0" marR="0" algn="ctr">
                        <a:lnSpc>
                          <a:spcPct val="150000"/>
                        </a:lnSpc>
                        <a:spcBef>
                          <a:spcPts val="0"/>
                        </a:spcBef>
                        <a:spcAft>
                          <a:spcPts val="0"/>
                        </a:spcAft>
                      </a:pP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50000"/>
                        </a:lnSpc>
                        <a:spcBef>
                          <a:spcPts val="0"/>
                        </a:spcBef>
                        <a:spcAft>
                          <a:spcPts val="0"/>
                        </a:spcAft>
                      </a:pP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578799533"/>
                  </a:ext>
                </a:extLst>
              </a:tr>
              <a:tr h="409797">
                <a:tc>
                  <a:txBody>
                    <a:bodyPr/>
                    <a:lstStyle/>
                    <a:p>
                      <a:pPr marL="0" marR="0" algn="ctr">
                        <a:lnSpc>
                          <a:spcPct val="150000"/>
                        </a:lnSpc>
                        <a:spcBef>
                          <a:spcPts val="0"/>
                        </a:spcBef>
                        <a:spcAft>
                          <a:spcPts val="0"/>
                        </a:spcAft>
                      </a:pP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50000"/>
                        </a:lnSpc>
                        <a:spcBef>
                          <a:spcPts val="0"/>
                        </a:spcBef>
                        <a:spcAft>
                          <a:spcPts val="0"/>
                        </a:spcAft>
                      </a:pP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399373452"/>
                  </a:ext>
                </a:extLst>
              </a:tr>
            </a:tbl>
          </a:graphicData>
        </a:graphic>
      </p:graphicFrame>
      <p:pic>
        <p:nvPicPr>
          <p:cNvPr id="1026" name="Picture 1">
            <a:extLst>
              <a:ext uri="{FF2B5EF4-FFF2-40B4-BE49-F238E27FC236}">
                <a16:creationId xmlns:a16="http://schemas.microsoft.com/office/drawing/2014/main" id="{E8DE3CE9-26A6-9746-B7AB-B1594F30272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618765" y="2150947"/>
            <a:ext cx="320675" cy="301625"/>
          </a:xfrm>
          <a:prstGeom prst="rect">
            <a:avLst/>
          </a:prstGeom>
          <a:noFill/>
          <a:extLst>
            <a:ext uri="{909E8E84-426E-40DD-AFC4-6F175D3DCCD1}">
              <a14:hiddenFill xmlns:a14="http://schemas.microsoft.com/office/drawing/2010/main">
                <a:solidFill>
                  <a:srgbClr val="FFFFFF"/>
                </a:solidFill>
              </a14:hiddenFill>
            </a:ext>
          </a:extLst>
        </p:spPr>
      </p:pic>
      <p:pic>
        <p:nvPicPr>
          <p:cNvPr id="1025" name="Picture 9">
            <a:extLst>
              <a:ext uri="{FF2B5EF4-FFF2-40B4-BE49-F238E27FC236}">
                <a16:creationId xmlns:a16="http://schemas.microsoft.com/office/drawing/2014/main" id="{1F5266F9-FC47-294B-8C6B-E8CCF91F69B0}"/>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206374" y="2157092"/>
            <a:ext cx="2540000" cy="6731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9EB417AA-2733-8D40-A896-CF2237221E5F}"/>
              </a:ext>
            </a:extLst>
          </p:cNvPr>
          <p:cNvSpPr/>
          <p:nvPr/>
        </p:nvSpPr>
        <p:spPr>
          <a:xfrm>
            <a:off x="4677919" y="6380268"/>
            <a:ext cx="4347148" cy="291234"/>
          </a:xfrm>
          <a:prstGeom prst="rect">
            <a:avLst/>
          </a:prstGeom>
        </p:spPr>
        <p:txBody>
          <a:bodyPr wrap="square">
            <a:spAutoFit/>
          </a:bodyPr>
          <a:lstStyle/>
          <a:p>
            <a:pPr marL="2743200" marR="0" algn="ctr">
              <a:lnSpc>
                <a:spcPct val="115000"/>
              </a:lnSpc>
              <a:spcBef>
                <a:spcPts val="0"/>
              </a:spcBef>
              <a:spcAft>
                <a:spcPts val="0"/>
              </a:spcAft>
            </a:pPr>
            <a:r>
              <a:rPr lang="en-US" sz="1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*(Nisbett, 2003)</a:t>
            </a:r>
            <a:endParaRPr lang="en-US"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14" name="Title 1">
            <a:extLst>
              <a:ext uri="{FF2B5EF4-FFF2-40B4-BE49-F238E27FC236}">
                <a16:creationId xmlns:a16="http://schemas.microsoft.com/office/drawing/2014/main" id="{953CCB77-87A6-0F4E-870C-799CE67E68CF}"/>
              </a:ext>
            </a:extLst>
          </p:cNvPr>
          <p:cNvSpPr>
            <a:spLocks noGrp="1"/>
          </p:cNvSpPr>
          <p:nvPr>
            <p:ph type="title"/>
          </p:nvPr>
        </p:nvSpPr>
        <p:spPr>
          <a:xfrm>
            <a:off x="0" y="300433"/>
            <a:ext cx="12192000" cy="1690688"/>
          </a:xfrm>
        </p:spPr>
        <p:txBody>
          <a:bodyPr>
            <a:normAutofit/>
          </a:bodyPr>
          <a:lstStyle/>
          <a:p>
            <a:r>
              <a:rPr lang="en-US" sz="4100" dirty="0"/>
              <a:t>  Overview</a:t>
            </a:r>
            <a:br>
              <a:rPr lang="en-US" dirty="0"/>
            </a:br>
            <a:br>
              <a:rPr lang="en-US" sz="1200" dirty="0"/>
            </a:br>
            <a:r>
              <a:rPr lang="en-US" sz="1400" dirty="0"/>
              <a:t>	</a:t>
            </a:r>
            <a:r>
              <a:rPr lang="en-US" sz="2000" dirty="0"/>
              <a:t>“It is very simple to be happy; but it is very difficult to be simple.” - Rabindranath Tagore</a:t>
            </a:r>
            <a:endParaRPr lang="en-US" dirty="0"/>
          </a:p>
        </p:txBody>
      </p:sp>
      <p:pic>
        <p:nvPicPr>
          <p:cNvPr id="15" name="Picture 14">
            <a:extLst>
              <a:ext uri="{FF2B5EF4-FFF2-40B4-BE49-F238E27FC236}">
                <a16:creationId xmlns:a16="http://schemas.microsoft.com/office/drawing/2014/main" id="{27E95A4D-5B1A-3647-BB1F-14153D231D61}"/>
              </a:ext>
            </a:extLst>
          </p:cNvPr>
          <p:cNvPicPr>
            <a:picLocks noChangeAspect="1"/>
          </p:cNvPicPr>
          <p:nvPr/>
        </p:nvPicPr>
        <p:blipFill>
          <a:blip r:embed="rId3"/>
          <a:stretch>
            <a:fillRect/>
          </a:stretch>
        </p:blipFill>
        <p:spPr>
          <a:xfrm>
            <a:off x="0" y="300433"/>
            <a:ext cx="317500" cy="304800"/>
          </a:xfrm>
          <a:prstGeom prst="rect">
            <a:avLst/>
          </a:prstGeom>
        </p:spPr>
      </p:pic>
    </p:spTree>
    <p:extLst>
      <p:ext uri="{BB962C8B-B14F-4D97-AF65-F5344CB8AC3E}">
        <p14:creationId xmlns:p14="http://schemas.microsoft.com/office/powerpoint/2010/main" val="24705019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CED86837-9E8D-5D40-9854-FBE66DECF6E7}"/>
              </a:ext>
            </a:extLst>
          </p:cNvPr>
          <p:cNvGraphicFramePr>
            <a:graphicFrameLocks noGrp="1"/>
          </p:cNvGraphicFramePr>
          <p:nvPr>
            <p:extLst>
              <p:ext uri="{D42A27DB-BD31-4B8C-83A1-F6EECF244321}">
                <p14:modId xmlns:p14="http://schemas.microsoft.com/office/powerpoint/2010/main" val="2745120313"/>
              </p:ext>
            </p:extLst>
          </p:nvPr>
        </p:nvGraphicFramePr>
        <p:xfrm>
          <a:off x="5585033" y="2126116"/>
          <a:ext cx="5786204" cy="3789045"/>
        </p:xfrm>
        <a:graphic>
          <a:graphicData uri="http://schemas.openxmlformats.org/drawingml/2006/table">
            <a:tbl>
              <a:tblPr>
                <a:tableStyleId>{073A0DAA-6AF3-43AB-8588-CEC1D06C72B9}</a:tableStyleId>
              </a:tblPr>
              <a:tblGrid>
                <a:gridCol w="2893102">
                  <a:extLst>
                    <a:ext uri="{9D8B030D-6E8A-4147-A177-3AD203B41FA5}">
                      <a16:colId xmlns:a16="http://schemas.microsoft.com/office/drawing/2014/main" val="1965117125"/>
                    </a:ext>
                  </a:extLst>
                </a:gridCol>
                <a:gridCol w="2893102">
                  <a:extLst>
                    <a:ext uri="{9D8B030D-6E8A-4147-A177-3AD203B41FA5}">
                      <a16:colId xmlns:a16="http://schemas.microsoft.com/office/drawing/2014/main" val="526276368"/>
                    </a:ext>
                  </a:extLst>
                </a:gridCol>
              </a:tblGrid>
              <a:tr h="765968">
                <a:tc gridSpan="2">
                  <a:txBody>
                    <a:bodyPr/>
                    <a:lstStyle/>
                    <a:p>
                      <a:pPr marL="0" marR="0" algn="ctr">
                        <a:lnSpc>
                          <a:spcPct val="115000"/>
                        </a:lnSpc>
                        <a:spcBef>
                          <a:spcPts val="0"/>
                        </a:spcBef>
                        <a:spcAft>
                          <a:spcPts val="1000"/>
                        </a:spcAft>
                      </a:pP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extLst>
                  <a:ext uri="{0D108BD9-81ED-4DB2-BD59-A6C34878D82A}">
                    <a16:rowId xmlns:a16="http://schemas.microsoft.com/office/drawing/2014/main" val="81531751"/>
                  </a:ext>
                </a:extLst>
              </a:tr>
              <a:tr h="489613">
                <a:tc>
                  <a:txBody>
                    <a:bodyPr/>
                    <a:lstStyle/>
                    <a:p>
                      <a:pPr marL="0" marR="0" algn="ctr">
                        <a:lnSpc>
                          <a:spcPct val="150000"/>
                        </a:lnSpc>
                        <a:spcBef>
                          <a:spcPts val="0"/>
                        </a:spcBef>
                        <a:spcAft>
                          <a:spcPts val="0"/>
                        </a:spcAft>
                      </a:pPr>
                      <a:r>
                        <a:rPr lang="en-US" sz="3200" dirty="0">
                          <a:effectLst/>
                        </a:rPr>
                        <a:t>Head</a:t>
                      </a: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50000"/>
                        </a:lnSpc>
                        <a:spcBef>
                          <a:spcPts val="0"/>
                        </a:spcBef>
                        <a:spcAft>
                          <a:spcPts val="0"/>
                        </a:spcAft>
                      </a:pPr>
                      <a:r>
                        <a:rPr lang="en-US" sz="3200" dirty="0">
                          <a:effectLst/>
                        </a:rPr>
                        <a:t>Heart</a:t>
                      </a: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458341993"/>
                  </a:ext>
                </a:extLst>
              </a:tr>
              <a:tr h="404734">
                <a:tc>
                  <a:txBody>
                    <a:bodyPr/>
                    <a:lstStyle/>
                    <a:p>
                      <a:pPr marL="0" marR="0" algn="ctr">
                        <a:lnSpc>
                          <a:spcPct val="150000"/>
                        </a:lnSpc>
                        <a:spcBef>
                          <a:spcPts val="0"/>
                        </a:spcBef>
                        <a:spcAft>
                          <a:spcPts val="0"/>
                        </a:spcAft>
                      </a:pPr>
                      <a:r>
                        <a:rPr lang="en-US" sz="2400" dirty="0">
                          <a:effectLst/>
                        </a:rPr>
                        <a:t>Left Brain</a:t>
                      </a: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50000"/>
                        </a:lnSpc>
                        <a:spcBef>
                          <a:spcPts val="0"/>
                        </a:spcBef>
                        <a:spcAft>
                          <a:spcPts val="0"/>
                        </a:spcAft>
                      </a:pPr>
                      <a:r>
                        <a:rPr lang="en-US" sz="2400" dirty="0">
                          <a:effectLst/>
                        </a:rPr>
                        <a:t>Right Brain</a:t>
                      </a: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815396767"/>
                  </a:ext>
                </a:extLst>
              </a:tr>
              <a:tr h="419725">
                <a:tc>
                  <a:txBody>
                    <a:bodyPr/>
                    <a:lstStyle/>
                    <a:p>
                      <a:pPr marL="0" marR="0" algn="ctr">
                        <a:lnSpc>
                          <a:spcPct val="150000"/>
                        </a:lnSpc>
                        <a:spcBef>
                          <a:spcPts val="0"/>
                        </a:spcBef>
                        <a:spcAft>
                          <a:spcPts val="0"/>
                        </a:spcAft>
                      </a:pPr>
                      <a:r>
                        <a:rPr lang="en-US" sz="2400">
                          <a:effectLst/>
                        </a:rPr>
                        <a:t>Analytic</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50000"/>
                        </a:lnSpc>
                        <a:spcBef>
                          <a:spcPts val="0"/>
                        </a:spcBef>
                        <a:spcAft>
                          <a:spcPts val="0"/>
                        </a:spcAft>
                      </a:pPr>
                      <a:r>
                        <a:rPr lang="en-US" sz="2400" dirty="0">
                          <a:effectLst/>
                        </a:rPr>
                        <a:t>Intuitive</a:t>
                      </a: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873456206"/>
                  </a:ext>
                </a:extLst>
              </a:tr>
              <a:tr h="404734">
                <a:tc>
                  <a:txBody>
                    <a:bodyPr/>
                    <a:lstStyle/>
                    <a:p>
                      <a:pPr marL="0" marR="0" algn="ctr">
                        <a:lnSpc>
                          <a:spcPct val="150000"/>
                        </a:lnSpc>
                        <a:spcBef>
                          <a:spcPts val="0"/>
                        </a:spcBef>
                        <a:spcAft>
                          <a:spcPts val="0"/>
                        </a:spcAft>
                      </a:pP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50000"/>
                        </a:lnSpc>
                        <a:spcBef>
                          <a:spcPts val="0"/>
                        </a:spcBef>
                        <a:spcAft>
                          <a:spcPts val="0"/>
                        </a:spcAft>
                      </a:pP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9181295"/>
                  </a:ext>
                </a:extLst>
              </a:tr>
              <a:tr h="419725">
                <a:tc>
                  <a:txBody>
                    <a:bodyPr/>
                    <a:lstStyle/>
                    <a:p>
                      <a:pPr marL="0" marR="0" algn="ctr">
                        <a:lnSpc>
                          <a:spcPct val="150000"/>
                        </a:lnSpc>
                        <a:spcBef>
                          <a:spcPts val="0"/>
                        </a:spcBef>
                        <a:spcAft>
                          <a:spcPts val="0"/>
                        </a:spcAft>
                      </a:pP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50000"/>
                        </a:lnSpc>
                        <a:spcBef>
                          <a:spcPts val="0"/>
                        </a:spcBef>
                        <a:spcAft>
                          <a:spcPts val="0"/>
                        </a:spcAft>
                      </a:pP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578799533"/>
                  </a:ext>
                </a:extLst>
              </a:tr>
              <a:tr h="409797">
                <a:tc>
                  <a:txBody>
                    <a:bodyPr/>
                    <a:lstStyle/>
                    <a:p>
                      <a:pPr marL="0" marR="0" algn="ctr">
                        <a:lnSpc>
                          <a:spcPct val="150000"/>
                        </a:lnSpc>
                        <a:spcBef>
                          <a:spcPts val="0"/>
                        </a:spcBef>
                        <a:spcAft>
                          <a:spcPts val="0"/>
                        </a:spcAft>
                      </a:pP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50000"/>
                        </a:lnSpc>
                        <a:spcBef>
                          <a:spcPts val="0"/>
                        </a:spcBef>
                        <a:spcAft>
                          <a:spcPts val="0"/>
                        </a:spcAft>
                      </a:pP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399373452"/>
                  </a:ext>
                </a:extLst>
              </a:tr>
            </a:tbl>
          </a:graphicData>
        </a:graphic>
      </p:graphicFrame>
      <p:pic>
        <p:nvPicPr>
          <p:cNvPr id="1026" name="Picture 1">
            <a:extLst>
              <a:ext uri="{FF2B5EF4-FFF2-40B4-BE49-F238E27FC236}">
                <a16:creationId xmlns:a16="http://schemas.microsoft.com/office/drawing/2014/main" id="{E8DE3CE9-26A6-9746-B7AB-B1594F30272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618765" y="2150947"/>
            <a:ext cx="320675" cy="301625"/>
          </a:xfrm>
          <a:prstGeom prst="rect">
            <a:avLst/>
          </a:prstGeom>
          <a:noFill/>
          <a:extLst>
            <a:ext uri="{909E8E84-426E-40DD-AFC4-6F175D3DCCD1}">
              <a14:hiddenFill xmlns:a14="http://schemas.microsoft.com/office/drawing/2010/main">
                <a:solidFill>
                  <a:srgbClr val="FFFFFF"/>
                </a:solidFill>
              </a14:hiddenFill>
            </a:ext>
          </a:extLst>
        </p:spPr>
      </p:pic>
      <p:pic>
        <p:nvPicPr>
          <p:cNvPr id="1025" name="Picture 9">
            <a:extLst>
              <a:ext uri="{FF2B5EF4-FFF2-40B4-BE49-F238E27FC236}">
                <a16:creationId xmlns:a16="http://schemas.microsoft.com/office/drawing/2014/main" id="{1F5266F9-FC47-294B-8C6B-E8CCF91F69B0}"/>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206374" y="2157092"/>
            <a:ext cx="2540000" cy="6731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9EB417AA-2733-8D40-A896-CF2237221E5F}"/>
              </a:ext>
            </a:extLst>
          </p:cNvPr>
          <p:cNvSpPr/>
          <p:nvPr/>
        </p:nvSpPr>
        <p:spPr>
          <a:xfrm>
            <a:off x="4677919" y="6380268"/>
            <a:ext cx="4347148" cy="291234"/>
          </a:xfrm>
          <a:prstGeom prst="rect">
            <a:avLst/>
          </a:prstGeom>
        </p:spPr>
        <p:txBody>
          <a:bodyPr wrap="square">
            <a:spAutoFit/>
          </a:bodyPr>
          <a:lstStyle/>
          <a:p>
            <a:pPr marL="2743200" marR="0" algn="ctr">
              <a:lnSpc>
                <a:spcPct val="115000"/>
              </a:lnSpc>
              <a:spcBef>
                <a:spcPts val="0"/>
              </a:spcBef>
              <a:spcAft>
                <a:spcPts val="0"/>
              </a:spcAft>
            </a:pPr>
            <a:r>
              <a:rPr lang="en-US" sz="1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*(Nisbett, 2003)</a:t>
            </a:r>
            <a:endParaRPr lang="en-US"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14" name="Title 1">
            <a:extLst>
              <a:ext uri="{FF2B5EF4-FFF2-40B4-BE49-F238E27FC236}">
                <a16:creationId xmlns:a16="http://schemas.microsoft.com/office/drawing/2014/main" id="{953CCB77-87A6-0F4E-870C-799CE67E68CF}"/>
              </a:ext>
            </a:extLst>
          </p:cNvPr>
          <p:cNvSpPr>
            <a:spLocks noGrp="1"/>
          </p:cNvSpPr>
          <p:nvPr>
            <p:ph type="title"/>
          </p:nvPr>
        </p:nvSpPr>
        <p:spPr>
          <a:xfrm>
            <a:off x="0" y="300433"/>
            <a:ext cx="12192000" cy="1690688"/>
          </a:xfrm>
        </p:spPr>
        <p:txBody>
          <a:bodyPr>
            <a:normAutofit/>
          </a:bodyPr>
          <a:lstStyle/>
          <a:p>
            <a:r>
              <a:rPr lang="en-US" sz="4100" dirty="0"/>
              <a:t>  Overview</a:t>
            </a:r>
            <a:br>
              <a:rPr lang="en-US" dirty="0"/>
            </a:br>
            <a:br>
              <a:rPr lang="en-US" sz="1200" dirty="0"/>
            </a:br>
            <a:r>
              <a:rPr lang="en-US" sz="1400" dirty="0"/>
              <a:t>	</a:t>
            </a:r>
            <a:r>
              <a:rPr lang="en-US" sz="2000" dirty="0"/>
              <a:t>“It is very simple to be happy; but it is very difficult to be simple.” - Rabindranath Tagore</a:t>
            </a:r>
            <a:endParaRPr lang="en-US" dirty="0"/>
          </a:p>
        </p:txBody>
      </p:sp>
      <p:pic>
        <p:nvPicPr>
          <p:cNvPr id="15" name="Picture 14">
            <a:extLst>
              <a:ext uri="{FF2B5EF4-FFF2-40B4-BE49-F238E27FC236}">
                <a16:creationId xmlns:a16="http://schemas.microsoft.com/office/drawing/2014/main" id="{27E95A4D-5B1A-3647-BB1F-14153D231D61}"/>
              </a:ext>
            </a:extLst>
          </p:cNvPr>
          <p:cNvPicPr>
            <a:picLocks noChangeAspect="1"/>
          </p:cNvPicPr>
          <p:nvPr/>
        </p:nvPicPr>
        <p:blipFill>
          <a:blip r:embed="rId3"/>
          <a:stretch>
            <a:fillRect/>
          </a:stretch>
        </p:blipFill>
        <p:spPr>
          <a:xfrm>
            <a:off x="0" y="300433"/>
            <a:ext cx="317500" cy="304800"/>
          </a:xfrm>
          <a:prstGeom prst="rect">
            <a:avLst/>
          </a:prstGeom>
        </p:spPr>
      </p:pic>
      <p:sp>
        <p:nvSpPr>
          <p:cNvPr id="2" name="Rectangle 1">
            <a:extLst>
              <a:ext uri="{FF2B5EF4-FFF2-40B4-BE49-F238E27FC236}">
                <a16:creationId xmlns:a16="http://schemas.microsoft.com/office/drawing/2014/main" id="{86C9E774-66A3-8B4B-A092-D27219921C32}"/>
              </a:ext>
            </a:extLst>
          </p:cNvPr>
          <p:cNvSpPr/>
          <p:nvPr/>
        </p:nvSpPr>
        <p:spPr>
          <a:xfrm>
            <a:off x="2442590" y="3429000"/>
            <a:ext cx="987771" cy="461665"/>
          </a:xfrm>
          <a:prstGeom prst="rect">
            <a:avLst/>
          </a:prstGeom>
        </p:spPr>
        <p:txBody>
          <a:bodyPr wrap="none">
            <a:spAutoFit/>
          </a:bodyPr>
          <a:lstStyle/>
          <a:p>
            <a:r>
              <a:rPr lang="en-US" sz="2400" dirty="0"/>
              <a:t>Adult</a:t>
            </a:r>
          </a:p>
        </p:txBody>
      </p:sp>
      <p:sp>
        <p:nvSpPr>
          <p:cNvPr id="3" name="Rectangle 2">
            <a:extLst>
              <a:ext uri="{FF2B5EF4-FFF2-40B4-BE49-F238E27FC236}">
                <a16:creationId xmlns:a16="http://schemas.microsoft.com/office/drawing/2014/main" id="{1B769D78-7D61-774C-A832-032D0F10A0F9}"/>
              </a:ext>
            </a:extLst>
          </p:cNvPr>
          <p:cNvSpPr/>
          <p:nvPr/>
        </p:nvSpPr>
        <p:spPr>
          <a:xfrm>
            <a:off x="1258387" y="2961562"/>
            <a:ext cx="963725" cy="461665"/>
          </a:xfrm>
          <a:prstGeom prst="rect">
            <a:avLst/>
          </a:prstGeom>
        </p:spPr>
        <p:txBody>
          <a:bodyPr wrap="none">
            <a:spAutoFit/>
          </a:bodyPr>
          <a:lstStyle/>
          <a:p>
            <a:r>
              <a:rPr lang="en-US" sz="2400" dirty="0"/>
              <a:t>Child</a:t>
            </a:r>
            <a:endParaRPr lang="en-US" dirty="0"/>
          </a:p>
        </p:txBody>
      </p:sp>
    </p:spTree>
    <p:extLst>
      <p:ext uri="{BB962C8B-B14F-4D97-AF65-F5344CB8AC3E}">
        <p14:creationId xmlns:p14="http://schemas.microsoft.com/office/powerpoint/2010/main" val="1197682379"/>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fill="hold" grpId="0" nodeType="clickEffect" p14:presetBounceEnd="50000">
                                      <p:stCondLst>
                                        <p:cond delay="0"/>
                                      </p:stCondLst>
                                      <p:childTnLst>
                                        <p:animMotion origin="layout" path="M 0.14857 -0.02083 C 0.14987 -0.05648 0.15117 -0.09213 0.21159 -0.10208 C 0.27187 -0.11204 0.46575 -0.14352 0.51055 -0.08079 C 0.55534 -0.01806 0.45325 0.22199 0.48008 0.275 C 0.5069 0.32778 0.67148 0.23634 0.67148 0.23657 L 0.67148 0.23634 " pathEditMode="relative" rAng="0" ptsTypes="AAAAAA" p14:bounceEnd="50000">
                                          <p:cBhvr>
                                            <p:cTn id="6" dur="2000" fill="hold"/>
                                            <p:tgtEl>
                                              <p:spTgt spid="3"/>
                                            </p:tgtEl>
                                            <p:attrNameLst>
                                              <p:attrName>ppt_x</p:attrName>
                                              <p:attrName>ppt_y</p:attrName>
                                            </p:attrNameLst>
                                          </p:cBhvr>
                                          <p:rCtr x="26146" y="10694"/>
                                        </p:animMotion>
                                      </p:childTnLst>
                                    </p:cTn>
                                  </p:par>
                                </p:childTnLst>
                              </p:cTn>
                            </p:par>
                          </p:childTnLst>
                        </p:cTn>
                      </p:par>
                      <p:par>
                        <p:cTn id="7" fill="hold">
                          <p:stCondLst>
                            <p:cond delay="indefinite"/>
                          </p:stCondLst>
                          <p:childTnLst>
                            <p:par>
                              <p:cTn id="8" fill="hold">
                                <p:stCondLst>
                                  <p:cond delay="0"/>
                                </p:stCondLst>
                                <p:childTnLst>
                                  <p:par>
                                    <p:cTn id="9" presetID="0" presetClass="path" presetSubtype="0" accel="50000" fill="hold" grpId="0" nodeType="clickEffect" p14:presetBounceEnd="50000">
                                      <p:stCondLst>
                                        <p:cond delay="0"/>
                                      </p:stCondLst>
                                      <p:childTnLst>
                                        <p:animMotion origin="layout" path="M 0.00117 0.07825 C 0.0121 0.14584 0.02304 0.21366 0.06744 0.24051 C 0.11184 0.26713 0.22265 0.25047 0.26744 0.23843 C 0.3121 0.22663 0.32395 0.19769 0.33593 0.16899 " pathEditMode="relative" rAng="0" ptsTypes="AAAA" p14:bounceEnd="50000">
                                          <p:cBhvr>
                                            <p:cTn id="10" dur="2000" fill="hold"/>
                                            <p:tgtEl>
                                              <p:spTgt spid="2"/>
                                            </p:tgtEl>
                                            <p:attrNameLst>
                                              <p:attrName>ppt_x</p:attrName>
                                              <p:attrName>ppt_y</p:attrName>
                                            </p:attrNameLst>
                                          </p:cBhvr>
                                          <p:rCtr x="16732" y="881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fill="hold" grpId="0" nodeType="clickEffect">
                                      <p:stCondLst>
                                        <p:cond delay="0"/>
                                      </p:stCondLst>
                                      <p:childTnLst>
                                        <p:animMotion origin="layout" path="M 0.14857 -0.02083 C 0.14987 -0.05648 0.15117 -0.09213 0.21159 -0.10208 C 0.27187 -0.11204 0.46575 -0.14352 0.51055 -0.08079 C 0.55534 -0.01806 0.45325 0.22199 0.48008 0.275 C 0.5069 0.32778 0.67148 0.23634 0.67148 0.23657 L 0.67148 0.23634 " pathEditMode="relative" rAng="0" ptsTypes="AAAAAA">
                                          <p:cBhvr>
                                            <p:cTn id="6" dur="2000" fill="hold"/>
                                            <p:tgtEl>
                                              <p:spTgt spid="3"/>
                                            </p:tgtEl>
                                            <p:attrNameLst>
                                              <p:attrName>ppt_x</p:attrName>
                                              <p:attrName>ppt_y</p:attrName>
                                            </p:attrNameLst>
                                          </p:cBhvr>
                                          <p:rCtr x="26146" y="10694"/>
                                        </p:animMotion>
                                      </p:childTnLst>
                                    </p:cTn>
                                  </p:par>
                                </p:childTnLst>
                              </p:cTn>
                            </p:par>
                          </p:childTnLst>
                        </p:cTn>
                      </p:par>
                      <p:par>
                        <p:cTn id="7" fill="hold">
                          <p:stCondLst>
                            <p:cond delay="indefinite"/>
                          </p:stCondLst>
                          <p:childTnLst>
                            <p:par>
                              <p:cTn id="8" fill="hold">
                                <p:stCondLst>
                                  <p:cond delay="0"/>
                                </p:stCondLst>
                                <p:childTnLst>
                                  <p:par>
                                    <p:cTn id="9" presetID="0" presetClass="path" presetSubtype="0" accel="50000" fill="hold" grpId="0" nodeType="clickEffect">
                                      <p:stCondLst>
                                        <p:cond delay="0"/>
                                      </p:stCondLst>
                                      <p:childTnLst>
                                        <p:animMotion origin="layout" path="M 0.00117 0.07825 C 0.0121 0.14584 0.02304 0.21366 0.06744 0.24051 C 0.11184 0.26713 0.22265 0.25047 0.26744 0.23843 C 0.3121 0.22663 0.32395 0.19769 0.33593 0.16899 " pathEditMode="relative" rAng="0" ptsTypes="AAAA">
                                          <p:cBhvr>
                                            <p:cTn id="10" dur="2000" fill="hold"/>
                                            <p:tgtEl>
                                              <p:spTgt spid="2"/>
                                            </p:tgtEl>
                                            <p:attrNameLst>
                                              <p:attrName>ppt_x</p:attrName>
                                              <p:attrName>ppt_y</p:attrName>
                                            </p:attrNameLst>
                                          </p:cBhvr>
                                          <p:rCtr x="16732" y="881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CED86837-9E8D-5D40-9854-FBE66DECF6E7}"/>
              </a:ext>
            </a:extLst>
          </p:cNvPr>
          <p:cNvGraphicFramePr>
            <a:graphicFrameLocks noGrp="1"/>
          </p:cNvGraphicFramePr>
          <p:nvPr>
            <p:extLst>
              <p:ext uri="{D42A27DB-BD31-4B8C-83A1-F6EECF244321}">
                <p14:modId xmlns:p14="http://schemas.microsoft.com/office/powerpoint/2010/main" val="1342877671"/>
              </p:ext>
            </p:extLst>
          </p:nvPr>
        </p:nvGraphicFramePr>
        <p:xfrm>
          <a:off x="5585033" y="2126116"/>
          <a:ext cx="5786204" cy="3785933"/>
        </p:xfrm>
        <a:graphic>
          <a:graphicData uri="http://schemas.openxmlformats.org/drawingml/2006/table">
            <a:tbl>
              <a:tblPr>
                <a:tableStyleId>{073A0DAA-6AF3-43AB-8588-CEC1D06C72B9}</a:tableStyleId>
              </a:tblPr>
              <a:tblGrid>
                <a:gridCol w="2893102">
                  <a:extLst>
                    <a:ext uri="{9D8B030D-6E8A-4147-A177-3AD203B41FA5}">
                      <a16:colId xmlns:a16="http://schemas.microsoft.com/office/drawing/2014/main" val="1965117125"/>
                    </a:ext>
                  </a:extLst>
                </a:gridCol>
                <a:gridCol w="2893102">
                  <a:extLst>
                    <a:ext uri="{9D8B030D-6E8A-4147-A177-3AD203B41FA5}">
                      <a16:colId xmlns:a16="http://schemas.microsoft.com/office/drawing/2014/main" val="526276368"/>
                    </a:ext>
                  </a:extLst>
                </a:gridCol>
              </a:tblGrid>
              <a:tr h="765968">
                <a:tc gridSpan="2">
                  <a:txBody>
                    <a:bodyPr/>
                    <a:lstStyle/>
                    <a:p>
                      <a:pPr marL="0" marR="0" algn="ctr">
                        <a:lnSpc>
                          <a:spcPct val="115000"/>
                        </a:lnSpc>
                        <a:spcBef>
                          <a:spcPts val="0"/>
                        </a:spcBef>
                        <a:spcAft>
                          <a:spcPts val="1000"/>
                        </a:spcAft>
                      </a:pP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extLst>
                  <a:ext uri="{0D108BD9-81ED-4DB2-BD59-A6C34878D82A}">
                    <a16:rowId xmlns:a16="http://schemas.microsoft.com/office/drawing/2014/main" val="81531751"/>
                  </a:ext>
                </a:extLst>
              </a:tr>
              <a:tr h="489613">
                <a:tc>
                  <a:txBody>
                    <a:bodyPr/>
                    <a:lstStyle/>
                    <a:p>
                      <a:pPr marL="0" marR="0" algn="ctr">
                        <a:lnSpc>
                          <a:spcPct val="150000"/>
                        </a:lnSpc>
                        <a:spcBef>
                          <a:spcPts val="0"/>
                        </a:spcBef>
                        <a:spcAft>
                          <a:spcPts val="0"/>
                        </a:spcAft>
                      </a:pPr>
                      <a:r>
                        <a:rPr lang="en-US" sz="3200" dirty="0">
                          <a:effectLst/>
                        </a:rPr>
                        <a:t>Head</a:t>
                      </a: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50000"/>
                        </a:lnSpc>
                        <a:spcBef>
                          <a:spcPts val="0"/>
                        </a:spcBef>
                        <a:spcAft>
                          <a:spcPts val="0"/>
                        </a:spcAft>
                      </a:pPr>
                      <a:r>
                        <a:rPr lang="en-US" sz="3200" dirty="0">
                          <a:effectLst/>
                        </a:rPr>
                        <a:t>Heart</a:t>
                      </a: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458341993"/>
                  </a:ext>
                </a:extLst>
              </a:tr>
              <a:tr h="404734">
                <a:tc>
                  <a:txBody>
                    <a:bodyPr/>
                    <a:lstStyle/>
                    <a:p>
                      <a:pPr marL="0" marR="0" algn="ctr">
                        <a:lnSpc>
                          <a:spcPct val="150000"/>
                        </a:lnSpc>
                        <a:spcBef>
                          <a:spcPts val="0"/>
                        </a:spcBef>
                        <a:spcAft>
                          <a:spcPts val="0"/>
                        </a:spcAft>
                      </a:pPr>
                      <a:r>
                        <a:rPr lang="en-US" sz="2400" dirty="0">
                          <a:effectLst/>
                        </a:rPr>
                        <a:t>Left Brain</a:t>
                      </a: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50000"/>
                        </a:lnSpc>
                        <a:spcBef>
                          <a:spcPts val="0"/>
                        </a:spcBef>
                        <a:spcAft>
                          <a:spcPts val="0"/>
                        </a:spcAft>
                      </a:pPr>
                      <a:r>
                        <a:rPr lang="en-US" sz="2400" dirty="0">
                          <a:effectLst/>
                        </a:rPr>
                        <a:t>Right Brain</a:t>
                      </a: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815396767"/>
                  </a:ext>
                </a:extLst>
              </a:tr>
              <a:tr h="419725">
                <a:tc>
                  <a:txBody>
                    <a:bodyPr/>
                    <a:lstStyle/>
                    <a:p>
                      <a:pPr marL="0" marR="0" algn="ctr">
                        <a:lnSpc>
                          <a:spcPct val="150000"/>
                        </a:lnSpc>
                        <a:spcBef>
                          <a:spcPts val="0"/>
                        </a:spcBef>
                        <a:spcAft>
                          <a:spcPts val="0"/>
                        </a:spcAft>
                      </a:pPr>
                      <a:r>
                        <a:rPr lang="en-US" sz="2400">
                          <a:effectLst/>
                        </a:rPr>
                        <a:t>Analytic</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50000"/>
                        </a:lnSpc>
                        <a:spcBef>
                          <a:spcPts val="0"/>
                        </a:spcBef>
                        <a:spcAft>
                          <a:spcPts val="0"/>
                        </a:spcAft>
                      </a:pPr>
                      <a:r>
                        <a:rPr lang="en-US" sz="2400" dirty="0">
                          <a:effectLst/>
                        </a:rPr>
                        <a:t>Intuitive</a:t>
                      </a: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873456206"/>
                  </a:ext>
                </a:extLst>
              </a:tr>
              <a:tr h="404734">
                <a:tc>
                  <a:txBody>
                    <a:bodyPr/>
                    <a:lstStyle/>
                    <a:p>
                      <a:pPr marL="0" marR="0" algn="ctr">
                        <a:lnSpc>
                          <a:spcPct val="150000"/>
                        </a:lnSpc>
                        <a:spcBef>
                          <a:spcPts val="0"/>
                        </a:spcBef>
                        <a:spcAft>
                          <a:spcPts val="0"/>
                        </a:spcAft>
                      </a:pPr>
                      <a:r>
                        <a:rPr lang="en-US" sz="2400">
                          <a:effectLst/>
                        </a:rPr>
                        <a:t>Adult</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50000"/>
                        </a:lnSpc>
                        <a:spcBef>
                          <a:spcPts val="0"/>
                        </a:spcBef>
                        <a:spcAft>
                          <a:spcPts val="0"/>
                        </a:spcAft>
                      </a:pPr>
                      <a:r>
                        <a:rPr lang="en-US" sz="2400" dirty="0">
                          <a:effectLst/>
                        </a:rPr>
                        <a:t>Child</a:t>
                      </a: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9181295"/>
                  </a:ext>
                </a:extLst>
              </a:tr>
              <a:tr h="419725">
                <a:tc>
                  <a:txBody>
                    <a:bodyPr/>
                    <a:lstStyle/>
                    <a:p>
                      <a:pPr marL="0" marR="0" algn="ctr">
                        <a:lnSpc>
                          <a:spcPct val="150000"/>
                        </a:lnSpc>
                        <a:spcBef>
                          <a:spcPts val="0"/>
                        </a:spcBef>
                        <a:spcAft>
                          <a:spcPts val="0"/>
                        </a:spcAft>
                      </a:pP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50000"/>
                        </a:lnSpc>
                        <a:spcBef>
                          <a:spcPts val="0"/>
                        </a:spcBef>
                        <a:spcAft>
                          <a:spcPts val="0"/>
                        </a:spcAft>
                      </a:pP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578799533"/>
                  </a:ext>
                </a:extLst>
              </a:tr>
              <a:tr h="409797">
                <a:tc>
                  <a:txBody>
                    <a:bodyPr/>
                    <a:lstStyle/>
                    <a:p>
                      <a:pPr marL="0" marR="0" algn="ctr">
                        <a:lnSpc>
                          <a:spcPct val="150000"/>
                        </a:lnSpc>
                        <a:spcBef>
                          <a:spcPts val="0"/>
                        </a:spcBef>
                        <a:spcAft>
                          <a:spcPts val="0"/>
                        </a:spcAft>
                      </a:pP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50000"/>
                        </a:lnSpc>
                        <a:spcBef>
                          <a:spcPts val="0"/>
                        </a:spcBef>
                        <a:spcAft>
                          <a:spcPts val="0"/>
                        </a:spcAft>
                      </a:pP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399373452"/>
                  </a:ext>
                </a:extLst>
              </a:tr>
            </a:tbl>
          </a:graphicData>
        </a:graphic>
      </p:graphicFrame>
      <p:pic>
        <p:nvPicPr>
          <p:cNvPr id="1026" name="Picture 1">
            <a:extLst>
              <a:ext uri="{FF2B5EF4-FFF2-40B4-BE49-F238E27FC236}">
                <a16:creationId xmlns:a16="http://schemas.microsoft.com/office/drawing/2014/main" id="{E8DE3CE9-26A6-9746-B7AB-B1594F30272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618765" y="2150947"/>
            <a:ext cx="320675" cy="301625"/>
          </a:xfrm>
          <a:prstGeom prst="rect">
            <a:avLst/>
          </a:prstGeom>
          <a:noFill/>
          <a:extLst>
            <a:ext uri="{909E8E84-426E-40DD-AFC4-6F175D3DCCD1}">
              <a14:hiddenFill xmlns:a14="http://schemas.microsoft.com/office/drawing/2010/main">
                <a:solidFill>
                  <a:srgbClr val="FFFFFF"/>
                </a:solidFill>
              </a14:hiddenFill>
            </a:ext>
          </a:extLst>
        </p:spPr>
      </p:pic>
      <p:pic>
        <p:nvPicPr>
          <p:cNvPr id="1025" name="Picture 9">
            <a:extLst>
              <a:ext uri="{FF2B5EF4-FFF2-40B4-BE49-F238E27FC236}">
                <a16:creationId xmlns:a16="http://schemas.microsoft.com/office/drawing/2014/main" id="{1F5266F9-FC47-294B-8C6B-E8CCF91F69B0}"/>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206374" y="2157092"/>
            <a:ext cx="2540000" cy="6731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9EB417AA-2733-8D40-A896-CF2237221E5F}"/>
              </a:ext>
            </a:extLst>
          </p:cNvPr>
          <p:cNvSpPr/>
          <p:nvPr/>
        </p:nvSpPr>
        <p:spPr>
          <a:xfrm>
            <a:off x="4677919" y="6380268"/>
            <a:ext cx="4347148" cy="291234"/>
          </a:xfrm>
          <a:prstGeom prst="rect">
            <a:avLst/>
          </a:prstGeom>
        </p:spPr>
        <p:txBody>
          <a:bodyPr wrap="square">
            <a:spAutoFit/>
          </a:bodyPr>
          <a:lstStyle/>
          <a:p>
            <a:pPr marL="2743200" marR="0" algn="ctr">
              <a:lnSpc>
                <a:spcPct val="115000"/>
              </a:lnSpc>
              <a:spcBef>
                <a:spcPts val="0"/>
              </a:spcBef>
              <a:spcAft>
                <a:spcPts val="0"/>
              </a:spcAft>
            </a:pPr>
            <a:r>
              <a:rPr lang="en-US" sz="1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*(Nisbett, 2003)</a:t>
            </a:r>
            <a:endParaRPr lang="en-US"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14" name="Title 1">
            <a:extLst>
              <a:ext uri="{FF2B5EF4-FFF2-40B4-BE49-F238E27FC236}">
                <a16:creationId xmlns:a16="http://schemas.microsoft.com/office/drawing/2014/main" id="{953CCB77-87A6-0F4E-870C-799CE67E68CF}"/>
              </a:ext>
            </a:extLst>
          </p:cNvPr>
          <p:cNvSpPr>
            <a:spLocks noGrp="1"/>
          </p:cNvSpPr>
          <p:nvPr>
            <p:ph type="title"/>
          </p:nvPr>
        </p:nvSpPr>
        <p:spPr>
          <a:xfrm>
            <a:off x="0" y="300433"/>
            <a:ext cx="12192000" cy="1690688"/>
          </a:xfrm>
        </p:spPr>
        <p:txBody>
          <a:bodyPr>
            <a:normAutofit/>
          </a:bodyPr>
          <a:lstStyle/>
          <a:p>
            <a:r>
              <a:rPr lang="en-US" sz="4100" dirty="0"/>
              <a:t>  Overview</a:t>
            </a:r>
            <a:br>
              <a:rPr lang="en-US" dirty="0"/>
            </a:br>
            <a:br>
              <a:rPr lang="en-US" sz="1200" dirty="0"/>
            </a:br>
            <a:r>
              <a:rPr lang="en-US" sz="1400" dirty="0"/>
              <a:t>	</a:t>
            </a:r>
            <a:r>
              <a:rPr lang="en-US" sz="2000" dirty="0"/>
              <a:t>“It is very simple to be happy; but it is very difficult to be simple.” - Rabindranath Tagore</a:t>
            </a:r>
            <a:endParaRPr lang="en-US" dirty="0"/>
          </a:p>
        </p:txBody>
      </p:sp>
      <p:pic>
        <p:nvPicPr>
          <p:cNvPr id="15" name="Picture 14">
            <a:extLst>
              <a:ext uri="{FF2B5EF4-FFF2-40B4-BE49-F238E27FC236}">
                <a16:creationId xmlns:a16="http://schemas.microsoft.com/office/drawing/2014/main" id="{27E95A4D-5B1A-3647-BB1F-14153D231D61}"/>
              </a:ext>
            </a:extLst>
          </p:cNvPr>
          <p:cNvPicPr>
            <a:picLocks noChangeAspect="1"/>
          </p:cNvPicPr>
          <p:nvPr/>
        </p:nvPicPr>
        <p:blipFill>
          <a:blip r:embed="rId3"/>
          <a:stretch>
            <a:fillRect/>
          </a:stretch>
        </p:blipFill>
        <p:spPr>
          <a:xfrm>
            <a:off x="0" y="300433"/>
            <a:ext cx="317500" cy="304800"/>
          </a:xfrm>
          <a:prstGeom prst="rect">
            <a:avLst/>
          </a:prstGeom>
        </p:spPr>
      </p:pic>
      <p:sp>
        <p:nvSpPr>
          <p:cNvPr id="2" name="Rectangle 1">
            <a:extLst>
              <a:ext uri="{FF2B5EF4-FFF2-40B4-BE49-F238E27FC236}">
                <a16:creationId xmlns:a16="http://schemas.microsoft.com/office/drawing/2014/main" id="{B8E07212-A8A3-9C41-A89E-D9C3C8BC6FAB}"/>
              </a:ext>
            </a:extLst>
          </p:cNvPr>
          <p:cNvSpPr/>
          <p:nvPr/>
        </p:nvSpPr>
        <p:spPr>
          <a:xfrm>
            <a:off x="1654306" y="2939534"/>
            <a:ext cx="1425390" cy="461665"/>
          </a:xfrm>
          <a:prstGeom prst="rect">
            <a:avLst/>
          </a:prstGeom>
        </p:spPr>
        <p:txBody>
          <a:bodyPr wrap="none">
            <a:spAutoFit/>
          </a:bodyPr>
          <a:lstStyle/>
          <a:p>
            <a:r>
              <a:rPr lang="en-US" sz="2400" dirty="0"/>
              <a:t>Moderns</a:t>
            </a:r>
          </a:p>
        </p:txBody>
      </p:sp>
      <p:sp>
        <p:nvSpPr>
          <p:cNvPr id="3" name="Rectangle 2">
            <a:extLst>
              <a:ext uri="{FF2B5EF4-FFF2-40B4-BE49-F238E27FC236}">
                <a16:creationId xmlns:a16="http://schemas.microsoft.com/office/drawing/2014/main" id="{C09863D2-991F-2749-9648-7A0D5326F279}"/>
              </a:ext>
            </a:extLst>
          </p:cNvPr>
          <p:cNvSpPr/>
          <p:nvPr/>
        </p:nvSpPr>
        <p:spPr>
          <a:xfrm>
            <a:off x="2938163" y="3917116"/>
            <a:ext cx="1431802" cy="461665"/>
          </a:xfrm>
          <a:prstGeom prst="rect">
            <a:avLst/>
          </a:prstGeom>
        </p:spPr>
        <p:txBody>
          <a:bodyPr wrap="none">
            <a:spAutoFit/>
          </a:bodyPr>
          <a:lstStyle/>
          <a:p>
            <a:r>
              <a:rPr lang="en-US" sz="2400" dirty="0"/>
              <a:t>Ancients</a:t>
            </a:r>
            <a:endParaRPr lang="en-US" dirty="0"/>
          </a:p>
        </p:txBody>
      </p:sp>
    </p:spTree>
    <p:extLst>
      <p:ext uri="{BB962C8B-B14F-4D97-AF65-F5344CB8AC3E}">
        <p14:creationId xmlns:p14="http://schemas.microsoft.com/office/powerpoint/2010/main" val="2926437682"/>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fill="hold" grpId="0" nodeType="clickEffect" p14:presetBounceEnd="50000">
                                      <p:stCondLst>
                                        <p:cond delay="0"/>
                                      </p:stCondLst>
                                      <p:childTnLst>
                                        <p:animMotion origin="layout" path="M -0.06992 -0.06644 C -0.13424 -0.12292 -0.12318 -0.11667 -0.12318 -0.11644 L 0.38229 0.31065 L 0.38229 0.31088 " pathEditMode="relative" rAng="0" ptsTypes="AAAA" p14:bounceEnd="50000">
                                          <p:cBhvr>
                                            <p:cTn id="6" dur="2000" fill="hold"/>
                                            <p:tgtEl>
                                              <p:spTgt spid="2"/>
                                            </p:tgtEl>
                                            <p:attrNameLst>
                                              <p:attrName>ppt_x</p:attrName>
                                              <p:attrName>ppt_y</p:attrName>
                                            </p:attrNameLst>
                                          </p:cBhvr>
                                          <p:rCtr x="19909" y="16343"/>
                                        </p:animMotion>
                                      </p:childTnLst>
                                    </p:cTn>
                                  </p:par>
                                </p:childTnLst>
                              </p:cTn>
                            </p:par>
                          </p:childTnLst>
                        </p:cTn>
                      </p:par>
                      <p:par>
                        <p:cTn id="7" fill="hold">
                          <p:stCondLst>
                            <p:cond delay="indefinite"/>
                          </p:stCondLst>
                          <p:childTnLst>
                            <p:par>
                              <p:cTn id="8" fill="hold">
                                <p:stCondLst>
                                  <p:cond delay="0"/>
                                </p:stCondLst>
                                <p:childTnLst>
                                  <p:par>
                                    <p:cTn id="9" presetID="0" presetClass="path" presetSubtype="0" accel="50000" fill="hold" grpId="0" nodeType="clickEffect" p14:presetBounceEnd="50000">
                                      <p:stCondLst>
                                        <p:cond delay="0"/>
                                      </p:stCondLst>
                                      <p:childTnLst>
                                        <p:animMotion origin="layout" path="M 0.04245 0.0338 C 0.03529 0.12662 0.02812 0.21944 0.05885 0.25208 C 0.08945 0.28449 0.16549 0.26435 0.22617 0.22893 C 0.28685 0.19352 0.37487 0.04954 0.42279 0.03958 C 0.47083 0.0294 0.49245 0.09931 0.51419 0.16898 " pathEditMode="relative" rAng="0" ptsTypes="AAAAA" p14:bounceEnd="50000">
                                          <p:cBhvr>
                                            <p:cTn id="10" dur="2000" fill="hold"/>
                                            <p:tgtEl>
                                              <p:spTgt spid="3"/>
                                            </p:tgtEl>
                                            <p:attrNameLst>
                                              <p:attrName>ppt_x</p:attrName>
                                              <p:attrName>ppt_y</p:attrName>
                                            </p:attrNameLst>
                                          </p:cBhvr>
                                          <p:rCtr x="23268" y="1171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fill="hold" grpId="0" nodeType="clickEffect">
                                      <p:stCondLst>
                                        <p:cond delay="0"/>
                                      </p:stCondLst>
                                      <p:childTnLst>
                                        <p:animMotion origin="layout" path="M -0.06992 -0.06644 C -0.13424 -0.12292 -0.12318 -0.11667 -0.12318 -0.11644 L 0.38229 0.31065 L 0.38229 0.31088 " pathEditMode="relative" rAng="0" ptsTypes="AAAA">
                                          <p:cBhvr>
                                            <p:cTn id="6" dur="2000" fill="hold"/>
                                            <p:tgtEl>
                                              <p:spTgt spid="2"/>
                                            </p:tgtEl>
                                            <p:attrNameLst>
                                              <p:attrName>ppt_x</p:attrName>
                                              <p:attrName>ppt_y</p:attrName>
                                            </p:attrNameLst>
                                          </p:cBhvr>
                                          <p:rCtr x="19909" y="16343"/>
                                        </p:animMotion>
                                      </p:childTnLst>
                                    </p:cTn>
                                  </p:par>
                                </p:childTnLst>
                              </p:cTn>
                            </p:par>
                          </p:childTnLst>
                        </p:cTn>
                      </p:par>
                      <p:par>
                        <p:cTn id="7" fill="hold">
                          <p:stCondLst>
                            <p:cond delay="indefinite"/>
                          </p:stCondLst>
                          <p:childTnLst>
                            <p:par>
                              <p:cTn id="8" fill="hold">
                                <p:stCondLst>
                                  <p:cond delay="0"/>
                                </p:stCondLst>
                                <p:childTnLst>
                                  <p:par>
                                    <p:cTn id="9" presetID="0" presetClass="path" presetSubtype="0" accel="50000" fill="hold" grpId="0" nodeType="clickEffect">
                                      <p:stCondLst>
                                        <p:cond delay="0"/>
                                      </p:stCondLst>
                                      <p:childTnLst>
                                        <p:animMotion origin="layout" path="M 0.04245 0.0338 C 0.03529 0.12662 0.02812 0.21944 0.05885 0.25208 C 0.08945 0.28449 0.16549 0.26435 0.22617 0.22893 C 0.28685 0.19352 0.37487 0.04954 0.42279 0.03958 C 0.47083 0.0294 0.49245 0.09931 0.51419 0.16898 " pathEditMode="relative" rAng="0" ptsTypes="AAAAA">
                                          <p:cBhvr>
                                            <p:cTn id="10" dur="2000" fill="hold"/>
                                            <p:tgtEl>
                                              <p:spTgt spid="3"/>
                                            </p:tgtEl>
                                            <p:attrNameLst>
                                              <p:attrName>ppt_x</p:attrName>
                                              <p:attrName>ppt_y</p:attrName>
                                            </p:attrNameLst>
                                          </p:cBhvr>
                                          <p:rCtr x="23268" y="1171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CED86837-9E8D-5D40-9854-FBE66DECF6E7}"/>
              </a:ext>
            </a:extLst>
          </p:cNvPr>
          <p:cNvGraphicFramePr>
            <a:graphicFrameLocks noGrp="1"/>
          </p:cNvGraphicFramePr>
          <p:nvPr>
            <p:extLst>
              <p:ext uri="{D42A27DB-BD31-4B8C-83A1-F6EECF244321}">
                <p14:modId xmlns:p14="http://schemas.microsoft.com/office/powerpoint/2010/main" val="3227275310"/>
              </p:ext>
            </p:extLst>
          </p:nvPr>
        </p:nvGraphicFramePr>
        <p:xfrm>
          <a:off x="5585033" y="2126116"/>
          <a:ext cx="5786204" cy="3782821"/>
        </p:xfrm>
        <a:graphic>
          <a:graphicData uri="http://schemas.openxmlformats.org/drawingml/2006/table">
            <a:tbl>
              <a:tblPr>
                <a:tableStyleId>{073A0DAA-6AF3-43AB-8588-CEC1D06C72B9}</a:tableStyleId>
              </a:tblPr>
              <a:tblGrid>
                <a:gridCol w="2893102">
                  <a:extLst>
                    <a:ext uri="{9D8B030D-6E8A-4147-A177-3AD203B41FA5}">
                      <a16:colId xmlns:a16="http://schemas.microsoft.com/office/drawing/2014/main" val="1965117125"/>
                    </a:ext>
                  </a:extLst>
                </a:gridCol>
                <a:gridCol w="2893102">
                  <a:extLst>
                    <a:ext uri="{9D8B030D-6E8A-4147-A177-3AD203B41FA5}">
                      <a16:colId xmlns:a16="http://schemas.microsoft.com/office/drawing/2014/main" val="526276368"/>
                    </a:ext>
                  </a:extLst>
                </a:gridCol>
              </a:tblGrid>
              <a:tr h="765968">
                <a:tc gridSpan="2">
                  <a:txBody>
                    <a:bodyPr/>
                    <a:lstStyle/>
                    <a:p>
                      <a:pPr marL="0" marR="0" algn="ctr">
                        <a:lnSpc>
                          <a:spcPct val="115000"/>
                        </a:lnSpc>
                        <a:spcBef>
                          <a:spcPts val="0"/>
                        </a:spcBef>
                        <a:spcAft>
                          <a:spcPts val="1000"/>
                        </a:spcAft>
                      </a:pP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extLst>
                  <a:ext uri="{0D108BD9-81ED-4DB2-BD59-A6C34878D82A}">
                    <a16:rowId xmlns:a16="http://schemas.microsoft.com/office/drawing/2014/main" val="81531751"/>
                  </a:ext>
                </a:extLst>
              </a:tr>
              <a:tr h="489613">
                <a:tc>
                  <a:txBody>
                    <a:bodyPr/>
                    <a:lstStyle/>
                    <a:p>
                      <a:pPr marL="0" marR="0" algn="ctr">
                        <a:lnSpc>
                          <a:spcPct val="150000"/>
                        </a:lnSpc>
                        <a:spcBef>
                          <a:spcPts val="0"/>
                        </a:spcBef>
                        <a:spcAft>
                          <a:spcPts val="0"/>
                        </a:spcAft>
                      </a:pPr>
                      <a:r>
                        <a:rPr lang="en-US" sz="3200" dirty="0">
                          <a:effectLst/>
                        </a:rPr>
                        <a:t>Head</a:t>
                      </a: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50000"/>
                        </a:lnSpc>
                        <a:spcBef>
                          <a:spcPts val="0"/>
                        </a:spcBef>
                        <a:spcAft>
                          <a:spcPts val="0"/>
                        </a:spcAft>
                      </a:pPr>
                      <a:r>
                        <a:rPr lang="en-US" sz="3200" dirty="0">
                          <a:effectLst/>
                        </a:rPr>
                        <a:t>Heart</a:t>
                      </a: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458341993"/>
                  </a:ext>
                </a:extLst>
              </a:tr>
              <a:tr h="404734">
                <a:tc>
                  <a:txBody>
                    <a:bodyPr/>
                    <a:lstStyle/>
                    <a:p>
                      <a:pPr marL="0" marR="0" algn="ctr">
                        <a:lnSpc>
                          <a:spcPct val="150000"/>
                        </a:lnSpc>
                        <a:spcBef>
                          <a:spcPts val="0"/>
                        </a:spcBef>
                        <a:spcAft>
                          <a:spcPts val="0"/>
                        </a:spcAft>
                      </a:pPr>
                      <a:r>
                        <a:rPr lang="en-US" sz="2400" dirty="0">
                          <a:effectLst/>
                        </a:rPr>
                        <a:t>Left Brain</a:t>
                      </a: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50000"/>
                        </a:lnSpc>
                        <a:spcBef>
                          <a:spcPts val="0"/>
                        </a:spcBef>
                        <a:spcAft>
                          <a:spcPts val="0"/>
                        </a:spcAft>
                      </a:pPr>
                      <a:r>
                        <a:rPr lang="en-US" sz="2400" dirty="0">
                          <a:effectLst/>
                        </a:rPr>
                        <a:t>Right Brain</a:t>
                      </a: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815396767"/>
                  </a:ext>
                </a:extLst>
              </a:tr>
              <a:tr h="419725">
                <a:tc>
                  <a:txBody>
                    <a:bodyPr/>
                    <a:lstStyle/>
                    <a:p>
                      <a:pPr marL="0" marR="0" algn="ctr">
                        <a:lnSpc>
                          <a:spcPct val="150000"/>
                        </a:lnSpc>
                        <a:spcBef>
                          <a:spcPts val="0"/>
                        </a:spcBef>
                        <a:spcAft>
                          <a:spcPts val="0"/>
                        </a:spcAft>
                      </a:pPr>
                      <a:r>
                        <a:rPr lang="en-US" sz="2400">
                          <a:effectLst/>
                        </a:rPr>
                        <a:t>Analytic</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50000"/>
                        </a:lnSpc>
                        <a:spcBef>
                          <a:spcPts val="0"/>
                        </a:spcBef>
                        <a:spcAft>
                          <a:spcPts val="0"/>
                        </a:spcAft>
                      </a:pPr>
                      <a:r>
                        <a:rPr lang="en-US" sz="2400" dirty="0">
                          <a:effectLst/>
                        </a:rPr>
                        <a:t>Intuitive</a:t>
                      </a: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873456206"/>
                  </a:ext>
                </a:extLst>
              </a:tr>
              <a:tr h="404734">
                <a:tc>
                  <a:txBody>
                    <a:bodyPr/>
                    <a:lstStyle/>
                    <a:p>
                      <a:pPr marL="0" marR="0" algn="ctr">
                        <a:lnSpc>
                          <a:spcPct val="150000"/>
                        </a:lnSpc>
                        <a:spcBef>
                          <a:spcPts val="0"/>
                        </a:spcBef>
                        <a:spcAft>
                          <a:spcPts val="0"/>
                        </a:spcAft>
                      </a:pPr>
                      <a:r>
                        <a:rPr lang="en-US" sz="2400">
                          <a:effectLst/>
                        </a:rPr>
                        <a:t>Adult</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50000"/>
                        </a:lnSpc>
                        <a:spcBef>
                          <a:spcPts val="0"/>
                        </a:spcBef>
                        <a:spcAft>
                          <a:spcPts val="0"/>
                        </a:spcAft>
                      </a:pPr>
                      <a:r>
                        <a:rPr lang="en-US" sz="2400" dirty="0">
                          <a:effectLst/>
                        </a:rPr>
                        <a:t>Child</a:t>
                      </a: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9181295"/>
                  </a:ext>
                </a:extLst>
              </a:tr>
              <a:tr h="419725">
                <a:tc>
                  <a:txBody>
                    <a:bodyPr/>
                    <a:lstStyle/>
                    <a:p>
                      <a:pPr marL="0" marR="0" algn="ctr">
                        <a:lnSpc>
                          <a:spcPct val="150000"/>
                        </a:lnSpc>
                        <a:spcBef>
                          <a:spcPts val="0"/>
                        </a:spcBef>
                        <a:spcAft>
                          <a:spcPts val="0"/>
                        </a:spcAft>
                      </a:pPr>
                      <a:r>
                        <a:rPr lang="en-US" sz="2400">
                          <a:effectLst/>
                        </a:rPr>
                        <a:t>Moderns</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50000"/>
                        </a:lnSpc>
                        <a:spcBef>
                          <a:spcPts val="0"/>
                        </a:spcBef>
                        <a:spcAft>
                          <a:spcPts val="0"/>
                        </a:spcAft>
                      </a:pPr>
                      <a:r>
                        <a:rPr lang="en-US" sz="2400" dirty="0">
                          <a:effectLst/>
                        </a:rPr>
                        <a:t>Ancients</a:t>
                      </a: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578799533"/>
                  </a:ext>
                </a:extLst>
              </a:tr>
              <a:tr h="409797">
                <a:tc>
                  <a:txBody>
                    <a:bodyPr/>
                    <a:lstStyle/>
                    <a:p>
                      <a:pPr marL="0" marR="0" algn="ctr">
                        <a:lnSpc>
                          <a:spcPct val="150000"/>
                        </a:lnSpc>
                        <a:spcBef>
                          <a:spcPts val="0"/>
                        </a:spcBef>
                        <a:spcAft>
                          <a:spcPts val="0"/>
                        </a:spcAft>
                      </a:pP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50000"/>
                        </a:lnSpc>
                        <a:spcBef>
                          <a:spcPts val="0"/>
                        </a:spcBef>
                        <a:spcAft>
                          <a:spcPts val="0"/>
                        </a:spcAft>
                      </a:pP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399373452"/>
                  </a:ext>
                </a:extLst>
              </a:tr>
            </a:tbl>
          </a:graphicData>
        </a:graphic>
      </p:graphicFrame>
      <p:pic>
        <p:nvPicPr>
          <p:cNvPr id="1026" name="Picture 1">
            <a:extLst>
              <a:ext uri="{FF2B5EF4-FFF2-40B4-BE49-F238E27FC236}">
                <a16:creationId xmlns:a16="http://schemas.microsoft.com/office/drawing/2014/main" id="{E8DE3CE9-26A6-9746-B7AB-B1594F30272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618765" y="2150947"/>
            <a:ext cx="320675" cy="301625"/>
          </a:xfrm>
          <a:prstGeom prst="rect">
            <a:avLst/>
          </a:prstGeom>
          <a:noFill/>
          <a:extLst>
            <a:ext uri="{909E8E84-426E-40DD-AFC4-6F175D3DCCD1}">
              <a14:hiddenFill xmlns:a14="http://schemas.microsoft.com/office/drawing/2010/main">
                <a:solidFill>
                  <a:srgbClr val="FFFFFF"/>
                </a:solidFill>
              </a14:hiddenFill>
            </a:ext>
          </a:extLst>
        </p:spPr>
      </p:pic>
      <p:pic>
        <p:nvPicPr>
          <p:cNvPr id="1025" name="Picture 9">
            <a:extLst>
              <a:ext uri="{FF2B5EF4-FFF2-40B4-BE49-F238E27FC236}">
                <a16:creationId xmlns:a16="http://schemas.microsoft.com/office/drawing/2014/main" id="{1F5266F9-FC47-294B-8C6B-E8CCF91F69B0}"/>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206374" y="2157092"/>
            <a:ext cx="2540000" cy="6731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9EB417AA-2733-8D40-A896-CF2237221E5F}"/>
              </a:ext>
            </a:extLst>
          </p:cNvPr>
          <p:cNvSpPr/>
          <p:nvPr/>
        </p:nvSpPr>
        <p:spPr>
          <a:xfrm>
            <a:off x="4677919" y="6380268"/>
            <a:ext cx="4347148" cy="291234"/>
          </a:xfrm>
          <a:prstGeom prst="rect">
            <a:avLst/>
          </a:prstGeom>
        </p:spPr>
        <p:txBody>
          <a:bodyPr wrap="square">
            <a:spAutoFit/>
          </a:bodyPr>
          <a:lstStyle/>
          <a:p>
            <a:pPr marL="2743200" marR="0" algn="ctr">
              <a:lnSpc>
                <a:spcPct val="115000"/>
              </a:lnSpc>
              <a:spcBef>
                <a:spcPts val="0"/>
              </a:spcBef>
              <a:spcAft>
                <a:spcPts val="0"/>
              </a:spcAft>
            </a:pPr>
            <a:r>
              <a:rPr lang="en-US" sz="1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*(Nisbett, 2003)</a:t>
            </a:r>
            <a:endParaRPr lang="en-US"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14" name="Title 1">
            <a:extLst>
              <a:ext uri="{FF2B5EF4-FFF2-40B4-BE49-F238E27FC236}">
                <a16:creationId xmlns:a16="http://schemas.microsoft.com/office/drawing/2014/main" id="{953CCB77-87A6-0F4E-870C-799CE67E68CF}"/>
              </a:ext>
            </a:extLst>
          </p:cNvPr>
          <p:cNvSpPr>
            <a:spLocks noGrp="1"/>
          </p:cNvSpPr>
          <p:nvPr>
            <p:ph type="title"/>
          </p:nvPr>
        </p:nvSpPr>
        <p:spPr>
          <a:xfrm>
            <a:off x="0" y="300433"/>
            <a:ext cx="12192000" cy="1690688"/>
          </a:xfrm>
        </p:spPr>
        <p:txBody>
          <a:bodyPr>
            <a:normAutofit/>
          </a:bodyPr>
          <a:lstStyle/>
          <a:p>
            <a:r>
              <a:rPr lang="en-US" sz="4100" dirty="0"/>
              <a:t>  Overview</a:t>
            </a:r>
            <a:br>
              <a:rPr lang="en-US" dirty="0"/>
            </a:br>
            <a:br>
              <a:rPr lang="en-US" sz="1200" dirty="0"/>
            </a:br>
            <a:r>
              <a:rPr lang="en-US" sz="1400" dirty="0"/>
              <a:t>	</a:t>
            </a:r>
            <a:r>
              <a:rPr lang="en-US" sz="2000" dirty="0"/>
              <a:t>“It is very simple to be happy; but it is very difficult to be simple.” - Rabindranath Tagore</a:t>
            </a:r>
            <a:endParaRPr lang="en-US" dirty="0"/>
          </a:p>
        </p:txBody>
      </p:sp>
      <p:pic>
        <p:nvPicPr>
          <p:cNvPr id="15" name="Picture 14">
            <a:extLst>
              <a:ext uri="{FF2B5EF4-FFF2-40B4-BE49-F238E27FC236}">
                <a16:creationId xmlns:a16="http://schemas.microsoft.com/office/drawing/2014/main" id="{27E95A4D-5B1A-3647-BB1F-14153D231D61}"/>
              </a:ext>
            </a:extLst>
          </p:cNvPr>
          <p:cNvPicPr>
            <a:picLocks noChangeAspect="1"/>
          </p:cNvPicPr>
          <p:nvPr/>
        </p:nvPicPr>
        <p:blipFill>
          <a:blip r:embed="rId3"/>
          <a:stretch>
            <a:fillRect/>
          </a:stretch>
        </p:blipFill>
        <p:spPr>
          <a:xfrm>
            <a:off x="0" y="300433"/>
            <a:ext cx="317500" cy="304800"/>
          </a:xfrm>
          <a:prstGeom prst="rect">
            <a:avLst/>
          </a:prstGeom>
        </p:spPr>
      </p:pic>
    </p:spTree>
    <p:extLst>
      <p:ext uri="{BB962C8B-B14F-4D97-AF65-F5344CB8AC3E}">
        <p14:creationId xmlns:p14="http://schemas.microsoft.com/office/powerpoint/2010/main" val="34375121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CED86837-9E8D-5D40-9854-FBE66DECF6E7}"/>
              </a:ext>
            </a:extLst>
          </p:cNvPr>
          <p:cNvGraphicFramePr>
            <a:graphicFrameLocks noGrp="1"/>
          </p:cNvGraphicFramePr>
          <p:nvPr>
            <p:extLst>
              <p:ext uri="{D42A27DB-BD31-4B8C-83A1-F6EECF244321}">
                <p14:modId xmlns:p14="http://schemas.microsoft.com/office/powerpoint/2010/main" val="413284163"/>
              </p:ext>
            </p:extLst>
          </p:nvPr>
        </p:nvGraphicFramePr>
        <p:xfrm>
          <a:off x="5585033" y="2126116"/>
          <a:ext cx="5786204" cy="3782821"/>
        </p:xfrm>
        <a:graphic>
          <a:graphicData uri="http://schemas.openxmlformats.org/drawingml/2006/table">
            <a:tbl>
              <a:tblPr>
                <a:tableStyleId>{073A0DAA-6AF3-43AB-8588-CEC1D06C72B9}</a:tableStyleId>
              </a:tblPr>
              <a:tblGrid>
                <a:gridCol w="2893102">
                  <a:extLst>
                    <a:ext uri="{9D8B030D-6E8A-4147-A177-3AD203B41FA5}">
                      <a16:colId xmlns:a16="http://schemas.microsoft.com/office/drawing/2014/main" val="1965117125"/>
                    </a:ext>
                  </a:extLst>
                </a:gridCol>
                <a:gridCol w="2893102">
                  <a:extLst>
                    <a:ext uri="{9D8B030D-6E8A-4147-A177-3AD203B41FA5}">
                      <a16:colId xmlns:a16="http://schemas.microsoft.com/office/drawing/2014/main" val="526276368"/>
                    </a:ext>
                  </a:extLst>
                </a:gridCol>
              </a:tblGrid>
              <a:tr h="765968">
                <a:tc gridSpan="2">
                  <a:txBody>
                    <a:bodyPr/>
                    <a:lstStyle/>
                    <a:p>
                      <a:pPr marL="0" marR="0" algn="ctr">
                        <a:lnSpc>
                          <a:spcPct val="115000"/>
                        </a:lnSpc>
                        <a:spcBef>
                          <a:spcPts val="0"/>
                        </a:spcBef>
                        <a:spcAft>
                          <a:spcPts val="1000"/>
                        </a:spcAft>
                      </a:pP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extLst>
                  <a:ext uri="{0D108BD9-81ED-4DB2-BD59-A6C34878D82A}">
                    <a16:rowId xmlns:a16="http://schemas.microsoft.com/office/drawing/2014/main" val="81531751"/>
                  </a:ext>
                </a:extLst>
              </a:tr>
              <a:tr h="489613">
                <a:tc>
                  <a:txBody>
                    <a:bodyPr/>
                    <a:lstStyle/>
                    <a:p>
                      <a:pPr marL="0" marR="0" algn="ctr">
                        <a:lnSpc>
                          <a:spcPct val="150000"/>
                        </a:lnSpc>
                        <a:spcBef>
                          <a:spcPts val="0"/>
                        </a:spcBef>
                        <a:spcAft>
                          <a:spcPts val="0"/>
                        </a:spcAft>
                      </a:pPr>
                      <a:r>
                        <a:rPr lang="en-US" sz="3200" dirty="0">
                          <a:effectLst/>
                        </a:rPr>
                        <a:t>Head</a:t>
                      </a: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50000"/>
                        </a:lnSpc>
                        <a:spcBef>
                          <a:spcPts val="0"/>
                        </a:spcBef>
                        <a:spcAft>
                          <a:spcPts val="0"/>
                        </a:spcAft>
                      </a:pPr>
                      <a:r>
                        <a:rPr lang="en-US" sz="3200" dirty="0">
                          <a:effectLst/>
                        </a:rPr>
                        <a:t>Heart</a:t>
                      </a: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458341993"/>
                  </a:ext>
                </a:extLst>
              </a:tr>
              <a:tr h="404734">
                <a:tc>
                  <a:txBody>
                    <a:bodyPr/>
                    <a:lstStyle/>
                    <a:p>
                      <a:pPr marL="0" marR="0" algn="ctr">
                        <a:lnSpc>
                          <a:spcPct val="150000"/>
                        </a:lnSpc>
                        <a:spcBef>
                          <a:spcPts val="0"/>
                        </a:spcBef>
                        <a:spcAft>
                          <a:spcPts val="0"/>
                        </a:spcAft>
                      </a:pPr>
                      <a:r>
                        <a:rPr lang="en-US" sz="2400" dirty="0">
                          <a:effectLst/>
                        </a:rPr>
                        <a:t>Left Brain</a:t>
                      </a: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50000"/>
                        </a:lnSpc>
                        <a:spcBef>
                          <a:spcPts val="0"/>
                        </a:spcBef>
                        <a:spcAft>
                          <a:spcPts val="0"/>
                        </a:spcAft>
                      </a:pPr>
                      <a:r>
                        <a:rPr lang="en-US" sz="2400" dirty="0">
                          <a:effectLst/>
                        </a:rPr>
                        <a:t>Right Brain</a:t>
                      </a: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815396767"/>
                  </a:ext>
                </a:extLst>
              </a:tr>
              <a:tr h="419725">
                <a:tc>
                  <a:txBody>
                    <a:bodyPr/>
                    <a:lstStyle/>
                    <a:p>
                      <a:pPr marL="0" marR="0" algn="ctr">
                        <a:lnSpc>
                          <a:spcPct val="150000"/>
                        </a:lnSpc>
                        <a:spcBef>
                          <a:spcPts val="0"/>
                        </a:spcBef>
                        <a:spcAft>
                          <a:spcPts val="0"/>
                        </a:spcAft>
                      </a:pPr>
                      <a:r>
                        <a:rPr lang="en-US" sz="2400">
                          <a:effectLst/>
                        </a:rPr>
                        <a:t>Analytic</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50000"/>
                        </a:lnSpc>
                        <a:spcBef>
                          <a:spcPts val="0"/>
                        </a:spcBef>
                        <a:spcAft>
                          <a:spcPts val="0"/>
                        </a:spcAft>
                      </a:pPr>
                      <a:r>
                        <a:rPr lang="en-US" sz="2400" dirty="0">
                          <a:effectLst/>
                        </a:rPr>
                        <a:t>Intuitive</a:t>
                      </a: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873456206"/>
                  </a:ext>
                </a:extLst>
              </a:tr>
              <a:tr h="404734">
                <a:tc>
                  <a:txBody>
                    <a:bodyPr/>
                    <a:lstStyle/>
                    <a:p>
                      <a:pPr marL="0" marR="0" algn="ctr">
                        <a:lnSpc>
                          <a:spcPct val="150000"/>
                        </a:lnSpc>
                        <a:spcBef>
                          <a:spcPts val="0"/>
                        </a:spcBef>
                        <a:spcAft>
                          <a:spcPts val="0"/>
                        </a:spcAft>
                      </a:pPr>
                      <a:r>
                        <a:rPr lang="en-US" sz="2400">
                          <a:effectLst/>
                        </a:rPr>
                        <a:t>Adult</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50000"/>
                        </a:lnSpc>
                        <a:spcBef>
                          <a:spcPts val="0"/>
                        </a:spcBef>
                        <a:spcAft>
                          <a:spcPts val="0"/>
                        </a:spcAft>
                      </a:pPr>
                      <a:r>
                        <a:rPr lang="en-US" sz="2400" dirty="0">
                          <a:effectLst/>
                        </a:rPr>
                        <a:t>Child</a:t>
                      </a: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9181295"/>
                  </a:ext>
                </a:extLst>
              </a:tr>
              <a:tr h="419725">
                <a:tc>
                  <a:txBody>
                    <a:bodyPr/>
                    <a:lstStyle/>
                    <a:p>
                      <a:pPr marL="0" marR="0" algn="ctr">
                        <a:lnSpc>
                          <a:spcPct val="150000"/>
                        </a:lnSpc>
                        <a:spcBef>
                          <a:spcPts val="0"/>
                        </a:spcBef>
                        <a:spcAft>
                          <a:spcPts val="0"/>
                        </a:spcAft>
                      </a:pPr>
                      <a:r>
                        <a:rPr lang="en-US" sz="2400">
                          <a:effectLst/>
                        </a:rPr>
                        <a:t>Moderns</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50000"/>
                        </a:lnSpc>
                        <a:spcBef>
                          <a:spcPts val="0"/>
                        </a:spcBef>
                        <a:spcAft>
                          <a:spcPts val="0"/>
                        </a:spcAft>
                      </a:pPr>
                      <a:r>
                        <a:rPr lang="en-US" sz="2400" dirty="0">
                          <a:effectLst/>
                        </a:rPr>
                        <a:t>Ancients</a:t>
                      </a: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578799533"/>
                  </a:ext>
                </a:extLst>
              </a:tr>
              <a:tr h="409797">
                <a:tc>
                  <a:txBody>
                    <a:bodyPr/>
                    <a:lstStyle/>
                    <a:p>
                      <a:pPr marL="0" marR="0" algn="ctr">
                        <a:lnSpc>
                          <a:spcPct val="150000"/>
                        </a:lnSpc>
                        <a:spcBef>
                          <a:spcPts val="0"/>
                        </a:spcBef>
                        <a:spcAft>
                          <a:spcPts val="0"/>
                        </a:spcAft>
                      </a:pP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50000"/>
                        </a:lnSpc>
                        <a:spcBef>
                          <a:spcPts val="0"/>
                        </a:spcBef>
                        <a:spcAft>
                          <a:spcPts val="0"/>
                        </a:spcAft>
                      </a:pP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399373452"/>
                  </a:ext>
                </a:extLst>
              </a:tr>
            </a:tbl>
          </a:graphicData>
        </a:graphic>
      </p:graphicFrame>
      <p:pic>
        <p:nvPicPr>
          <p:cNvPr id="1026" name="Picture 1">
            <a:extLst>
              <a:ext uri="{FF2B5EF4-FFF2-40B4-BE49-F238E27FC236}">
                <a16:creationId xmlns:a16="http://schemas.microsoft.com/office/drawing/2014/main" id="{E8DE3CE9-26A6-9746-B7AB-B1594F30272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618765" y="2150947"/>
            <a:ext cx="320675" cy="301625"/>
          </a:xfrm>
          <a:prstGeom prst="rect">
            <a:avLst/>
          </a:prstGeom>
          <a:noFill/>
          <a:extLst>
            <a:ext uri="{909E8E84-426E-40DD-AFC4-6F175D3DCCD1}">
              <a14:hiddenFill xmlns:a14="http://schemas.microsoft.com/office/drawing/2010/main">
                <a:solidFill>
                  <a:srgbClr val="FFFFFF"/>
                </a:solidFill>
              </a14:hiddenFill>
            </a:ext>
          </a:extLst>
        </p:spPr>
      </p:pic>
      <p:pic>
        <p:nvPicPr>
          <p:cNvPr id="1025" name="Picture 9">
            <a:extLst>
              <a:ext uri="{FF2B5EF4-FFF2-40B4-BE49-F238E27FC236}">
                <a16:creationId xmlns:a16="http://schemas.microsoft.com/office/drawing/2014/main" id="{1F5266F9-FC47-294B-8C6B-E8CCF91F69B0}"/>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206374" y="2157092"/>
            <a:ext cx="2540000" cy="6731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9EB417AA-2733-8D40-A896-CF2237221E5F}"/>
              </a:ext>
            </a:extLst>
          </p:cNvPr>
          <p:cNvSpPr/>
          <p:nvPr/>
        </p:nvSpPr>
        <p:spPr>
          <a:xfrm>
            <a:off x="4677919" y="6380268"/>
            <a:ext cx="4347148" cy="291234"/>
          </a:xfrm>
          <a:prstGeom prst="rect">
            <a:avLst/>
          </a:prstGeom>
        </p:spPr>
        <p:txBody>
          <a:bodyPr wrap="square">
            <a:spAutoFit/>
          </a:bodyPr>
          <a:lstStyle/>
          <a:p>
            <a:pPr marL="2743200" marR="0" algn="ctr">
              <a:lnSpc>
                <a:spcPct val="115000"/>
              </a:lnSpc>
              <a:spcBef>
                <a:spcPts val="0"/>
              </a:spcBef>
              <a:spcAft>
                <a:spcPts val="0"/>
              </a:spcAft>
            </a:pPr>
            <a:r>
              <a:rPr lang="en-US" sz="1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*(Nisbett, 2003)</a:t>
            </a:r>
            <a:endParaRPr lang="en-US"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14" name="Title 1">
            <a:extLst>
              <a:ext uri="{FF2B5EF4-FFF2-40B4-BE49-F238E27FC236}">
                <a16:creationId xmlns:a16="http://schemas.microsoft.com/office/drawing/2014/main" id="{953CCB77-87A6-0F4E-870C-799CE67E68CF}"/>
              </a:ext>
            </a:extLst>
          </p:cNvPr>
          <p:cNvSpPr>
            <a:spLocks noGrp="1"/>
          </p:cNvSpPr>
          <p:nvPr>
            <p:ph type="title"/>
          </p:nvPr>
        </p:nvSpPr>
        <p:spPr>
          <a:xfrm>
            <a:off x="0" y="300433"/>
            <a:ext cx="12192000" cy="1690688"/>
          </a:xfrm>
        </p:spPr>
        <p:txBody>
          <a:bodyPr>
            <a:normAutofit/>
          </a:bodyPr>
          <a:lstStyle/>
          <a:p>
            <a:r>
              <a:rPr lang="en-US" sz="4100" dirty="0"/>
              <a:t>  Overview</a:t>
            </a:r>
            <a:br>
              <a:rPr lang="en-US" dirty="0"/>
            </a:br>
            <a:br>
              <a:rPr lang="en-US" sz="1200" dirty="0"/>
            </a:br>
            <a:r>
              <a:rPr lang="en-US" sz="1400" dirty="0"/>
              <a:t>	</a:t>
            </a:r>
            <a:r>
              <a:rPr lang="en-US" sz="2000" dirty="0"/>
              <a:t>“It is very simple to be happy; but it is very difficult to be simple.” - Rabindranath Tagore</a:t>
            </a:r>
            <a:endParaRPr lang="en-US" dirty="0"/>
          </a:p>
        </p:txBody>
      </p:sp>
      <p:pic>
        <p:nvPicPr>
          <p:cNvPr id="15" name="Picture 14">
            <a:extLst>
              <a:ext uri="{FF2B5EF4-FFF2-40B4-BE49-F238E27FC236}">
                <a16:creationId xmlns:a16="http://schemas.microsoft.com/office/drawing/2014/main" id="{27E95A4D-5B1A-3647-BB1F-14153D231D61}"/>
              </a:ext>
            </a:extLst>
          </p:cNvPr>
          <p:cNvPicPr>
            <a:picLocks noChangeAspect="1"/>
          </p:cNvPicPr>
          <p:nvPr/>
        </p:nvPicPr>
        <p:blipFill>
          <a:blip r:embed="rId3"/>
          <a:stretch>
            <a:fillRect/>
          </a:stretch>
        </p:blipFill>
        <p:spPr>
          <a:xfrm>
            <a:off x="0" y="300433"/>
            <a:ext cx="317500" cy="304800"/>
          </a:xfrm>
          <a:prstGeom prst="rect">
            <a:avLst/>
          </a:prstGeom>
        </p:spPr>
      </p:pic>
      <p:sp>
        <p:nvSpPr>
          <p:cNvPr id="2" name="Rectangle 1">
            <a:extLst>
              <a:ext uri="{FF2B5EF4-FFF2-40B4-BE49-F238E27FC236}">
                <a16:creationId xmlns:a16="http://schemas.microsoft.com/office/drawing/2014/main" id="{384F798B-E3BF-2643-8081-9706BEC64296}"/>
              </a:ext>
            </a:extLst>
          </p:cNvPr>
          <p:cNvSpPr/>
          <p:nvPr/>
        </p:nvSpPr>
        <p:spPr>
          <a:xfrm>
            <a:off x="632275" y="3631696"/>
            <a:ext cx="902811" cy="461665"/>
          </a:xfrm>
          <a:prstGeom prst="rect">
            <a:avLst/>
          </a:prstGeom>
        </p:spPr>
        <p:txBody>
          <a:bodyPr wrap="none">
            <a:spAutoFit/>
          </a:bodyPr>
          <a:lstStyle/>
          <a:p>
            <a:r>
              <a:rPr lang="en-US" sz="2400" dirty="0"/>
              <a:t>West</a:t>
            </a:r>
          </a:p>
        </p:txBody>
      </p:sp>
      <p:sp>
        <p:nvSpPr>
          <p:cNvPr id="3" name="Rectangle 2">
            <a:extLst>
              <a:ext uri="{FF2B5EF4-FFF2-40B4-BE49-F238E27FC236}">
                <a16:creationId xmlns:a16="http://schemas.microsoft.com/office/drawing/2014/main" id="{A2AF4FF9-06BC-644B-913A-7278E5EC67FD}"/>
              </a:ext>
            </a:extLst>
          </p:cNvPr>
          <p:cNvSpPr/>
          <p:nvPr/>
        </p:nvSpPr>
        <p:spPr>
          <a:xfrm>
            <a:off x="4001131" y="3677862"/>
            <a:ext cx="841897" cy="461665"/>
          </a:xfrm>
          <a:prstGeom prst="rect">
            <a:avLst/>
          </a:prstGeom>
        </p:spPr>
        <p:txBody>
          <a:bodyPr wrap="none">
            <a:spAutoFit/>
          </a:bodyPr>
          <a:lstStyle/>
          <a:p>
            <a:r>
              <a:rPr lang="en-US" sz="2400" dirty="0"/>
              <a:t>East</a:t>
            </a:r>
          </a:p>
        </p:txBody>
      </p:sp>
    </p:spTree>
    <p:extLst>
      <p:ext uri="{BB962C8B-B14F-4D97-AF65-F5344CB8AC3E}">
        <p14:creationId xmlns:p14="http://schemas.microsoft.com/office/powerpoint/2010/main" val="2522971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path" presetSubtype="0" accel="50000" decel="50000" fill="hold" grpId="0" nodeType="clickEffect">
                                  <p:stCondLst>
                                    <p:cond delay="0"/>
                                  </p:stCondLst>
                                  <p:childTnLst>
                                    <p:animMotion origin="layout" path="M 0.58216 0.26828 C 0.5862 0.20139 0.5362 0.14328 0.46914 0.13935 C 0.40521 0.13426 0.34518 0.1794 0.34115 0.24421 C 0.3362 0.3044 0.37813 0.36018 0.43815 0.36435 C 0.4931 0.36736 0.54518 0.33032 0.54922 0.2743 C 0.55313 0.22338 0.5181 0.17523 0.46719 0.17129 C 0.42018 0.16828 0.37617 0.1993 0.37318 0.24629 C 0.37018 0.28819 0.39818 0.3294 0.4401 0.33125 C 0.47813 0.33426 0.51419 0.31018 0.51719 0.27222 C 0.51914 0.23819 0.49818 0.20532 0.4651 0.20324 C 0.4362 0.20139 0.40716 0.21921 0.40521 0.24838 C 0.40313 0.27338 0.4181 0.29722 0.44219 0.2993 C 0.46211 0.30139 0.4832 0.29028 0.48411 0.27037 C 0.4862 0.2544 0.47813 0.23727 0.46315 0.23518 C 0.45117 0.23518 0.43919 0.23935 0.43711 0.25023 C 0.4362 0.25717 0.43815 0.26435 0.44414 0.26736 C 0.44714 0.26828 0.44922 0.26828 0.45221 0.26736 " pathEditMode="relative" rAng="0" ptsTypes="AAAAAAAAAAAAAAAAA">
                                      <p:cBhvr>
                                        <p:cTn id="6" dur="2000" fill="hold"/>
                                        <p:tgtEl>
                                          <p:spTgt spid="3"/>
                                        </p:tgtEl>
                                        <p:attrNameLst>
                                          <p:attrName>ppt_x</p:attrName>
                                          <p:attrName>ppt_y</p:attrName>
                                        </p:attrNameLst>
                                      </p:cBhvr>
                                      <p:rCtr x="-12070" y="-1667"/>
                                    </p:animMotion>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grpId="0" nodeType="clickEffect">
                                  <p:stCondLst>
                                    <p:cond delay="0"/>
                                  </p:stCondLst>
                                  <p:childTnLst>
                                    <p:animMotion origin="layout" path="M -0.00104 -0.0074 L 0.48737 0.27223 " pathEditMode="relative" rAng="0" ptsTypes="AA">
                                      <p:cBhvr>
                                        <p:cTn id="10" dur="2000" fill="hold"/>
                                        <p:tgtEl>
                                          <p:spTgt spid="2"/>
                                        </p:tgtEl>
                                        <p:attrNameLst>
                                          <p:attrName>ppt_x</p:attrName>
                                          <p:attrName>ppt_y</p:attrName>
                                        </p:attrNameLst>
                                      </p:cBhvr>
                                      <p:rCtr x="24414" y="1398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CED86837-9E8D-5D40-9854-FBE66DECF6E7}"/>
              </a:ext>
            </a:extLst>
          </p:cNvPr>
          <p:cNvGraphicFramePr>
            <a:graphicFrameLocks noGrp="1"/>
          </p:cNvGraphicFramePr>
          <p:nvPr/>
        </p:nvGraphicFramePr>
        <p:xfrm>
          <a:off x="5585033" y="2126116"/>
          <a:ext cx="5786204" cy="4166076"/>
        </p:xfrm>
        <a:graphic>
          <a:graphicData uri="http://schemas.openxmlformats.org/drawingml/2006/table">
            <a:tbl>
              <a:tblPr>
                <a:tableStyleId>{073A0DAA-6AF3-43AB-8588-CEC1D06C72B9}</a:tableStyleId>
              </a:tblPr>
              <a:tblGrid>
                <a:gridCol w="2893102">
                  <a:extLst>
                    <a:ext uri="{9D8B030D-6E8A-4147-A177-3AD203B41FA5}">
                      <a16:colId xmlns:a16="http://schemas.microsoft.com/office/drawing/2014/main" val="1965117125"/>
                    </a:ext>
                  </a:extLst>
                </a:gridCol>
                <a:gridCol w="2893102">
                  <a:extLst>
                    <a:ext uri="{9D8B030D-6E8A-4147-A177-3AD203B41FA5}">
                      <a16:colId xmlns:a16="http://schemas.microsoft.com/office/drawing/2014/main" val="526276368"/>
                    </a:ext>
                  </a:extLst>
                </a:gridCol>
              </a:tblGrid>
              <a:tr h="765968">
                <a:tc gridSpan="2">
                  <a:txBody>
                    <a:bodyPr/>
                    <a:lstStyle/>
                    <a:p>
                      <a:pPr marL="0" marR="0" algn="ctr">
                        <a:lnSpc>
                          <a:spcPct val="115000"/>
                        </a:lnSpc>
                        <a:spcBef>
                          <a:spcPts val="0"/>
                        </a:spcBef>
                        <a:spcAft>
                          <a:spcPts val="1000"/>
                        </a:spcAft>
                      </a:pP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extLst>
                  <a:ext uri="{0D108BD9-81ED-4DB2-BD59-A6C34878D82A}">
                    <a16:rowId xmlns:a16="http://schemas.microsoft.com/office/drawing/2014/main" val="81531751"/>
                  </a:ext>
                </a:extLst>
              </a:tr>
              <a:tr h="489613">
                <a:tc>
                  <a:txBody>
                    <a:bodyPr/>
                    <a:lstStyle/>
                    <a:p>
                      <a:pPr marL="0" marR="0" algn="ctr">
                        <a:lnSpc>
                          <a:spcPct val="150000"/>
                        </a:lnSpc>
                        <a:spcBef>
                          <a:spcPts val="0"/>
                        </a:spcBef>
                        <a:spcAft>
                          <a:spcPts val="0"/>
                        </a:spcAft>
                      </a:pPr>
                      <a:r>
                        <a:rPr lang="en-US" sz="3200" dirty="0">
                          <a:effectLst/>
                        </a:rPr>
                        <a:t>Head</a:t>
                      </a: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50000"/>
                        </a:lnSpc>
                        <a:spcBef>
                          <a:spcPts val="0"/>
                        </a:spcBef>
                        <a:spcAft>
                          <a:spcPts val="0"/>
                        </a:spcAft>
                      </a:pPr>
                      <a:r>
                        <a:rPr lang="en-US" sz="3200" dirty="0">
                          <a:effectLst/>
                        </a:rPr>
                        <a:t>Heart</a:t>
                      </a: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458341993"/>
                  </a:ext>
                </a:extLst>
              </a:tr>
              <a:tr h="404734">
                <a:tc>
                  <a:txBody>
                    <a:bodyPr/>
                    <a:lstStyle/>
                    <a:p>
                      <a:pPr marL="0" marR="0" algn="ctr">
                        <a:lnSpc>
                          <a:spcPct val="150000"/>
                        </a:lnSpc>
                        <a:spcBef>
                          <a:spcPts val="0"/>
                        </a:spcBef>
                        <a:spcAft>
                          <a:spcPts val="0"/>
                        </a:spcAft>
                      </a:pPr>
                      <a:r>
                        <a:rPr lang="en-US" sz="2400" dirty="0">
                          <a:effectLst/>
                        </a:rPr>
                        <a:t>Left Brain</a:t>
                      </a: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50000"/>
                        </a:lnSpc>
                        <a:spcBef>
                          <a:spcPts val="0"/>
                        </a:spcBef>
                        <a:spcAft>
                          <a:spcPts val="0"/>
                        </a:spcAft>
                      </a:pPr>
                      <a:r>
                        <a:rPr lang="en-US" sz="2400" dirty="0">
                          <a:effectLst/>
                        </a:rPr>
                        <a:t>Right Brain</a:t>
                      </a: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815396767"/>
                  </a:ext>
                </a:extLst>
              </a:tr>
              <a:tr h="419725">
                <a:tc>
                  <a:txBody>
                    <a:bodyPr/>
                    <a:lstStyle/>
                    <a:p>
                      <a:pPr marL="0" marR="0" algn="ctr">
                        <a:lnSpc>
                          <a:spcPct val="150000"/>
                        </a:lnSpc>
                        <a:spcBef>
                          <a:spcPts val="0"/>
                        </a:spcBef>
                        <a:spcAft>
                          <a:spcPts val="0"/>
                        </a:spcAft>
                      </a:pPr>
                      <a:r>
                        <a:rPr lang="en-US" sz="2400">
                          <a:effectLst/>
                        </a:rPr>
                        <a:t>Analytic</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50000"/>
                        </a:lnSpc>
                        <a:spcBef>
                          <a:spcPts val="0"/>
                        </a:spcBef>
                        <a:spcAft>
                          <a:spcPts val="0"/>
                        </a:spcAft>
                      </a:pPr>
                      <a:r>
                        <a:rPr lang="en-US" sz="2400" dirty="0">
                          <a:effectLst/>
                        </a:rPr>
                        <a:t>Intuitive</a:t>
                      </a: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873456206"/>
                  </a:ext>
                </a:extLst>
              </a:tr>
              <a:tr h="404734">
                <a:tc>
                  <a:txBody>
                    <a:bodyPr/>
                    <a:lstStyle/>
                    <a:p>
                      <a:pPr marL="0" marR="0" algn="ctr">
                        <a:lnSpc>
                          <a:spcPct val="150000"/>
                        </a:lnSpc>
                        <a:spcBef>
                          <a:spcPts val="0"/>
                        </a:spcBef>
                        <a:spcAft>
                          <a:spcPts val="0"/>
                        </a:spcAft>
                      </a:pPr>
                      <a:r>
                        <a:rPr lang="en-US" sz="2400">
                          <a:effectLst/>
                        </a:rPr>
                        <a:t>Adult</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50000"/>
                        </a:lnSpc>
                        <a:spcBef>
                          <a:spcPts val="0"/>
                        </a:spcBef>
                        <a:spcAft>
                          <a:spcPts val="0"/>
                        </a:spcAft>
                      </a:pPr>
                      <a:r>
                        <a:rPr lang="en-US" sz="2400" dirty="0">
                          <a:effectLst/>
                        </a:rPr>
                        <a:t>Child</a:t>
                      </a: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9181295"/>
                  </a:ext>
                </a:extLst>
              </a:tr>
              <a:tr h="419725">
                <a:tc>
                  <a:txBody>
                    <a:bodyPr/>
                    <a:lstStyle/>
                    <a:p>
                      <a:pPr marL="0" marR="0" algn="ctr">
                        <a:lnSpc>
                          <a:spcPct val="150000"/>
                        </a:lnSpc>
                        <a:spcBef>
                          <a:spcPts val="0"/>
                        </a:spcBef>
                        <a:spcAft>
                          <a:spcPts val="0"/>
                        </a:spcAft>
                      </a:pPr>
                      <a:r>
                        <a:rPr lang="en-US" sz="2400">
                          <a:effectLst/>
                        </a:rPr>
                        <a:t>Moderns</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50000"/>
                        </a:lnSpc>
                        <a:spcBef>
                          <a:spcPts val="0"/>
                        </a:spcBef>
                        <a:spcAft>
                          <a:spcPts val="0"/>
                        </a:spcAft>
                      </a:pPr>
                      <a:r>
                        <a:rPr lang="en-US" sz="2400" dirty="0">
                          <a:effectLst/>
                        </a:rPr>
                        <a:t>Ancients</a:t>
                      </a: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578799533"/>
                  </a:ext>
                </a:extLst>
              </a:tr>
              <a:tr h="409797">
                <a:tc>
                  <a:txBody>
                    <a:bodyPr/>
                    <a:lstStyle/>
                    <a:p>
                      <a:pPr marL="0" marR="0" algn="ctr">
                        <a:lnSpc>
                          <a:spcPct val="150000"/>
                        </a:lnSpc>
                        <a:spcBef>
                          <a:spcPts val="0"/>
                        </a:spcBef>
                        <a:spcAft>
                          <a:spcPts val="0"/>
                        </a:spcAft>
                      </a:pPr>
                      <a:r>
                        <a:rPr lang="en-US" sz="2400" dirty="0">
                          <a:effectLst/>
                        </a:rPr>
                        <a:t>West</a:t>
                      </a:r>
                      <a:r>
                        <a:rPr lang="en-US" sz="1100" dirty="0">
                          <a:effectLst/>
                        </a:rPr>
                        <a:t> </a:t>
                      </a:r>
                      <a:br>
                        <a:rPr lang="en-US" sz="1100" dirty="0">
                          <a:effectLst/>
                        </a:rPr>
                      </a:br>
                      <a:r>
                        <a:rPr lang="en-US" sz="1200" dirty="0">
                          <a:effectLst/>
                        </a:rPr>
                        <a:t>(current N. America &amp; W. Europe)*</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50000"/>
                        </a:lnSpc>
                        <a:spcBef>
                          <a:spcPts val="0"/>
                        </a:spcBef>
                        <a:spcAft>
                          <a:spcPts val="0"/>
                        </a:spcAft>
                      </a:pPr>
                      <a:r>
                        <a:rPr lang="en-US" sz="2400" dirty="0">
                          <a:effectLst/>
                        </a:rPr>
                        <a:t>East</a:t>
                      </a:r>
                      <a:br>
                        <a:rPr lang="en-US" sz="1800" dirty="0">
                          <a:effectLst/>
                        </a:rPr>
                      </a:br>
                      <a:r>
                        <a:rPr lang="en-US" sz="1200" dirty="0">
                          <a:effectLst/>
                        </a:rPr>
                        <a:t>(current Asia)*</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399373452"/>
                  </a:ext>
                </a:extLst>
              </a:tr>
            </a:tbl>
          </a:graphicData>
        </a:graphic>
      </p:graphicFrame>
      <p:pic>
        <p:nvPicPr>
          <p:cNvPr id="1026" name="Picture 1">
            <a:extLst>
              <a:ext uri="{FF2B5EF4-FFF2-40B4-BE49-F238E27FC236}">
                <a16:creationId xmlns:a16="http://schemas.microsoft.com/office/drawing/2014/main" id="{E8DE3CE9-26A6-9746-B7AB-B1594F30272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618765" y="2150947"/>
            <a:ext cx="320675" cy="301625"/>
          </a:xfrm>
          <a:prstGeom prst="rect">
            <a:avLst/>
          </a:prstGeom>
          <a:noFill/>
          <a:extLst>
            <a:ext uri="{909E8E84-426E-40DD-AFC4-6F175D3DCCD1}">
              <a14:hiddenFill xmlns:a14="http://schemas.microsoft.com/office/drawing/2010/main">
                <a:solidFill>
                  <a:srgbClr val="FFFFFF"/>
                </a:solidFill>
              </a14:hiddenFill>
            </a:ext>
          </a:extLst>
        </p:spPr>
      </p:pic>
      <p:pic>
        <p:nvPicPr>
          <p:cNvPr id="1025" name="Picture 9">
            <a:extLst>
              <a:ext uri="{FF2B5EF4-FFF2-40B4-BE49-F238E27FC236}">
                <a16:creationId xmlns:a16="http://schemas.microsoft.com/office/drawing/2014/main" id="{1F5266F9-FC47-294B-8C6B-E8CCF91F69B0}"/>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206374" y="2157092"/>
            <a:ext cx="2540000" cy="6731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9EB417AA-2733-8D40-A896-CF2237221E5F}"/>
              </a:ext>
            </a:extLst>
          </p:cNvPr>
          <p:cNvSpPr/>
          <p:nvPr/>
        </p:nvSpPr>
        <p:spPr>
          <a:xfrm>
            <a:off x="4677919" y="6380268"/>
            <a:ext cx="4347148" cy="291234"/>
          </a:xfrm>
          <a:prstGeom prst="rect">
            <a:avLst/>
          </a:prstGeom>
        </p:spPr>
        <p:txBody>
          <a:bodyPr wrap="square">
            <a:spAutoFit/>
          </a:bodyPr>
          <a:lstStyle/>
          <a:p>
            <a:pPr marL="2743200" marR="0" algn="ctr">
              <a:lnSpc>
                <a:spcPct val="115000"/>
              </a:lnSpc>
              <a:spcBef>
                <a:spcPts val="0"/>
              </a:spcBef>
              <a:spcAft>
                <a:spcPts val="0"/>
              </a:spcAft>
            </a:pPr>
            <a:r>
              <a:rPr lang="en-US" sz="1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*(Nisbett, 2003)</a:t>
            </a:r>
            <a:endParaRPr lang="en-US"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14" name="Title 1">
            <a:extLst>
              <a:ext uri="{FF2B5EF4-FFF2-40B4-BE49-F238E27FC236}">
                <a16:creationId xmlns:a16="http://schemas.microsoft.com/office/drawing/2014/main" id="{953CCB77-87A6-0F4E-870C-799CE67E68CF}"/>
              </a:ext>
            </a:extLst>
          </p:cNvPr>
          <p:cNvSpPr>
            <a:spLocks noGrp="1"/>
          </p:cNvSpPr>
          <p:nvPr>
            <p:ph type="title"/>
          </p:nvPr>
        </p:nvSpPr>
        <p:spPr>
          <a:xfrm>
            <a:off x="0" y="300433"/>
            <a:ext cx="12192000" cy="1690688"/>
          </a:xfrm>
        </p:spPr>
        <p:txBody>
          <a:bodyPr>
            <a:normAutofit/>
          </a:bodyPr>
          <a:lstStyle/>
          <a:p>
            <a:r>
              <a:rPr lang="en-US" sz="4100" dirty="0"/>
              <a:t>  Overview</a:t>
            </a:r>
            <a:br>
              <a:rPr lang="en-US" dirty="0"/>
            </a:br>
            <a:br>
              <a:rPr lang="en-US" sz="1200" dirty="0"/>
            </a:br>
            <a:r>
              <a:rPr lang="en-US" sz="1400" dirty="0"/>
              <a:t>	</a:t>
            </a:r>
            <a:r>
              <a:rPr lang="en-US" sz="2000" dirty="0"/>
              <a:t>“It is very simple to be happy; but it is very difficult to be simple.” - Rabindranath Tagore</a:t>
            </a:r>
            <a:endParaRPr lang="en-US" dirty="0"/>
          </a:p>
        </p:txBody>
      </p:sp>
      <p:pic>
        <p:nvPicPr>
          <p:cNvPr id="15" name="Picture 14">
            <a:extLst>
              <a:ext uri="{FF2B5EF4-FFF2-40B4-BE49-F238E27FC236}">
                <a16:creationId xmlns:a16="http://schemas.microsoft.com/office/drawing/2014/main" id="{27E95A4D-5B1A-3647-BB1F-14153D231D61}"/>
              </a:ext>
            </a:extLst>
          </p:cNvPr>
          <p:cNvPicPr>
            <a:picLocks noChangeAspect="1"/>
          </p:cNvPicPr>
          <p:nvPr/>
        </p:nvPicPr>
        <p:blipFill>
          <a:blip r:embed="rId3"/>
          <a:stretch>
            <a:fillRect/>
          </a:stretch>
        </p:blipFill>
        <p:spPr>
          <a:xfrm>
            <a:off x="0" y="300433"/>
            <a:ext cx="317500" cy="304800"/>
          </a:xfrm>
          <a:prstGeom prst="rect">
            <a:avLst/>
          </a:prstGeom>
        </p:spPr>
      </p:pic>
    </p:spTree>
    <p:extLst>
      <p:ext uri="{BB962C8B-B14F-4D97-AF65-F5344CB8AC3E}">
        <p14:creationId xmlns:p14="http://schemas.microsoft.com/office/powerpoint/2010/main" val="1941239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D393DA5E-7CEB-3D45-804D-1E43BA3EEBEF}"/>
              </a:ext>
            </a:extLst>
          </p:cNvPr>
          <p:cNvSpPr>
            <a:spLocks noGrp="1"/>
          </p:cNvSpPr>
          <p:nvPr>
            <p:ph idx="1"/>
          </p:nvPr>
        </p:nvSpPr>
        <p:spPr>
          <a:xfrm>
            <a:off x="838199" y="2245345"/>
            <a:ext cx="10764187" cy="4351338"/>
          </a:xfrm>
        </p:spPr>
        <p:txBody>
          <a:bodyPr/>
          <a:lstStyle/>
          <a:p>
            <a:r>
              <a:rPr lang="en-US" dirty="0"/>
              <a:t>Some</a:t>
            </a:r>
            <a:r>
              <a:rPr lang="en-US" i="1" dirty="0"/>
              <a:t> </a:t>
            </a:r>
            <a:r>
              <a:rPr lang="en-US" dirty="0"/>
              <a:t>Ways to Lead with </a:t>
            </a:r>
            <a:r>
              <a:rPr lang="en-US" i="1" dirty="0"/>
              <a:t>Your            …</a:t>
            </a:r>
            <a:endParaRPr lang="en-US" dirty="0"/>
          </a:p>
          <a:p>
            <a:pPr marL="457200" lvl="1" indent="0">
              <a:buNone/>
            </a:pPr>
            <a:r>
              <a:rPr lang="en-US" dirty="0"/>
              <a:t>analyzing, articulating, solving, being logistical, planning, being right, quick to respond, intensity, heaviness, seriousness, “stop that or else”, “you’re wrong”, “don’t even tell me your way”, “because I said so”. </a:t>
            </a:r>
            <a:br>
              <a:rPr lang="en-US" dirty="0"/>
            </a:br>
            <a:endParaRPr lang="en-US" dirty="0"/>
          </a:p>
          <a:p>
            <a:r>
              <a:rPr lang="en-US" dirty="0"/>
              <a:t>Some</a:t>
            </a:r>
            <a:r>
              <a:rPr lang="en-US" i="1" dirty="0"/>
              <a:t> </a:t>
            </a:r>
            <a:r>
              <a:rPr lang="en-US" dirty="0"/>
              <a:t>Ways to Lead with </a:t>
            </a:r>
            <a:r>
              <a:rPr lang="en-US" i="1" dirty="0"/>
              <a:t>Your             …</a:t>
            </a:r>
            <a:r>
              <a:rPr lang="en-US" dirty="0"/>
              <a:t> </a:t>
            </a:r>
          </a:p>
          <a:p>
            <a:pPr marL="457200" lvl="1" indent="0">
              <a:buNone/>
            </a:pPr>
            <a:r>
              <a:rPr lang="en-US" dirty="0"/>
              <a:t>intuiting, observing, connecting, feeling, pausing, centering, touching, empathizing, eye contact, slow to respond, keep it light, playful, humorous, “let’s go another way”, “I see what you’re feeling”, “do you think that will work?”. </a:t>
            </a:r>
          </a:p>
        </p:txBody>
      </p:sp>
      <p:sp>
        <p:nvSpPr>
          <p:cNvPr id="5" name="Title 1">
            <a:extLst>
              <a:ext uri="{FF2B5EF4-FFF2-40B4-BE49-F238E27FC236}">
                <a16:creationId xmlns:a16="http://schemas.microsoft.com/office/drawing/2014/main" id="{1D0EB794-BA7F-9348-B8A9-2768E624EEDA}"/>
              </a:ext>
            </a:extLst>
          </p:cNvPr>
          <p:cNvSpPr>
            <a:spLocks noGrp="1"/>
          </p:cNvSpPr>
          <p:nvPr>
            <p:ph type="title"/>
          </p:nvPr>
        </p:nvSpPr>
        <p:spPr>
          <a:xfrm>
            <a:off x="0" y="300433"/>
            <a:ext cx="12192000" cy="1690688"/>
          </a:xfrm>
        </p:spPr>
        <p:txBody>
          <a:bodyPr>
            <a:normAutofit/>
          </a:bodyPr>
          <a:lstStyle/>
          <a:p>
            <a:r>
              <a:rPr lang="en-US" sz="4100" dirty="0"/>
              <a:t>  Overview</a:t>
            </a:r>
            <a:br>
              <a:rPr lang="en-US" dirty="0"/>
            </a:br>
            <a:br>
              <a:rPr lang="en-US" sz="1200" dirty="0"/>
            </a:br>
            <a:r>
              <a:rPr lang="en-US" sz="1400" dirty="0"/>
              <a:t>	</a:t>
            </a:r>
            <a:r>
              <a:rPr lang="en-US" sz="2000" dirty="0"/>
              <a:t>“For out of the overflow of his heart his mouth speaks.” – Christ (Luke 6:45)</a:t>
            </a:r>
            <a:endParaRPr lang="en-US" dirty="0"/>
          </a:p>
        </p:txBody>
      </p:sp>
      <p:pic>
        <p:nvPicPr>
          <p:cNvPr id="7" name="Picture 6">
            <a:extLst>
              <a:ext uri="{FF2B5EF4-FFF2-40B4-BE49-F238E27FC236}">
                <a16:creationId xmlns:a16="http://schemas.microsoft.com/office/drawing/2014/main" id="{1AED2CC2-C9B5-BF42-8379-78521A9013F9}"/>
              </a:ext>
            </a:extLst>
          </p:cNvPr>
          <p:cNvPicPr>
            <a:picLocks noChangeAspect="1"/>
          </p:cNvPicPr>
          <p:nvPr/>
        </p:nvPicPr>
        <p:blipFill>
          <a:blip r:embed="rId3"/>
          <a:stretch>
            <a:fillRect/>
          </a:stretch>
        </p:blipFill>
        <p:spPr>
          <a:xfrm>
            <a:off x="0" y="300433"/>
            <a:ext cx="317500" cy="304800"/>
          </a:xfrm>
          <a:prstGeom prst="rect">
            <a:avLst/>
          </a:prstGeom>
        </p:spPr>
      </p:pic>
      <p:sp>
        <p:nvSpPr>
          <p:cNvPr id="2" name="Rectangle 1">
            <a:extLst>
              <a:ext uri="{FF2B5EF4-FFF2-40B4-BE49-F238E27FC236}">
                <a16:creationId xmlns:a16="http://schemas.microsoft.com/office/drawing/2014/main" id="{458C9BE0-3335-7844-B606-B86157EF3571}"/>
              </a:ext>
            </a:extLst>
          </p:cNvPr>
          <p:cNvSpPr/>
          <p:nvPr/>
        </p:nvSpPr>
        <p:spPr>
          <a:xfrm>
            <a:off x="5848228" y="300433"/>
            <a:ext cx="1160895" cy="523220"/>
          </a:xfrm>
          <a:prstGeom prst="rect">
            <a:avLst/>
          </a:prstGeom>
        </p:spPr>
        <p:txBody>
          <a:bodyPr wrap="none">
            <a:spAutoFit/>
          </a:bodyPr>
          <a:lstStyle/>
          <a:p>
            <a:r>
              <a:rPr lang="en-US" sz="2800" b="1" i="1" dirty="0">
                <a:solidFill>
                  <a:srgbClr val="FF0000"/>
                </a:solidFill>
              </a:rPr>
              <a:t>Head</a:t>
            </a:r>
            <a:endParaRPr lang="en-US" dirty="0">
              <a:solidFill>
                <a:srgbClr val="FF0000"/>
              </a:solidFill>
            </a:endParaRPr>
          </a:p>
        </p:txBody>
      </p:sp>
      <p:sp>
        <p:nvSpPr>
          <p:cNvPr id="3" name="Rectangle 2">
            <a:extLst>
              <a:ext uri="{FF2B5EF4-FFF2-40B4-BE49-F238E27FC236}">
                <a16:creationId xmlns:a16="http://schemas.microsoft.com/office/drawing/2014/main" id="{D9CD2B48-A825-B747-851E-908F52ECA7E9}"/>
              </a:ext>
            </a:extLst>
          </p:cNvPr>
          <p:cNvSpPr/>
          <p:nvPr/>
        </p:nvSpPr>
        <p:spPr>
          <a:xfrm>
            <a:off x="7173722" y="549653"/>
            <a:ext cx="423514" cy="369332"/>
          </a:xfrm>
          <a:prstGeom prst="rect">
            <a:avLst/>
          </a:prstGeom>
        </p:spPr>
        <p:txBody>
          <a:bodyPr wrap="none">
            <a:spAutoFit/>
          </a:bodyPr>
          <a:lstStyle/>
          <a:p>
            <a:r>
              <a:rPr lang="en-US" b="1" i="1" dirty="0">
                <a:solidFill>
                  <a:srgbClr val="FF0000"/>
                </a:solidFill>
              </a:rPr>
              <a:t>vs</a:t>
            </a:r>
            <a:endParaRPr lang="en-US" dirty="0"/>
          </a:p>
        </p:txBody>
      </p:sp>
      <p:sp>
        <p:nvSpPr>
          <p:cNvPr id="4" name="Rectangle 3">
            <a:extLst>
              <a:ext uri="{FF2B5EF4-FFF2-40B4-BE49-F238E27FC236}">
                <a16:creationId xmlns:a16="http://schemas.microsoft.com/office/drawing/2014/main" id="{0B139C11-22D8-5349-A119-1A8AE4514946}"/>
              </a:ext>
            </a:extLst>
          </p:cNvPr>
          <p:cNvSpPr/>
          <p:nvPr/>
        </p:nvSpPr>
        <p:spPr>
          <a:xfrm>
            <a:off x="7859227" y="555655"/>
            <a:ext cx="1253869" cy="523220"/>
          </a:xfrm>
          <a:prstGeom prst="rect">
            <a:avLst/>
          </a:prstGeom>
        </p:spPr>
        <p:txBody>
          <a:bodyPr wrap="none">
            <a:spAutoFit/>
          </a:bodyPr>
          <a:lstStyle/>
          <a:p>
            <a:r>
              <a:rPr lang="en-US" sz="2800" b="1" i="1" dirty="0">
                <a:solidFill>
                  <a:srgbClr val="FF0000"/>
                </a:solidFill>
              </a:rPr>
              <a:t>Heart</a:t>
            </a:r>
            <a:endParaRPr lang="en-US" dirty="0">
              <a:solidFill>
                <a:srgbClr val="FF0000"/>
              </a:solidFill>
            </a:endParaRPr>
          </a:p>
        </p:txBody>
      </p:sp>
    </p:spTree>
    <p:extLst>
      <p:ext uri="{BB962C8B-B14F-4D97-AF65-F5344CB8AC3E}">
        <p14:creationId xmlns:p14="http://schemas.microsoft.com/office/powerpoint/2010/main" val="612666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0.09088 0.04028 C -0.10638 0.09399 -0.12187 0.14792 -0.12239 0.18102 C -0.12291 0.21436 -0.11849 0.22292 -0.09414 0.23912 C -0.06992 0.2551 0.02318 0.27778 0.02318 0.27801 L 0.02318 0.27778 " pathEditMode="relative" rAng="0" ptsTypes="AAAAA">
                                      <p:cBhvr>
                                        <p:cTn id="6" dur="2000" fill="hold"/>
                                        <p:tgtEl>
                                          <p:spTgt spid="2"/>
                                        </p:tgtEl>
                                        <p:attrNameLst>
                                          <p:attrName>ppt_x</p:attrName>
                                          <p:attrName>ppt_y</p:attrName>
                                        </p:attrNameLst>
                                      </p:cBhvr>
                                      <p:rCtr x="4115" y="11875"/>
                                    </p:animMotion>
                                  </p:childTnLst>
                                </p:cTn>
                              </p:par>
                            </p:childTnLst>
                          </p:cTn>
                        </p:par>
                      </p:childTnLst>
                    </p:cTn>
                  </p:par>
                  <p:par>
                    <p:cTn id="7" fill="hold">
                      <p:stCondLst>
                        <p:cond delay="indefinite"/>
                      </p:stCondLst>
                      <p:childTnLst>
                        <p:par>
                          <p:cTn id="8" fill="hold">
                            <p:stCondLst>
                              <p:cond delay="0"/>
                            </p:stCondLst>
                            <p:childTnLst>
                              <p:par>
                                <p:cTn id="9" presetID="0" presetClass="path" presetSubtype="0" accel="50000" decel="50000" fill="hold" grpId="0" nodeType="clickEffect">
                                  <p:stCondLst>
                                    <p:cond delay="0"/>
                                  </p:stCondLst>
                                  <p:childTnLst>
                                    <p:animMotion origin="layout" path="M 0.07383 0.02616 C 0.10938 0.03681 0.14506 0.04769 0.15534 0.11297 C 0.16563 0.17848 0.18542 0.35116 0.13581 0.41852 C 0.08607 0.48588 -0.14244 0.51713 -0.14244 0.51736 L -0.14244 0.51713 " pathEditMode="relative" rAng="0" ptsTypes="AAAAA">
                                      <p:cBhvr>
                                        <p:cTn id="10" dur="2000" fill="hold"/>
                                        <p:tgtEl>
                                          <p:spTgt spid="4"/>
                                        </p:tgtEl>
                                        <p:attrNameLst>
                                          <p:attrName>ppt_x</p:attrName>
                                          <p:attrName>ppt_y</p:attrName>
                                        </p:attrNameLst>
                                      </p:cBhvr>
                                      <p:rCtr x="-6107" y="2456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D393DA5E-7CEB-3D45-804D-1E43BA3EEBEF}"/>
              </a:ext>
            </a:extLst>
          </p:cNvPr>
          <p:cNvSpPr>
            <a:spLocks noGrp="1"/>
          </p:cNvSpPr>
          <p:nvPr>
            <p:ph idx="1"/>
          </p:nvPr>
        </p:nvSpPr>
        <p:spPr>
          <a:xfrm>
            <a:off x="838199" y="2245345"/>
            <a:ext cx="10764187" cy="4351338"/>
          </a:xfrm>
        </p:spPr>
        <p:txBody>
          <a:bodyPr/>
          <a:lstStyle/>
          <a:p>
            <a:r>
              <a:rPr lang="en-US" dirty="0"/>
              <a:t>Some</a:t>
            </a:r>
            <a:r>
              <a:rPr lang="en-US" i="1" dirty="0"/>
              <a:t> </a:t>
            </a:r>
            <a:r>
              <a:rPr lang="en-US" dirty="0"/>
              <a:t>Ways to Lead with </a:t>
            </a:r>
            <a:r>
              <a:rPr lang="en-US" i="1" dirty="0"/>
              <a:t>Your </a:t>
            </a:r>
            <a:r>
              <a:rPr lang="en-US" b="1" i="1" dirty="0"/>
              <a:t>Head</a:t>
            </a:r>
            <a:r>
              <a:rPr lang="en-US" i="1" dirty="0"/>
              <a:t> …</a:t>
            </a:r>
            <a:endParaRPr lang="en-US" dirty="0"/>
          </a:p>
          <a:p>
            <a:pPr marL="457200" lvl="1" indent="0">
              <a:buNone/>
            </a:pPr>
            <a:r>
              <a:rPr lang="en-US" dirty="0"/>
              <a:t>analyzing, articulating, solving, being logistical, planning, being right, quick to respond, intensity, heaviness, seriousness, “stop that or else”, “you’re wrong”, “don’t even tell me your way”, “because I said so”. </a:t>
            </a:r>
            <a:br>
              <a:rPr lang="en-US" dirty="0"/>
            </a:br>
            <a:endParaRPr lang="en-US" dirty="0"/>
          </a:p>
          <a:p>
            <a:r>
              <a:rPr lang="en-US" dirty="0"/>
              <a:t>Some</a:t>
            </a:r>
            <a:r>
              <a:rPr lang="en-US" i="1" dirty="0"/>
              <a:t> </a:t>
            </a:r>
            <a:r>
              <a:rPr lang="en-US" dirty="0"/>
              <a:t>Ways to Lead with </a:t>
            </a:r>
            <a:r>
              <a:rPr lang="en-US" i="1" dirty="0"/>
              <a:t>Your </a:t>
            </a:r>
            <a:r>
              <a:rPr lang="en-US" b="1" i="1" dirty="0"/>
              <a:t>Heart</a:t>
            </a:r>
            <a:r>
              <a:rPr lang="en-US" i="1" dirty="0"/>
              <a:t> …</a:t>
            </a:r>
            <a:r>
              <a:rPr lang="en-US" dirty="0"/>
              <a:t> </a:t>
            </a:r>
          </a:p>
          <a:p>
            <a:pPr marL="457200" lvl="1" indent="0">
              <a:buNone/>
            </a:pPr>
            <a:r>
              <a:rPr lang="en-US" dirty="0"/>
              <a:t>intuiting, observing, connecting, feeling, pausing, centering, touching, empathizing, eye contact, slow to respond, keep it light, playful, humorous, “let’s go another way”, “I see what you’re feeling”, “do you think that will work?”. </a:t>
            </a:r>
          </a:p>
        </p:txBody>
      </p:sp>
      <p:sp>
        <p:nvSpPr>
          <p:cNvPr id="5" name="Title 1">
            <a:extLst>
              <a:ext uri="{FF2B5EF4-FFF2-40B4-BE49-F238E27FC236}">
                <a16:creationId xmlns:a16="http://schemas.microsoft.com/office/drawing/2014/main" id="{1D0EB794-BA7F-9348-B8A9-2768E624EEDA}"/>
              </a:ext>
            </a:extLst>
          </p:cNvPr>
          <p:cNvSpPr>
            <a:spLocks noGrp="1"/>
          </p:cNvSpPr>
          <p:nvPr>
            <p:ph type="title"/>
          </p:nvPr>
        </p:nvSpPr>
        <p:spPr>
          <a:xfrm>
            <a:off x="0" y="300433"/>
            <a:ext cx="12192000" cy="1690688"/>
          </a:xfrm>
        </p:spPr>
        <p:txBody>
          <a:bodyPr>
            <a:normAutofit/>
          </a:bodyPr>
          <a:lstStyle/>
          <a:p>
            <a:r>
              <a:rPr lang="en-US" sz="4100" dirty="0"/>
              <a:t>  Overview</a:t>
            </a:r>
            <a:br>
              <a:rPr lang="en-US" dirty="0"/>
            </a:br>
            <a:br>
              <a:rPr lang="en-US" sz="1200" dirty="0"/>
            </a:br>
            <a:r>
              <a:rPr lang="en-US" sz="1400" dirty="0"/>
              <a:t>	</a:t>
            </a:r>
            <a:r>
              <a:rPr lang="en-US" sz="2000" dirty="0"/>
              <a:t>“See the false as false - the true as true. Look into your heart." - Buddha</a:t>
            </a:r>
            <a:endParaRPr lang="en-US" dirty="0"/>
          </a:p>
        </p:txBody>
      </p:sp>
      <p:pic>
        <p:nvPicPr>
          <p:cNvPr id="7" name="Picture 6">
            <a:extLst>
              <a:ext uri="{FF2B5EF4-FFF2-40B4-BE49-F238E27FC236}">
                <a16:creationId xmlns:a16="http://schemas.microsoft.com/office/drawing/2014/main" id="{1AED2CC2-C9B5-BF42-8379-78521A9013F9}"/>
              </a:ext>
            </a:extLst>
          </p:cNvPr>
          <p:cNvPicPr>
            <a:picLocks noChangeAspect="1"/>
          </p:cNvPicPr>
          <p:nvPr/>
        </p:nvPicPr>
        <p:blipFill>
          <a:blip r:embed="rId3"/>
          <a:stretch>
            <a:fillRect/>
          </a:stretch>
        </p:blipFill>
        <p:spPr>
          <a:xfrm>
            <a:off x="0" y="300433"/>
            <a:ext cx="317500" cy="304800"/>
          </a:xfrm>
          <a:prstGeom prst="rect">
            <a:avLst/>
          </a:prstGeom>
        </p:spPr>
      </p:pic>
    </p:spTree>
    <p:extLst>
      <p:ext uri="{BB962C8B-B14F-4D97-AF65-F5344CB8AC3E}">
        <p14:creationId xmlns:p14="http://schemas.microsoft.com/office/powerpoint/2010/main" val="40858042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1902CB-B15D-824F-B131-E5AED3A0F164}"/>
              </a:ext>
            </a:extLst>
          </p:cNvPr>
          <p:cNvSpPr>
            <a:spLocks noGrp="1"/>
          </p:cNvSpPr>
          <p:nvPr>
            <p:ph type="ctrTitle"/>
          </p:nvPr>
        </p:nvSpPr>
        <p:spPr/>
        <p:txBody>
          <a:bodyPr>
            <a:normAutofit fontScale="90000"/>
          </a:bodyPr>
          <a:lstStyle/>
          <a:p>
            <a:r>
              <a:rPr lang="en-US" dirty="0">
                <a:cs typeface="Times New Roman" panose="02020603050405020304" pitchFamily="18" charset="0"/>
              </a:rPr>
              <a:t>Three</a:t>
            </a:r>
            <a:br>
              <a:rPr lang="en-US" dirty="0">
                <a:cs typeface="Times New Roman" panose="02020603050405020304" pitchFamily="18" charset="0"/>
              </a:rPr>
            </a:br>
            <a:r>
              <a:rPr lang="en-US" dirty="0">
                <a:cs typeface="Times New Roman" panose="02020603050405020304" pitchFamily="18" charset="0"/>
              </a:rPr>
              <a:t>Intuitive Education Lessons</a:t>
            </a:r>
          </a:p>
        </p:txBody>
      </p:sp>
      <p:sp>
        <p:nvSpPr>
          <p:cNvPr id="3" name="Subtitle 2">
            <a:extLst>
              <a:ext uri="{FF2B5EF4-FFF2-40B4-BE49-F238E27FC236}">
                <a16:creationId xmlns:a16="http://schemas.microsoft.com/office/drawing/2014/main" id="{D8B400F9-1678-4D43-9C21-8676D5CC3E7C}"/>
              </a:ext>
            </a:extLst>
          </p:cNvPr>
          <p:cNvSpPr>
            <a:spLocks noGrp="1"/>
          </p:cNvSpPr>
          <p:nvPr>
            <p:ph type="subTitle" idx="1"/>
          </p:nvPr>
        </p:nvSpPr>
        <p:spPr>
          <a:xfrm>
            <a:off x="853440" y="3602038"/>
            <a:ext cx="10485120" cy="1655762"/>
          </a:xfrm>
        </p:spPr>
        <p:txBody>
          <a:bodyPr>
            <a:normAutofit/>
          </a:bodyPr>
          <a:lstStyle/>
          <a:p>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Practical </a:t>
            </a:r>
            <a:r>
              <a:rPr lang="en-US" dirty="0"/>
              <a:t>examples of conventional topics that are becoming spiritual</a:t>
            </a: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4" name="Subtitle 2">
            <a:extLst>
              <a:ext uri="{FF2B5EF4-FFF2-40B4-BE49-F238E27FC236}">
                <a16:creationId xmlns:a16="http://schemas.microsoft.com/office/drawing/2014/main" id="{7A53181A-4EB7-E54D-9A02-47EEE85FA44B}"/>
              </a:ext>
            </a:extLst>
          </p:cNvPr>
          <p:cNvSpPr txBox="1">
            <a:spLocks/>
          </p:cNvSpPr>
          <p:nvPr/>
        </p:nvSpPr>
        <p:spPr>
          <a:xfrm>
            <a:off x="8335616" y="5735636"/>
            <a:ext cx="2484783" cy="92026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800" dirty="0">
                <a:cs typeface="Times New Roman" panose="02020603050405020304" pitchFamily="18" charset="0"/>
              </a:rPr>
              <a:t>John Bickart, Ph.D.</a:t>
            </a:r>
          </a:p>
          <a:p>
            <a:r>
              <a:rPr lang="en-US" sz="1800" dirty="0" err="1">
                <a:cs typeface="Times New Roman" panose="02020603050405020304" pitchFamily="18" charset="0"/>
              </a:rPr>
              <a:t>bickart.org</a:t>
            </a:r>
            <a:endParaRPr lang="en-US" sz="1800" dirty="0">
              <a:cs typeface="Times New Roman" panose="02020603050405020304" pitchFamily="18" charset="0"/>
            </a:endParaRPr>
          </a:p>
        </p:txBody>
      </p:sp>
      <p:pic>
        <p:nvPicPr>
          <p:cNvPr id="5" name="Picture 4" descr="Logo&#10;&#10;Description automatically generated">
            <a:extLst>
              <a:ext uri="{FF2B5EF4-FFF2-40B4-BE49-F238E27FC236}">
                <a16:creationId xmlns:a16="http://schemas.microsoft.com/office/drawing/2014/main" id="{5854F135-392E-BE4B-B5E4-E3872F619F00}"/>
              </a:ext>
            </a:extLst>
          </p:cNvPr>
          <p:cNvPicPr>
            <a:picLocks noChangeAspect="1"/>
          </p:cNvPicPr>
          <p:nvPr/>
        </p:nvPicPr>
        <p:blipFill>
          <a:blip r:embed="rId3"/>
          <a:stretch>
            <a:fillRect/>
          </a:stretch>
        </p:blipFill>
        <p:spPr>
          <a:xfrm>
            <a:off x="254231" y="0"/>
            <a:ext cx="2119746" cy="2743200"/>
          </a:xfrm>
          <a:prstGeom prst="rect">
            <a:avLst/>
          </a:prstGeom>
        </p:spPr>
      </p:pic>
    </p:spTree>
    <p:extLst>
      <p:ext uri="{BB962C8B-B14F-4D97-AF65-F5344CB8AC3E}">
        <p14:creationId xmlns:p14="http://schemas.microsoft.com/office/powerpoint/2010/main" val="2443424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vegetable&#10;&#10;Description automatically generated">
            <a:extLst>
              <a:ext uri="{FF2B5EF4-FFF2-40B4-BE49-F238E27FC236}">
                <a16:creationId xmlns:a16="http://schemas.microsoft.com/office/drawing/2014/main" id="{4E894C36-C34A-B349-9B5C-2CC25967A78D}"/>
              </a:ext>
            </a:extLst>
          </p:cNvPr>
          <p:cNvPicPr>
            <a:picLocks noChangeAspect="1"/>
          </p:cNvPicPr>
          <p:nvPr/>
        </p:nvPicPr>
        <p:blipFill>
          <a:blip r:embed="rId3"/>
          <a:stretch>
            <a:fillRect/>
          </a:stretch>
        </p:blipFill>
        <p:spPr>
          <a:xfrm>
            <a:off x="4781862" y="2443397"/>
            <a:ext cx="2628275" cy="1971206"/>
          </a:xfrm>
          <a:prstGeom prst="rect">
            <a:avLst/>
          </a:prstGeom>
        </p:spPr>
      </p:pic>
      <p:sp>
        <p:nvSpPr>
          <p:cNvPr id="2" name="TextBox 1">
            <a:extLst>
              <a:ext uri="{FF2B5EF4-FFF2-40B4-BE49-F238E27FC236}">
                <a16:creationId xmlns:a16="http://schemas.microsoft.com/office/drawing/2014/main" id="{C59C9EF4-174A-C14B-840A-D76629035240}"/>
              </a:ext>
            </a:extLst>
          </p:cNvPr>
          <p:cNvSpPr txBox="1"/>
          <p:nvPr/>
        </p:nvSpPr>
        <p:spPr>
          <a:xfrm>
            <a:off x="0" y="5222928"/>
            <a:ext cx="12191999" cy="369332"/>
          </a:xfrm>
          <a:prstGeom prst="rect">
            <a:avLst/>
          </a:prstGeom>
          <a:noFill/>
        </p:spPr>
        <p:txBody>
          <a:bodyPr wrap="square" rtlCol="0">
            <a:spAutoFit/>
          </a:bodyPr>
          <a:lstStyle/>
          <a:p>
            <a:pPr algn="ctr"/>
            <a:r>
              <a:rPr lang="en-US" dirty="0"/>
              <a:t>up next … </a:t>
            </a:r>
            <a:r>
              <a:rPr lang="en-US" i="1" dirty="0"/>
              <a:t>citations</a:t>
            </a:r>
          </a:p>
        </p:txBody>
      </p:sp>
    </p:spTree>
    <p:extLst>
      <p:ext uri="{BB962C8B-B14F-4D97-AF65-F5344CB8AC3E}">
        <p14:creationId xmlns:p14="http://schemas.microsoft.com/office/powerpoint/2010/main" val="278249335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D393DA5E-7CEB-3D45-804D-1E43BA3EEBEF}"/>
              </a:ext>
            </a:extLst>
          </p:cNvPr>
          <p:cNvSpPr>
            <a:spLocks noGrp="1"/>
          </p:cNvSpPr>
          <p:nvPr>
            <p:ph idx="1"/>
          </p:nvPr>
        </p:nvSpPr>
        <p:spPr>
          <a:xfrm>
            <a:off x="419726" y="2206229"/>
            <a:ext cx="11772274" cy="4351338"/>
          </a:xfrm>
        </p:spPr>
        <p:txBody>
          <a:bodyPr>
            <a:normAutofit fontScale="92500" lnSpcReduction="20000"/>
          </a:bodyPr>
          <a:lstStyle/>
          <a:p>
            <a:pPr>
              <a:lnSpc>
                <a:spcPct val="150000"/>
              </a:lnSpc>
            </a:pPr>
            <a:r>
              <a:rPr lang="en-US" sz="3000" dirty="0"/>
              <a:t>Some Long-Standing </a:t>
            </a:r>
            <a:r>
              <a:rPr lang="en-US" sz="3000" b="1" i="1" dirty="0"/>
              <a:t>Problems </a:t>
            </a:r>
            <a:r>
              <a:rPr lang="en-US" sz="3000" i="1" dirty="0"/>
              <a:t>in Education:</a:t>
            </a:r>
          </a:p>
          <a:p>
            <a:pPr lvl="1">
              <a:lnSpc>
                <a:spcPct val="150000"/>
              </a:lnSpc>
            </a:pPr>
            <a:r>
              <a:rPr lang="en-US" dirty="0">
                <a:highlight>
                  <a:srgbClr val="C0EBD1"/>
                </a:highlight>
              </a:rPr>
              <a:t>Left Brain Dominance </a:t>
            </a:r>
            <a:r>
              <a:rPr lang="en-US" dirty="0"/>
              <a:t>(</a:t>
            </a:r>
            <a:r>
              <a:rPr lang="en-US" dirty="0" err="1"/>
              <a:t>McGilchrist</a:t>
            </a:r>
            <a:r>
              <a:rPr lang="en-US" dirty="0"/>
              <a:t>, 2009; Siegel, 2018)</a:t>
            </a:r>
          </a:p>
          <a:p>
            <a:pPr lvl="1">
              <a:lnSpc>
                <a:spcPct val="150000"/>
              </a:lnSpc>
            </a:pPr>
            <a:r>
              <a:rPr lang="en-US" dirty="0">
                <a:highlight>
                  <a:srgbClr val="C0EBD1"/>
                </a:highlight>
              </a:rPr>
              <a:t>1800s Factory Model </a:t>
            </a:r>
            <a:r>
              <a:rPr lang="en-US" dirty="0"/>
              <a:t>(Skinner, 1953; Thorndike, 1913/2010)</a:t>
            </a:r>
          </a:p>
          <a:p>
            <a:pPr lvl="1">
              <a:lnSpc>
                <a:spcPct val="150000"/>
              </a:lnSpc>
            </a:pPr>
            <a:r>
              <a:rPr lang="en-US" dirty="0">
                <a:highlight>
                  <a:srgbClr val="C0EBD1"/>
                </a:highlight>
              </a:rPr>
              <a:t>Children are Little Adults </a:t>
            </a:r>
            <a:r>
              <a:rPr lang="en-US" dirty="0"/>
              <a:t>(Piaget, 1929/2007)</a:t>
            </a:r>
          </a:p>
          <a:p>
            <a:pPr lvl="1">
              <a:lnSpc>
                <a:spcPct val="150000"/>
              </a:lnSpc>
            </a:pPr>
            <a:r>
              <a:rPr lang="en-US" dirty="0">
                <a:highlight>
                  <a:srgbClr val="C0EBD1"/>
                </a:highlight>
              </a:rPr>
              <a:t>Too Much Testing </a:t>
            </a:r>
            <a:r>
              <a:rPr lang="en-US" dirty="0"/>
              <a:t>(Darling-Hammond, 2010)</a:t>
            </a:r>
          </a:p>
          <a:p>
            <a:pPr lvl="1">
              <a:lnSpc>
                <a:spcPct val="150000"/>
              </a:lnSpc>
            </a:pPr>
            <a:r>
              <a:rPr lang="en-US" dirty="0">
                <a:highlight>
                  <a:srgbClr val="C0EBD1"/>
                </a:highlight>
              </a:rPr>
              <a:t>People are Machines </a:t>
            </a:r>
            <a:r>
              <a:rPr lang="en-US" dirty="0"/>
              <a:t>(Dewey, 1916/2005)</a:t>
            </a:r>
          </a:p>
          <a:p>
            <a:pPr lvl="1">
              <a:lnSpc>
                <a:spcPct val="150000"/>
              </a:lnSpc>
            </a:pPr>
            <a:r>
              <a:rPr lang="en-US" dirty="0">
                <a:highlight>
                  <a:srgbClr val="C0EBD1"/>
                </a:highlight>
              </a:rPr>
              <a:t>Assumed Separateness </a:t>
            </a:r>
            <a:r>
              <a:rPr lang="en-US" dirty="0"/>
              <a:t>(Kuhn, 2004)</a:t>
            </a:r>
          </a:p>
          <a:p>
            <a:pPr lvl="1">
              <a:lnSpc>
                <a:spcPct val="150000"/>
              </a:lnSpc>
            </a:pPr>
            <a:r>
              <a:rPr lang="en-US" dirty="0">
                <a:highlight>
                  <a:srgbClr val="C0EBD1"/>
                </a:highlight>
              </a:rPr>
              <a:t>Right Answers, Restricted Resources, No help, No questions </a:t>
            </a:r>
            <a:r>
              <a:rPr lang="en-US" dirty="0"/>
              <a:t>(</a:t>
            </a:r>
            <a:r>
              <a:rPr lang="en-US" dirty="0" err="1"/>
              <a:t>Dintersmith</a:t>
            </a:r>
            <a:r>
              <a:rPr lang="en-US" dirty="0"/>
              <a:t>, 2018) </a:t>
            </a:r>
            <a:endParaRPr lang="en-US" i="1" dirty="0"/>
          </a:p>
          <a:p>
            <a:pPr>
              <a:lnSpc>
                <a:spcPct val="150000"/>
              </a:lnSpc>
            </a:pPr>
            <a:endParaRPr lang="en-US" dirty="0"/>
          </a:p>
        </p:txBody>
      </p:sp>
      <p:sp>
        <p:nvSpPr>
          <p:cNvPr id="11" name="Title 1">
            <a:extLst>
              <a:ext uri="{FF2B5EF4-FFF2-40B4-BE49-F238E27FC236}">
                <a16:creationId xmlns:a16="http://schemas.microsoft.com/office/drawing/2014/main" id="{3BC626AF-DA90-8740-BF0C-36014D16B1C1}"/>
              </a:ext>
            </a:extLst>
          </p:cNvPr>
          <p:cNvSpPr>
            <a:spLocks noGrp="1"/>
          </p:cNvSpPr>
          <p:nvPr>
            <p:ph type="title"/>
          </p:nvPr>
        </p:nvSpPr>
        <p:spPr>
          <a:xfrm>
            <a:off x="0" y="300433"/>
            <a:ext cx="12192000" cy="1690688"/>
          </a:xfrm>
        </p:spPr>
        <p:txBody>
          <a:bodyPr>
            <a:normAutofit/>
          </a:bodyPr>
          <a:lstStyle/>
          <a:p>
            <a:r>
              <a:rPr lang="en-US" sz="4100" dirty="0"/>
              <a:t>  Overview</a:t>
            </a:r>
            <a:br>
              <a:rPr lang="en-US" dirty="0"/>
            </a:br>
            <a:br>
              <a:rPr lang="en-US" sz="1200" dirty="0"/>
            </a:br>
            <a:r>
              <a:rPr lang="en-US" sz="1200" dirty="0"/>
              <a:t>	</a:t>
            </a:r>
            <a:r>
              <a:rPr lang="en-US" sz="2000" dirty="0"/>
              <a:t>“The only reward of virtue is virtue; the only way to have a friend is to be one ..." - Emerson</a:t>
            </a:r>
            <a:endParaRPr lang="en-US" dirty="0"/>
          </a:p>
        </p:txBody>
      </p:sp>
      <p:pic>
        <p:nvPicPr>
          <p:cNvPr id="12" name="Picture 11">
            <a:extLst>
              <a:ext uri="{FF2B5EF4-FFF2-40B4-BE49-F238E27FC236}">
                <a16:creationId xmlns:a16="http://schemas.microsoft.com/office/drawing/2014/main" id="{12727999-22CD-F148-8FD7-5F232133276A}"/>
              </a:ext>
            </a:extLst>
          </p:cNvPr>
          <p:cNvPicPr>
            <a:picLocks noChangeAspect="1"/>
          </p:cNvPicPr>
          <p:nvPr/>
        </p:nvPicPr>
        <p:blipFill>
          <a:blip r:embed="rId3"/>
          <a:stretch>
            <a:fillRect/>
          </a:stretch>
        </p:blipFill>
        <p:spPr>
          <a:xfrm>
            <a:off x="0" y="300433"/>
            <a:ext cx="317500" cy="304800"/>
          </a:xfrm>
          <a:prstGeom prst="rect">
            <a:avLst/>
          </a:prstGeom>
        </p:spPr>
      </p:pic>
    </p:spTree>
    <p:extLst>
      <p:ext uri="{BB962C8B-B14F-4D97-AF65-F5344CB8AC3E}">
        <p14:creationId xmlns:p14="http://schemas.microsoft.com/office/powerpoint/2010/main" val="131019701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D393DA5E-7CEB-3D45-804D-1E43BA3EEBEF}"/>
              </a:ext>
            </a:extLst>
          </p:cNvPr>
          <p:cNvSpPr>
            <a:spLocks noGrp="1"/>
          </p:cNvSpPr>
          <p:nvPr>
            <p:ph idx="1"/>
          </p:nvPr>
        </p:nvSpPr>
        <p:spPr>
          <a:xfrm>
            <a:off x="258417" y="2206229"/>
            <a:ext cx="11912616" cy="4613582"/>
          </a:xfrm>
        </p:spPr>
        <p:txBody>
          <a:bodyPr>
            <a:noAutofit/>
          </a:bodyPr>
          <a:lstStyle/>
          <a:p>
            <a:pPr marL="0" indent="0">
              <a:lnSpc>
                <a:spcPct val="100000"/>
              </a:lnSpc>
              <a:spcAft>
                <a:spcPts val="400"/>
              </a:spcAft>
              <a:buNone/>
            </a:pPr>
            <a:r>
              <a:rPr lang="en-US" dirty="0"/>
              <a:t>Some Things </a:t>
            </a:r>
            <a:r>
              <a:rPr lang="en-US" b="1" i="1" dirty="0"/>
              <a:t>?Coming?</a:t>
            </a:r>
            <a:r>
              <a:rPr lang="en-US" i="1" dirty="0"/>
              <a:t> to Education:</a:t>
            </a:r>
          </a:p>
          <a:p>
            <a:pPr lvl="1">
              <a:lnSpc>
                <a:spcPct val="100000"/>
              </a:lnSpc>
              <a:spcAft>
                <a:spcPts val="400"/>
              </a:spcAft>
            </a:pPr>
            <a:r>
              <a:rPr lang="en-US" sz="2000" dirty="0">
                <a:highlight>
                  <a:srgbClr val="C0EBD1"/>
                </a:highlight>
              </a:rPr>
              <a:t>Children &amp; Spirituality </a:t>
            </a:r>
            <a:r>
              <a:rPr lang="en-US" sz="2000" dirty="0"/>
              <a:t>(T. Hart, 2014; T. R. B. I. Hart, 2010; Miller, 2015)</a:t>
            </a:r>
          </a:p>
          <a:p>
            <a:pPr lvl="1">
              <a:lnSpc>
                <a:spcPct val="100000"/>
              </a:lnSpc>
              <a:spcAft>
                <a:spcPts val="400"/>
              </a:spcAft>
            </a:pPr>
            <a:r>
              <a:rPr lang="en-US" sz="2000" dirty="0">
                <a:highlight>
                  <a:srgbClr val="C0EBD1"/>
                </a:highlight>
              </a:rPr>
              <a:t>Awareness and Mindsight </a:t>
            </a:r>
            <a:r>
              <a:rPr lang="en-US" sz="2000" dirty="0"/>
              <a:t>(Siegel, 2010, 2018)</a:t>
            </a:r>
          </a:p>
          <a:p>
            <a:pPr lvl="1">
              <a:lnSpc>
                <a:spcPct val="100000"/>
              </a:lnSpc>
              <a:spcAft>
                <a:spcPts val="400"/>
              </a:spcAft>
            </a:pPr>
            <a:r>
              <a:rPr lang="en-US" sz="2000" dirty="0">
                <a:highlight>
                  <a:srgbClr val="C0EBD1"/>
                </a:highlight>
              </a:rPr>
              <a:t>Belief </a:t>
            </a:r>
            <a:r>
              <a:rPr lang="en-US" sz="2000" dirty="0"/>
              <a:t>(</a:t>
            </a:r>
            <a:r>
              <a:rPr lang="en-US" sz="2000" dirty="0" err="1"/>
              <a:t>Dispenza</a:t>
            </a:r>
            <a:r>
              <a:rPr lang="en-US" sz="2000" dirty="0"/>
              <a:t>, 2017; Lipton, 2006)</a:t>
            </a:r>
          </a:p>
          <a:p>
            <a:pPr lvl="1">
              <a:lnSpc>
                <a:spcPct val="100000"/>
              </a:lnSpc>
              <a:spcAft>
                <a:spcPts val="400"/>
              </a:spcAft>
            </a:pPr>
            <a:r>
              <a:rPr lang="en-US" sz="2000" dirty="0">
                <a:highlight>
                  <a:srgbClr val="C0EBD1"/>
                </a:highlight>
              </a:rPr>
              <a:t>Mindfulness and Nondual Awareness </a:t>
            </a:r>
            <a:r>
              <a:rPr lang="en-US" sz="2000" dirty="0"/>
              <a:t>(D. Chopra, 2021; </a:t>
            </a:r>
            <a:r>
              <a:rPr lang="en-US" sz="2000" dirty="0" err="1"/>
              <a:t>Lantieri</a:t>
            </a:r>
            <a:r>
              <a:rPr lang="en-US" sz="2000" dirty="0"/>
              <a:t>, 2008; Palmer, 1993, 1998, 2004; Palmer, Zajonc, &amp; Scribner, 2010)</a:t>
            </a:r>
          </a:p>
          <a:p>
            <a:pPr lvl="1">
              <a:lnSpc>
                <a:spcPct val="100000"/>
              </a:lnSpc>
              <a:spcAft>
                <a:spcPts val="400"/>
              </a:spcAft>
            </a:pPr>
            <a:r>
              <a:rPr lang="en-US" sz="2000" dirty="0">
                <a:highlight>
                  <a:srgbClr val="C0EBD1"/>
                </a:highlight>
              </a:rPr>
              <a:t>Emotional and Social Intelligence, Presence </a:t>
            </a:r>
            <a:r>
              <a:rPr lang="en-US" sz="2000" dirty="0"/>
              <a:t>(Goleman &amp; </a:t>
            </a:r>
            <a:r>
              <a:rPr lang="en-US" sz="2000" dirty="0" err="1"/>
              <a:t>Boutsikaris</a:t>
            </a:r>
            <a:r>
              <a:rPr lang="en-US" sz="2000" dirty="0"/>
              <a:t>, 2006; Goleman &amp; Senge, 2007; Goleman &amp; Whitener, 2005; Senge, 2000, 2008) </a:t>
            </a:r>
          </a:p>
          <a:p>
            <a:pPr lvl="1">
              <a:lnSpc>
                <a:spcPct val="100000"/>
              </a:lnSpc>
              <a:spcAft>
                <a:spcPts val="400"/>
              </a:spcAft>
            </a:pPr>
            <a:r>
              <a:rPr lang="en-US" sz="2000" dirty="0">
                <a:highlight>
                  <a:srgbClr val="C0EBD1"/>
                </a:highlight>
              </a:rPr>
              <a:t>Students-only, Community-centered, Not tests, Not algebra, Not control, Not norms, Ed. does not equal School, Integrated Disciplines, Inspirational </a:t>
            </a:r>
            <a:r>
              <a:rPr lang="en-US" sz="2000" dirty="0"/>
              <a:t>(</a:t>
            </a:r>
            <a:r>
              <a:rPr lang="en-US" sz="2000" dirty="0" err="1"/>
              <a:t>Dintersmith</a:t>
            </a:r>
            <a:r>
              <a:rPr lang="en-US" sz="2000" dirty="0"/>
              <a:t>, 2018; T. Hart, 2001)</a:t>
            </a:r>
          </a:p>
        </p:txBody>
      </p:sp>
      <p:sp>
        <p:nvSpPr>
          <p:cNvPr id="8" name="Title 1">
            <a:extLst>
              <a:ext uri="{FF2B5EF4-FFF2-40B4-BE49-F238E27FC236}">
                <a16:creationId xmlns:a16="http://schemas.microsoft.com/office/drawing/2014/main" id="{7A1B37B5-FE91-3944-ADAE-A31FAE71B1C4}"/>
              </a:ext>
            </a:extLst>
          </p:cNvPr>
          <p:cNvSpPr>
            <a:spLocks noGrp="1"/>
          </p:cNvSpPr>
          <p:nvPr>
            <p:ph type="title"/>
          </p:nvPr>
        </p:nvSpPr>
        <p:spPr>
          <a:xfrm>
            <a:off x="0" y="300433"/>
            <a:ext cx="12192000" cy="1690688"/>
          </a:xfrm>
        </p:spPr>
        <p:txBody>
          <a:bodyPr>
            <a:normAutofit/>
          </a:bodyPr>
          <a:lstStyle/>
          <a:p>
            <a:r>
              <a:rPr lang="en-US" sz="4100" dirty="0"/>
              <a:t>  Overview</a:t>
            </a:r>
            <a:br>
              <a:rPr lang="en-US" dirty="0"/>
            </a:br>
            <a:br>
              <a:rPr lang="en-US" sz="1200" dirty="0"/>
            </a:br>
            <a:r>
              <a:rPr lang="en-US" sz="1400" dirty="0"/>
              <a:t>	</a:t>
            </a:r>
            <a:r>
              <a:rPr lang="en-US" sz="2000" dirty="0"/>
              <a:t>“The heart has its reasons in which reason cannot understand." - Blaise Pascal</a:t>
            </a:r>
            <a:endParaRPr lang="en-US" dirty="0"/>
          </a:p>
        </p:txBody>
      </p:sp>
      <p:pic>
        <p:nvPicPr>
          <p:cNvPr id="11" name="Picture 10">
            <a:extLst>
              <a:ext uri="{FF2B5EF4-FFF2-40B4-BE49-F238E27FC236}">
                <a16:creationId xmlns:a16="http://schemas.microsoft.com/office/drawing/2014/main" id="{D5A06EBE-871C-CA43-86C6-9DD3E12F9FB3}"/>
              </a:ext>
            </a:extLst>
          </p:cNvPr>
          <p:cNvPicPr>
            <a:picLocks noChangeAspect="1"/>
          </p:cNvPicPr>
          <p:nvPr/>
        </p:nvPicPr>
        <p:blipFill>
          <a:blip r:embed="rId3"/>
          <a:stretch>
            <a:fillRect/>
          </a:stretch>
        </p:blipFill>
        <p:spPr>
          <a:xfrm>
            <a:off x="0" y="300433"/>
            <a:ext cx="317500" cy="304800"/>
          </a:xfrm>
          <a:prstGeom prst="rect">
            <a:avLst/>
          </a:prstGeom>
        </p:spPr>
      </p:pic>
    </p:spTree>
    <p:extLst>
      <p:ext uri="{BB962C8B-B14F-4D97-AF65-F5344CB8AC3E}">
        <p14:creationId xmlns:p14="http://schemas.microsoft.com/office/powerpoint/2010/main" val="365723242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vegetable&#10;&#10;Description automatically generated">
            <a:extLst>
              <a:ext uri="{FF2B5EF4-FFF2-40B4-BE49-F238E27FC236}">
                <a16:creationId xmlns:a16="http://schemas.microsoft.com/office/drawing/2014/main" id="{4E894C36-C34A-B349-9B5C-2CC25967A78D}"/>
              </a:ext>
            </a:extLst>
          </p:cNvPr>
          <p:cNvPicPr>
            <a:picLocks noChangeAspect="1"/>
          </p:cNvPicPr>
          <p:nvPr/>
        </p:nvPicPr>
        <p:blipFill>
          <a:blip r:embed="rId3"/>
          <a:stretch>
            <a:fillRect/>
          </a:stretch>
        </p:blipFill>
        <p:spPr>
          <a:xfrm>
            <a:off x="4781862" y="2443397"/>
            <a:ext cx="2628275" cy="1971206"/>
          </a:xfrm>
          <a:prstGeom prst="rect">
            <a:avLst/>
          </a:prstGeom>
        </p:spPr>
      </p:pic>
      <p:sp>
        <p:nvSpPr>
          <p:cNvPr id="2" name="TextBox 1">
            <a:extLst>
              <a:ext uri="{FF2B5EF4-FFF2-40B4-BE49-F238E27FC236}">
                <a16:creationId xmlns:a16="http://schemas.microsoft.com/office/drawing/2014/main" id="{C59C9EF4-174A-C14B-840A-D76629035240}"/>
              </a:ext>
            </a:extLst>
          </p:cNvPr>
          <p:cNvSpPr txBox="1"/>
          <p:nvPr/>
        </p:nvSpPr>
        <p:spPr>
          <a:xfrm>
            <a:off x="0" y="5222928"/>
            <a:ext cx="12191999" cy="369332"/>
          </a:xfrm>
          <a:prstGeom prst="rect">
            <a:avLst/>
          </a:prstGeom>
          <a:noFill/>
        </p:spPr>
        <p:txBody>
          <a:bodyPr wrap="square" rtlCol="0">
            <a:spAutoFit/>
          </a:bodyPr>
          <a:lstStyle/>
          <a:p>
            <a:pPr algn="ctr"/>
            <a:r>
              <a:rPr lang="en-US" dirty="0"/>
              <a:t>up next … </a:t>
            </a:r>
            <a:r>
              <a:rPr lang="en-US" i="1" dirty="0"/>
              <a:t>literature</a:t>
            </a:r>
          </a:p>
        </p:txBody>
      </p:sp>
    </p:spTree>
    <p:extLst>
      <p:ext uri="{BB962C8B-B14F-4D97-AF65-F5344CB8AC3E}">
        <p14:creationId xmlns:p14="http://schemas.microsoft.com/office/powerpoint/2010/main" val="411346206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53E66D4-4D6E-454A-B0C3-D56857066F56}"/>
              </a:ext>
            </a:extLst>
          </p:cNvPr>
          <p:cNvSpPr>
            <a:spLocks noGrp="1"/>
          </p:cNvSpPr>
          <p:nvPr>
            <p:ph idx="1"/>
          </p:nvPr>
        </p:nvSpPr>
        <p:spPr>
          <a:xfrm>
            <a:off x="299802" y="2373927"/>
            <a:ext cx="5374735" cy="4308230"/>
          </a:xfrm>
        </p:spPr>
        <p:txBody>
          <a:bodyPr anchor="t">
            <a:noAutofit/>
          </a:bodyPr>
          <a:lstStyle/>
          <a:p>
            <a:r>
              <a:rPr lang="en-US" sz="3200" dirty="0"/>
              <a:t>Before becoming spiritual: </a:t>
            </a:r>
            <a:br>
              <a:rPr lang="en-US" sz="3200" dirty="0"/>
            </a:br>
            <a:r>
              <a:rPr lang="en-US" sz="4400" i="1" dirty="0"/>
              <a:t>Reasoning</a:t>
            </a:r>
            <a:endParaRPr lang="en-US" sz="3200" i="1" dirty="0"/>
          </a:p>
          <a:p>
            <a:endParaRPr lang="en-US" sz="3200" dirty="0"/>
          </a:p>
          <a:p>
            <a:r>
              <a:rPr lang="en-US" sz="3200" dirty="0"/>
              <a:t>After: </a:t>
            </a:r>
            <a:br>
              <a:rPr lang="en-US" sz="3200" dirty="0"/>
            </a:br>
            <a:r>
              <a:rPr lang="en-US" sz="4400" i="1" dirty="0"/>
              <a:t>Simply</a:t>
            </a:r>
            <a:r>
              <a:rPr lang="en-US" sz="4400" dirty="0"/>
              <a:t> </a:t>
            </a:r>
            <a:r>
              <a:rPr lang="en-US" sz="4400" i="1" dirty="0"/>
              <a:t>Observing</a:t>
            </a:r>
            <a:endParaRPr lang="en-US" sz="3200" dirty="0"/>
          </a:p>
        </p:txBody>
      </p:sp>
      <p:pic>
        <p:nvPicPr>
          <p:cNvPr id="6" name="Picture 5">
            <a:extLst>
              <a:ext uri="{FF2B5EF4-FFF2-40B4-BE49-F238E27FC236}">
                <a16:creationId xmlns:a16="http://schemas.microsoft.com/office/drawing/2014/main" id="{23656ABF-B763-9345-AC6F-5693B74E9689}"/>
              </a:ext>
            </a:extLst>
          </p:cNvPr>
          <p:cNvPicPr/>
          <p:nvPr/>
        </p:nvPicPr>
        <p:blipFill rotWithShape="1">
          <a:blip r:embed="rId3" cstate="screen">
            <a:extLst>
              <a:ext uri="{28A0092B-C50C-407E-A947-70E740481C1C}">
                <a14:useLocalDpi xmlns:a14="http://schemas.microsoft.com/office/drawing/2010/main"/>
              </a:ext>
            </a:extLst>
          </a:blip>
          <a:srcRect/>
          <a:stretch/>
        </p:blipFill>
        <p:spPr>
          <a:xfrm>
            <a:off x="5969353" y="2815228"/>
            <a:ext cx="2788920" cy="2788920"/>
          </a:xfrm>
          <a:custGeom>
            <a:avLst/>
            <a:gdLst>
              <a:gd name="connsiteX0" fmla="*/ 1440180 w 2880360"/>
              <a:gd name="connsiteY0" fmla="*/ 0 h 2880360"/>
              <a:gd name="connsiteX1" fmla="*/ 2880360 w 2880360"/>
              <a:gd name="connsiteY1" fmla="*/ 1440180 h 2880360"/>
              <a:gd name="connsiteX2" fmla="*/ 1440180 w 2880360"/>
              <a:gd name="connsiteY2" fmla="*/ 2880360 h 2880360"/>
              <a:gd name="connsiteX3" fmla="*/ 0 w 2880360"/>
              <a:gd name="connsiteY3" fmla="*/ 1440180 h 2880360"/>
              <a:gd name="connsiteX4" fmla="*/ 1440180 w 2880360"/>
              <a:gd name="connsiteY4" fmla="*/ 0 h 28803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80360" h="2880360">
                <a:moveTo>
                  <a:pt x="1440180" y="0"/>
                </a:moveTo>
                <a:cubicBezTo>
                  <a:pt x="2235569" y="0"/>
                  <a:pt x="2880360" y="644791"/>
                  <a:pt x="2880360" y="1440180"/>
                </a:cubicBezTo>
                <a:cubicBezTo>
                  <a:pt x="2880360" y="2235569"/>
                  <a:pt x="2235569" y="2880360"/>
                  <a:pt x="1440180" y="2880360"/>
                </a:cubicBezTo>
                <a:cubicBezTo>
                  <a:pt x="644791" y="2880360"/>
                  <a:pt x="0" y="2235569"/>
                  <a:pt x="0" y="1440180"/>
                </a:cubicBezTo>
                <a:cubicBezTo>
                  <a:pt x="0" y="644791"/>
                  <a:pt x="644791" y="0"/>
                  <a:pt x="1440180" y="0"/>
                </a:cubicBezTo>
                <a:close/>
              </a:path>
            </a:pathLst>
          </a:custGeom>
        </p:spPr>
      </p:pic>
      <p:pic>
        <p:nvPicPr>
          <p:cNvPr id="9" name="Picture 8">
            <a:extLst>
              <a:ext uri="{FF2B5EF4-FFF2-40B4-BE49-F238E27FC236}">
                <a16:creationId xmlns:a16="http://schemas.microsoft.com/office/drawing/2014/main" id="{A50B287C-F555-CF49-9D54-18551969247A}"/>
              </a:ext>
            </a:extLst>
          </p:cNvPr>
          <p:cNvPicPr/>
          <p:nvPr/>
        </p:nvPicPr>
        <p:blipFill rotWithShape="1">
          <a:blip r:embed="rId4" cstate="screen">
            <a:extLst>
              <a:ext uri="{28A0092B-C50C-407E-A947-70E740481C1C}">
                <a14:useLocalDpi xmlns:a14="http://schemas.microsoft.com/office/drawing/2010/main"/>
              </a:ext>
            </a:extLst>
          </a:blip>
          <a:srcRect r="-5"/>
          <a:stretch/>
        </p:blipFill>
        <p:spPr>
          <a:xfrm>
            <a:off x="9053088" y="4197217"/>
            <a:ext cx="3138912" cy="2660795"/>
          </a:xfrm>
          <a:custGeom>
            <a:avLst/>
            <a:gdLst>
              <a:gd name="connsiteX0" fmla="*/ 1723644 w 3138912"/>
              <a:gd name="connsiteY0" fmla="*/ 0 h 2660795"/>
              <a:gd name="connsiteX1" fmla="*/ 3053691 w 3138912"/>
              <a:gd name="connsiteY1" fmla="*/ 627247 h 2660795"/>
              <a:gd name="connsiteX2" fmla="*/ 3138912 w 3138912"/>
              <a:gd name="connsiteY2" fmla="*/ 741211 h 2660795"/>
              <a:gd name="connsiteX3" fmla="*/ 3138912 w 3138912"/>
              <a:gd name="connsiteY3" fmla="*/ 2660795 h 2660795"/>
              <a:gd name="connsiteX4" fmla="*/ 278239 w 3138912"/>
              <a:gd name="connsiteY4" fmla="*/ 2660795 h 2660795"/>
              <a:gd name="connsiteX5" fmla="*/ 208035 w 3138912"/>
              <a:gd name="connsiteY5" fmla="*/ 2545235 h 2660795"/>
              <a:gd name="connsiteX6" fmla="*/ 0 w 3138912"/>
              <a:gd name="connsiteY6" fmla="*/ 1723644 h 2660795"/>
              <a:gd name="connsiteX7" fmla="*/ 1723644 w 3138912"/>
              <a:gd name="connsiteY7" fmla="*/ 0 h 2660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38912" h="2660795">
                <a:moveTo>
                  <a:pt x="1723644" y="0"/>
                </a:moveTo>
                <a:cubicBezTo>
                  <a:pt x="2259111" y="0"/>
                  <a:pt x="2737550" y="244172"/>
                  <a:pt x="3053691" y="627247"/>
                </a:cubicBezTo>
                <a:lnTo>
                  <a:pt x="3138912" y="741211"/>
                </a:lnTo>
                <a:lnTo>
                  <a:pt x="3138912" y="2660795"/>
                </a:lnTo>
                <a:lnTo>
                  <a:pt x="278239" y="2660795"/>
                </a:lnTo>
                <a:lnTo>
                  <a:pt x="208035" y="2545235"/>
                </a:lnTo>
                <a:cubicBezTo>
                  <a:pt x="75362" y="2301006"/>
                  <a:pt x="0" y="2021126"/>
                  <a:pt x="0" y="1723644"/>
                </a:cubicBezTo>
                <a:cubicBezTo>
                  <a:pt x="0" y="771702"/>
                  <a:pt x="771702" y="0"/>
                  <a:pt x="1723644" y="0"/>
                </a:cubicBezTo>
                <a:close/>
              </a:path>
            </a:pathLst>
          </a:custGeom>
        </p:spPr>
      </p:pic>
      <p:sp>
        <p:nvSpPr>
          <p:cNvPr id="7" name="Title 1">
            <a:extLst>
              <a:ext uri="{FF2B5EF4-FFF2-40B4-BE49-F238E27FC236}">
                <a16:creationId xmlns:a16="http://schemas.microsoft.com/office/drawing/2014/main" id="{B1C1DE99-6B9F-E742-9863-103B4EE90019}"/>
              </a:ext>
            </a:extLst>
          </p:cNvPr>
          <p:cNvSpPr txBox="1">
            <a:spLocks/>
          </p:cNvSpPr>
          <p:nvPr/>
        </p:nvSpPr>
        <p:spPr>
          <a:xfrm>
            <a:off x="0" y="286777"/>
            <a:ext cx="12192000" cy="1925480"/>
          </a:xfrm>
          <a:prstGeom prst="rect">
            <a:avLst/>
          </a:prstGeom>
          <a:solidFill>
            <a:schemeClr val="accent3">
              <a:lumMod val="20000"/>
              <a:lumOff val="8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dirty="0"/>
              <a:t>  Lesson #1 – Telling Stories </a:t>
            </a:r>
          </a:p>
          <a:p>
            <a:r>
              <a:rPr lang="en-US" sz="3600" dirty="0"/>
              <a:t>  (</a:t>
            </a:r>
            <a:r>
              <a:rPr lang="en-US" sz="3600" i="1" dirty="0">
                <a:solidFill>
                  <a:srgbClr val="C00000"/>
                </a:solidFill>
              </a:rPr>
              <a:t>Literature</a:t>
            </a:r>
            <a:r>
              <a:rPr lang="en-US" sz="3600" dirty="0"/>
              <a:t>)</a:t>
            </a:r>
            <a:endParaRPr lang="en-US" sz="2000" dirty="0"/>
          </a:p>
        </p:txBody>
      </p:sp>
      <p:pic>
        <p:nvPicPr>
          <p:cNvPr id="10" name="Picture 9">
            <a:extLst>
              <a:ext uri="{FF2B5EF4-FFF2-40B4-BE49-F238E27FC236}">
                <a16:creationId xmlns:a16="http://schemas.microsoft.com/office/drawing/2014/main" id="{43D8C894-578D-604A-831E-D409A7CC5170}"/>
              </a:ext>
            </a:extLst>
          </p:cNvPr>
          <p:cNvPicPr>
            <a:picLocks noChangeAspect="1"/>
          </p:cNvPicPr>
          <p:nvPr/>
        </p:nvPicPr>
        <p:blipFill>
          <a:blip r:embed="rId5"/>
          <a:stretch>
            <a:fillRect/>
          </a:stretch>
        </p:blipFill>
        <p:spPr>
          <a:xfrm>
            <a:off x="0" y="286777"/>
            <a:ext cx="317500" cy="304800"/>
          </a:xfrm>
          <a:prstGeom prst="rect">
            <a:avLst/>
          </a:prstGeom>
        </p:spPr>
      </p:pic>
      <p:pic>
        <p:nvPicPr>
          <p:cNvPr id="8" name="Picture 7">
            <a:extLst>
              <a:ext uri="{FF2B5EF4-FFF2-40B4-BE49-F238E27FC236}">
                <a16:creationId xmlns:a16="http://schemas.microsoft.com/office/drawing/2014/main" id="{945D6EF5-EDC7-4145-B7F6-19845441AADC}"/>
              </a:ext>
            </a:extLst>
          </p:cNvPr>
          <p:cNvPicPr/>
          <p:nvPr/>
        </p:nvPicPr>
        <p:blipFill rotWithShape="1">
          <a:blip r:embed="rId6" cstate="screen">
            <a:extLst>
              <a:ext uri="{28A0092B-C50C-407E-A947-70E740481C1C}">
                <a14:useLocalDpi xmlns:a14="http://schemas.microsoft.com/office/drawing/2010/main"/>
              </a:ext>
            </a:extLst>
          </a:blip>
          <a:srcRect/>
          <a:stretch/>
        </p:blipFill>
        <p:spPr>
          <a:xfrm>
            <a:off x="8160603" y="2"/>
            <a:ext cx="4034316" cy="3486455"/>
          </a:xfrm>
          <a:custGeom>
            <a:avLst/>
            <a:gdLst>
              <a:gd name="connsiteX0" fmla="*/ 280681 w 4034316"/>
              <a:gd name="connsiteY0" fmla="*/ 0 h 3486455"/>
              <a:gd name="connsiteX1" fmla="*/ 4034316 w 4034316"/>
              <a:gd name="connsiteY1" fmla="*/ 0 h 3486455"/>
              <a:gd name="connsiteX2" fmla="*/ 4034316 w 4034316"/>
              <a:gd name="connsiteY2" fmla="*/ 2800630 h 3486455"/>
              <a:gd name="connsiteX3" fmla="*/ 3874752 w 4034316"/>
              <a:gd name="connsiteY3" fmla="*/ 2945652 h 3486455"/>
              <a:gd name="connsiteX4" fmla="*/ 2368296 w 4034316"/>
              <a:gd name="connsiteY4" fmla="*/ 3486455 h 3486455"/>
              <a:gd name="connsiteX5" fmla="*/ 0 w 4034316"/>
              <a:gd name="connsiteY5" fmla="*/ 1118159 h 3486455"/>
              <a:gd name="connsiteX6" fmla="*/ 186113 w 4034316"/>
              <a:gd name="connsiteY6" fmla="*/ 196311 h 3486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34316" h="3486455">
                <a:moveTo>
                  <a:pt x="280681" y="0"/>
                </a:moveTo>
                <a:lnTo>
                  <a:pt x="4034316" y="0"/>
                </a:lnTo>
                <a:lnTo>
                  <a:pt x="4034316" y="2800630"/>
                </a:lnTo>
                <a:lnTo>
                  <a:pt x="3874752" y="2945652"/>
                </a:lnTo>
                <a:cubicBezTo>
                  <a:pt x="3465371" y="3283503"/>
                  <a:pt x="2940535" y="3486455"/>
                  <a:pt x="2368296" y="3486455"/>
                </a:cubicBezTo>
                <a:cubicBezTo>
                  <a:pt x="1060322" y="3486455"/>
                  <a:pt x="0" y="2426133"/>
                  <a:pt x="0" y="1118159"/>
                </a:cubicBezTo>
                <a:cubicBezTo>
                  <a:pt x="0" y="791166"/>
                  <a:pt x="66270" y="479650"/>
                  <a:pt x="186113" y="196311"/>
                </a:cubicBezTo>
                <a:close/>
              </a:path>
            </a:pathLst>
          </a:custGeom>
        </p:spPr>
      </p:pic>
    </p:spTree>
    <p:extLst>
      <p:ext uri="{BB962C8B-B14F-4D97-AF65-F5344CB8AC3E}">
        <p14:creationId xmlns:p14="http://schemas.microsoft.com/office/powerpoint/2010/main" val="118366626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vegetable&#10;&#10;Description automatically generated">
            <a:extLst>
              <a:ext uri="{FF2B5EF4-FFF2-40B4-BE49-F238E27FC236}">
                <a16:creationId xmlns:a16="http://schemas.microsoft.com/office/drawing/2014/main" id="{4E894C36-C34A-B349-9B5C-2CC25967A78D}"/>
              </a:ext>
            </a:extLst>
          </p:cNvPr>
          <p:cNvPicPr>
            <a:picLocks noChangeAspect="1"/>
          </p:cNvPicPr>
          <p:nvPr/>
        </p:nvPicPr>
        <p:blipFill>
          <a:blip r:embed="rId3"/>
          <a:stretch>
            <a:fillRect/>
          </a:stretch>
        </p:blipFill>
        <p:spPr>
          <a:xfrm>
            <a:off x="4781862" y="2443397"/>
            <a:ext cx="2628275" cy="1971206"/>
          </a:xfrm>
          <a:prstGeom prst="rect">
            <a:avLst/>
          </a:prstGeom>
        </p:spPr>
      </p:pic>
      <p:sp>
        <p:nvSpPr>
          <p:cNvPr id="2" name="TextBox 1">
            <a:extLst>
              <a:ext uri="{FF2B5EF4-FFF2-40B4-BE49-F238E27FC236}">
                <a16:creationId xmlns:a16="http://schemas.microsoft.com/office/drawing/2014/main" id="{C59C9EF4-174A-C14B-840A-D76629035240}"/>
              </a:ext>
            </a:extLst>
          </p:cNvPr>
          <p:cNvSpPr txBox="1"/>
          <p:nvPr/>
        </p:nvSpPr>
        <p:spPr>
          <a:xfrm>
            <a:off x="0" y="5222928"/>
            <a:ext cx="12191999" cy="369332"/>
          </a:xfrm>
          <a:prstGeom prst="rect">
            <a:avLst/>
          </a:prstGeom>
          <a:noFill/>
        </p:spPr>
        <p:txBody>
          <a:bodyPr wrap="square" rtlCol="0">
            <a:spAutoFit/>
          </a:bodyPr>
          <a:lstStyle/>
          <a:p>
            <a:pPr algn="ctr"/>
            <a:r>
              <a:rPr lang="en-US" dirty="0"/>
              <a:t>up next … </a:t>
            </a:r>
            <a:r>
              <a:rPr lang="en-US" i="1" dirty="0"/>
              <a:t>legends</a:t>
            </a:r>
          </a:p>
        </p:txBody>
      </p:sp>
    </p:spTree>
    <p:extLst>
      <p:ext uri="{BB962C8B-B14F-4D97-AF65-F5344CB8AC3E}">
        <p14:creationId xmlns:p14="http://schemas.microsoft.com/office/powerpoint/2010/main" val="406960964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53E66D4-4D6E-454A-B0C3-D56857066F56}"/>
              </a:ext>
            </a:extLst>
          </p:cNvPr>
          <p:cNvSpPr>
            <a:spLocks noGrp="1"/>
          </p:cNvSpPr>
          <p:nvPr>
            <p:ph idx="1"/>
          </p:nvPr>
        </p:nvSpPr>
        <p:spPr>
          <a:xfrm>
            <a:off x="659567" y="2263745"/>
            <a:ext cx="9428812" cy="4128581"/>
          </a:xfrm>
        </p:spPr>
        <p:txBody>
          <a:bodyPr>
            <a:noAutofit/>
          </a:bodyPr>
          <a:lstStyle/>
          <a:p>
            <a:pPr marL="0" indent="0" algn="ctr">
              <a:buNone/>
            </a:pPr>
            <a:r>
              <a:rPr lang="en-US" sz="2400" dirty="0"/>
              <a:t>Before: Choose Good over Evil … </a:t>
            </a:r>
            <a:br>
              <a:rPr lang="en-US" sz="2400" dirty="0"/>
            </a:br>
            <a:br>
              <a:rPr lang="en-US" sz="1400" dirty="0"/>
            </a:br>
            <a:r>
              <a:rPr lang="en-US" dirty="0"/>
              <a:t>Two Wolves</a:t>
            </a:r>
            <a:endParaRPr lang="en-US" sz="2400" dirty="0"/>
          </a:p>
          <a:p>
            <a:pPr marL="914400" lvl="2" indent="0" algn="ctr">
              <a:buNone/>
            </a:pPr>
            <a:r>
              <a:rPr lang="en-US" sz="1400" dirty="0"/>
              <a:t> </a:t>
            </a:r>
            <a:endParaRPr lang="en-US" sz="1600" dirty="0"/>
          </a:p>
          <a:p>
            <a:pPr marL="457200" lvl="1" indent="0" algn="ctr">
              <a:buNone/>
            </a:pPr>
            <a:r>
              <a:rPr lang="en-US" sz="1800" dirty="0"/>
              <a:t>An old Cherokee was teaching his grandson about life. </a:t>
            </a:r>
            <a:br>
              <a:rPr lang="en-US" sz="1800" dirty="0"/>
            </a:br>
            <a:r>
              <a:rPr lang="en-US" sz="1800" dirty="0"/>
              <a:t>"A fight is going on inside me," he said to the boy. </a:t>
            </a:r>
            <a:br>
              <a:rPr lang="en-US" sz="1800" dirty="0"/>
            </a:br>
            <a:r>
              <a:rPr lang="en-US" sz="1800" dirty="0"/>
              <a:t>"It is a terrible fight and it is between two wolves. </a:t>
            </a:r>
            <a:br>
              <a:rPr lang="en-US" sz="1800" dirty="0"/>
            </a:br>
            <a:r>
              <a:rPr lang="en-US" sz="1800" dirty="0"/>
              <a:t>One is evil, the other is good. </a:t>
            </a:r>
            <a:br>
              <a:rPr lang="en-US" sz="1800" dirty="0"/>
            </a:br>
            <a:r>
              <a:rPr lang="en-US" sz="1800" dirty="0"/>
              <a:t>The same fight is going on inside you – </a:t>
            </a:r>
            <a:br>
              <a:rPr lang="en-US" sz="1800" dirty="0"/>
            </a:br>
            <a:r>
              <a:rPr lang="en-US" sz="1800" dirty="0"/>
              <a:t>and inside every other person, too." </a:t>
            </a:r>
            <a:br>
              <a:rPr lang="en-US" sz="1800" dirty="0"/>
            </a:br>
            <a:r>
              <a:rPr lang="en-US" sz="1800" dirty="0"/>
              <a:t>The grandson thought about it for a minute </a:t>
            </a:r>
            <a:br>
              <a:rPr lang="en-US" sz="1800" dirty="0"/>
            </a:br>
            <a:r>
              <a:rPr lang="en-US" sz="1800" dirty="0"/>
              <a:t>and then asked his grandfather, </a:t>
            </a:r>
            <a:br>
              <a:rPr lang="en-US" sz="1800" dirty="0"/>
            </a:br>
            <a:r>
              <a:rPr lang="en-US" sz="1800" dirty="0"/>
              <a:t>"Which wolf will win?" </a:t>
            </a:r>
            <a:br>
              <a:rPr lang="en-US" sz="1800" dirty="0"/>
            </a:br>
            <a:r>
              <a:rPr lang="en-US" sz="1800" dirty="0"/>
              <a:t>The old Cherokee simply replied, </a:t>
            </a:r>
            <a:br>
              <a:rPr lang="en-US" sz="1800" dirty="0"/>
            </a:br>
            <a:r>
              <a:rPr lang="en-US" sz="1800" dirty="0"/>
              <a:t>"The one you feed." </a:t>
            </a:r>
            <a:br>
              <a:rPr lang="en-US" sz="1800" dirty="0"/>
            </a:br>
            <a:br>
              <a:rPr lang="en-US" dirty="0"/>
            </a:br>
            <a:r>
              <a:rPr lang="en-US" sz="1400" dirty="0"/>
              <a:t>- an Ancient Cherokee Legend</a:t>
            </a:r>
          </a:p>
        </p:txBody>
      </p:sp>
      <p:sp>
        <p:nvSpPr>
          <p:cNvPr id="5" name="Title 4">
            <a:extLst>
              <a:ext uri="{FF2B5EF4-FFF2-40B4-BE49-F238E27FC236}">
                <a16:creationId xmlns:a16="http://schemas.microsoft.com/office/drawing/2014/main" id="{2C4524FD-83AD-D745-A955-9A234410A740}"/>
              </a:ext>
            </a:extLst>
          </p:cNvPr>
          <p:cNvSpPr>
            <a:spLocks noGrp="1"/>
          </p:cNvSpPr>
          <p:nvPr>
            <p:ph type="title"/>
          </p:nvPr>
        </p:nvSpPr>
        <p:spPr/>
        <p:txBody>
          <a:bodyPr/>
          <a:lstStyle/>
          <a:p>
            <a:endParaRPr lang="en-US"/>
          </a:p>
        </p:txBody>
      </p:sp>
      <p:sp>
        <p:nvSpPr>
          <p:cNvPr id="7" name="Title 1">
            <a:extLst>
              <a:ext uri="{FF2B5EF4-FFF2-40B4-BE49-F238E27FC236}">
                <a16:creationId xmlns:a16="http://schemas.microsoft.com/office/drawing/2014/main" id="{D70159F5-8087-4145-AEA0-64566F3EA645}"/>
              </a:ext>
            </a:extLst>
          </p:cNvPr>
          <p:cNvSpPr txBox="1">
            <a:spLocks/>
          </p:cNvSpPr>
          <p:nvPr/>
        </p:nvSpPr>
        <p:spPr>
          <a:xfrm>
            <a:off x="0" y="286777"/>
            <a:ext cx="12192000" cy="1925480"/>
          </a:xfrm>
          <a:prstGeom prst="rect">
            <a:avLst/>
          </a:prstGeom>
          <a:solidFill>
            <a:schemeClr val="accent3">
              <a:lumMod val="20000"/>
              <a:lumOff val="8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dirty="0"/>
              <a:t>Lesson #1 – Telling Stories (Literature)</a:t>
            </a:r>
            <a:br>
              <a:rPr lang="en-US" sz="3600" dirty="0"/>
            </a:br>
            <a:r>
              <a:rPr lang="en-US" sz="3600" dirty="0"/>
              <a:t>			</a:t>
            </a:r>
            <a:r>
              <a:rPr lang="en-US" sz="3600" i="1" dirty="0">
                <a:solidFill>
                  <a:srgbClr val="C00000"/>
                </a:solidFill>
              </a:rPr>
              <a:t>Don’t You Just Love Whitman</a:t>
            </a:r>
            <a:br>
              <a:rPr lang="en-US" dirty="0">
                <a:solidFill>
                  <a:srgbClr val="C00000"/>
                </a:solidFill>
              </a:rPr>
            </a:br>
            <a:br>
              <a:rPr lang="en-US" sz="1200" dirty="0"/>
            </a:br>
            <a:r>
              <a:rPr lang="en-US" sz="2000" dirty="0"/>
              <a:t>"Words that are strictly true seem to be paradoxical." (Tzu, 2012/circa 500 BC, Verse 78) </a:t>
            </a:r>
          </a:p>
        </p:txBody>
      </p:sp>
      <p:sp>
        <p:nvSpPr>
          <p:cNvPr id="6" name="Title 1">
            <a:extLst>
              <a:ext uri="{FF2B5EF4-FFF2-40B4-BE49-F238E27FC236}">
                <a16:creationId xmlns:a16="http://schemas.microsoft.com/office/drawing/2014/main" id="{7A58FD97-3DD6-FB49-BE1C-DABE448D7DBB}"/>
              </a:ext>
            </a:extLst>
          </p:cNvPr>
          <p:cNvSpPr txBox="1">
            <a:spLocks/>
          </p:cNvSpPr>
          <p:nvPr/>
        </p:nvSpPr>
        <p:spPr>
          <a:xfrm>
            <a:off x="0" y="286777"/>
            <a:ext cx="12192000" cy="1925480"/>
          </a:xfrm>
          <a:prstGeom prst="rect">
            <a:avLst/>
          </a:prstGeom>
          <a:solidFill>
            <a:schemeClr val="accent3">
              <a:lumMod val="20000"/>
              <a:lumOff val="8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dirty="0"/>
              <a:t>  Lesson #1 – Telling Stories </a:t>
            </a:r>
          </a:p>
          <a:p>
            <a:r>
              <a:rPr lang="en-US" sz="3600" dirty="0"/>
              <a:t>  (</a:t>
            </a:r>
            <a:r>
              <a:rPr lang="en-US" sz="3600" i="1" dirty="0">
                <a:solidFill>
                  <a:srgbClr val="C00000"/>
                </a:solidFill>
              </a:rPr>
              <a:t>Literature</a:t>
            </a:r>
            <a:r>
              <a:rPr lang="en-US" sz="3600" dirty="0"/>
              <a:t>)</a:t>
            </a:r>
            <a:endParaRPr lang="en-US" sz="2000" dirty="0"/>
          </a:p>
        </p:txBody>
      </p:sp>
      <p:pic>
        <p:nvPicPr>
          <p:cNvPr id="8" name="Picture 7">
            <a:extLst>
              <a:ext uri="{FF2B5EF4-FFF2-40B4-BE49-F238E27FC236}">
                <a16:creationId xmlns:a16="http://schemas.microsoft.com/office/drawing/2014/main" id="{B7DC303C-1DC0-C042-8A9D-B7A9A40C024C}"/>
              </a:ext>
            </a:extLst>
          </p:cNvPr>
          <p:cNvPicPr>
            <a:picLocks noChangeAspect="1"/>
          </p:cNvPicPr>
          <p:nvPr/>
        </p:nvPicPr>
        <p:blipFill>
          <a:blip r:embed="rId3"/>
          <a:stretch>
            <a:fillRect/>
          </a:stretch>
        </p:blipFill>
        <p:spPr>
          <a:xfrm>
            <a:off x="0" y="286777"/>
            <a:ext cx="317500" cy="304800"/>
          </a:xfrm>
          <a:prstGeom prst="rect">
            <a:avLst/>
          </a:prstGeom>
        </p:spPr>
      </p:pic>
    </p:spTree>
    <p:extLst>
      <p:ext uri="{BB962C8B-B14F-4D97-AF65-F5344CB8AC3E}">
        <p14:creationId xmlns:p14="http://schemas.microsoft.com/office/powerpoint/2010/main" val="133962459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3" name="Picture 12" descr="wolf">
            <a:extLst>
              <a:ext uri="{FF2B5EF4-FFF2-40B4-BE49-F238E27FC236}">
                <a16:creationId xmlns:a16="http://schemas.microsoft.com/office/drawing/2014/main" id="{FB6B7066-7144-934C-8847-F6F8B9CC88BF}"/>
              </a:ext>
            </a:extLst>
          </p:cNvPr>
          <p:cNvPicPr/>
          <p:nvPr/>
        </p:nvPicPr>
        <p:blipFill rotWithShape="1">
          <a:blip r:embed="rId3" cstate="screen">
            <a:duotone>
              <a:prstClr val="black"/>
              <a:schemeClr val="tx2">
                <a:tint val="45000"/>
                <a:satMod val="400000"/>
              </a:schemeClr>
            </a:duotone>
            <a:alphaModFix amt="35000"/>
            <a:extLst>
              <a:ext uri="{28A0092B-C50C-407E-A947-70E740481C1C}">
                <a14:useLocalDpi xmlns:a14="http://schemas.microsoft.com/office/drawing/2010/main"/>
              </a:ext>
            </a:extLst>
          </a:blip>
          <a:srcRect r="-1"/>
          <a:stretch/>
        </p:blipFill>
        <p:spPr bwMode="auto">
          <a:xfrm>
            <a:off x="-17" y="10"/>
            <a:ext cx="12188952" cy="6857990"/>
          </a:xfrm>
          <a:prstGeom prst="rect">
            <a:avLst/>
          </a:prstGeom>
          <a:noFill/>
        </p:spPr>
      </p:pic>
      <p:sp>
        <p:nvSpPr>
          <p:cNvPr id="20" name="Freeform: Shape 17">
            <a:extLst>
              <a:ext uri="{FF2B5EF4-FFF2-40B4-BE49-F238E27FC236}">
                <a16:creationId xmlns:a16="http://schemas.microsoft.com/office/drawing/2014/main" id="{CF62D2A7-8207-488C-9F46-316BA81A1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descr="wolf">
            <a:extLst>
              <a:ext uri="{FF2B5EF4-FFF2-40B4-BE49-F238E27FC236}">
                <a16:creationId xmlns:a16="http://schemas.microsoft.com/office/drawing/2014/main" id="{45245306-CC5B-0645-83D7-DB752A60E700}"/>
              </a:ext>
            </a:extLst>
          </p:cNvPr>
          <p:cNvPicPr/>
          <p:nvPr/>
        </p:nvPicPr>
        <p:blipFill rotWithShape="1">
          <a:blip r:embed="rId4" cstate="screen">
            <a:extLst>
              <a:ext uri="{28A0092B-C50C-407E-A947-70E740481C1C}">
                <a14:useLocalDpi xmlns:a14="http://schemas.microsoft.com/office/drawing/2010/main"/>
              </a:ext>
            </a:extLst>
          </a:blip>
          <a:srcRect/>
          <a:stretch/>
        </p:blipFill>
        <p:spPr bwMode="auto">
          <a:xfrm>
            <a:off x="-2317" y="-2"/>
            <a:ext cx="5441859" cy="5654940"/>
          </a:xfrm>
          <a:custGeom>
            <a:avLst/>
            <a:gdLst>
              <a:gd name="connsiteX0" fmla="*/ 0 w 5067519"/>
              <a:gd name="connsiteY0" fmla="*/ 0 h 5265942"/>
              <a:gd name="connsiteX1" fmla="*/ 4097786 w 5067519"/>
              <a:gd name="connsiteY1" fmla="*/ 0 h 5265942"/>
              <a:gd name="connsiteX2" fmla="*/ 4176264 w 5067519"/>
              <a:gd name="connsiteY2" fmla="*/ 71326 h 5265942"/>
              <a:gd name="connsiteX3" fmla="*/ 5067519 w 5067519"/>
              <a:gd name="connsiteY3" fmla="*/ 2223006 h 5265942"/>
              <a:gd name="connsiteX4" fmla="*/ 2024583 w 5067519"/>
              <a:gd name="connsiteY4" fmla="*/ 5265942 h 5265942"/>
              <a:gd name="connsiteX5" fmla="*/ 145914 w 5067519"/>
              <a:gd name="connsiteY5" fmla="*/ 4616926 h 5265942"/>
              <a:gd name="connsiteX6" fmla="*/ 0 w 5067519"/>
              <a:gd name="connsiteY6" fmla="*/ 4489006 h 5265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67519" h="5265942">
                <a:moveTo>
                  <a:pt x="0" y="0"/>
                </a:moveTo>
                <a:lnTo>
                  <a:pt x="4097786" y="0"/>
                </a:lnTo>
                <a:lnTo>
                  <a:pt x="4176264" y="71326"/>
                </a:lnTo>
                <a:cubicBezTo>
                  <a:pt x="4726927" y="621989"/>
                  <a:pt x="5067519" y="1382723"/>
                  <a:pt x="5067519" y="2223006"/>
                </a:cubicBezTo>
                <a:cubicBezTo>
                  <a:pt x="5067519" y="3903573"/>
                  <a:pt x="3705150" y="5265942"/>
                  <a:pt x="2024583" y="5265942"/>
                </a:cubicBezTo>
                <a:cubicBezTo>
                  <a:pt x="1315594" y="5265942"/>
                  <a:pt x="663237" y="5023470"/>
                  <a:pt x="145914" y="4616926"/>
                </a:cubicBezTo>
                <a:lnTo>
                  <a:pt x="0" y="4489006"/>
                </a:lnTo>
                <a:close/>
              </a:path>
            </a:pathLst>
          </a:custGeom>
          <a:noFill/>
        </p:spPr>
      </p:pic>
      <p:sp>
        <p:nvSpPr>
          <p:cNvPr id="9" name="Content Placeholder 8">
            <a:extLst>
              <a:ext uri="{FF2B5EF4-FFF2-40B4-BE49-F238E27FC236}">
                <a16:creationId xmlns:a16="http://schemas.microsoft.com/office/drawing/2014/main" id="{57EF5E83-11B4-9E4D-887A-634F68EB0E18}"/>
              </a:ext>
            </a:extLst>
          </p:cNvPr>
          <p:cNvSpPr>
            <a:spLocks noGrp="1"/>
          </p:cNvSpPr>
          <p:nvPr>
            <p:ph idx="1"/>
          </p:nvPr>
        </p:nvSpPr>
        <p:spPr>
          <a:xfrm>
            <a:off x="6008697" y="1319129"/>
            <a:ext cx="5383828" cy="5531372"/>
          </a:xfrm>
        </p:spPr>
        <p:txBody>
          <a:bodyPr anchor="t">
            <a:normAutofit fontScale="85000" lnSpcReduction="20000"/>
          </a:bodyPr>
          <a:lstStyle/>
          <a:p>
            <a:pPr marL="0" indent="0" algn="ctr">
              <a:buNone/>
            </a:pPr>
            <a:r>
              <a:rPr lang="en-US" sz="3300" dirty="0"/>
              <a:t>Two Wolves II</a:t>
            </a:r>
          </a:p>
          <a:p>
            <a:pPr marL="0" indent="0" algn="ctr">
              <a:buNone/>
            </a:pPr>
            <a:r>
              <a:rPr lang="en-US" sz="700" dirty="0"/>
              <a:t> </a:t>
            </a:r>
          </a:p>
          <a:p>
            <a:pPr marL="0" indent="0" algn="ctr">
              <a:buNone/>
            </a:pPr>
            <a:r>
              <a:rPr lang="en-US" sz="2400" dirty="0"/>
              <a:t>Two wolves live </a:t>
            </a:r>
            <a:br>
              <a:rPr lang="en-US" sz="2400" dirty="0"/>
            </a:br>
            <a:r>
              <a:rPr lang="en-US" sz="2400" dirty="0"/>
              <a:t>inside of me. </a:t>
            </a:r>
            <a:br>
              <a:rPr lang="en-US" sz="2400" dirty="0"/>
            </a:br>
            <a:r>
              <a:rPr lang="en-US" sz="2400" dirty="0"/>
              <a:t>One is trapped  </a:t>
            </a:r>
            <a:br>
              <a:rPr lang="en-US" sz="2400" dirty="0"/>
            </a:br>
            <a:r>
              <a:rPr lang="en-US" sz="2400" dirty="0"/>
              <a:t>the other free. </a:t>
            </a:r>
            <a:br>
              <a:rPr lang="en-US" sz="2400" dirty="0"/>
            </a:br>
            <a:r>
              <a:rPr lang="en-US" sz="2400" dirty="0"/>
              <a:t>The two of them </a:t>
            </a:r>
            <a:br>
              <a:rPr lang="en-US" sz="2400" dirty="0"/>
            </a:br>
            <a:r>
              <a:rPr lang="en-US" sz="2400" dirty="0"/>
              <a:t>just want to be.  </a:t>
            </a:r>
            <a:br>
              <a:rPr lang="en-US" sz="2400" dirty="0"/>
            </a:br>
            <a:br>
              <a:rPr lang="en-US" sz="2400" dirty="0"/>
            </a:br>
            <a:r>
              <a:rPr lang="en-US" sz="2400" dirty="0"/>
              <a:t>They fight sometimes. </a:t>
            </a:r>
            <a:br>
              <a:rPr lang="en-US" sz="2400" dirty="0"/>
            </a:br>
            <a:r>
              <a:rPr lang="en-US" sz="2400" dirty="0"/>
              <a:t>Now good, now bad. </a:t>
            </a:r>
            <a:br>
              <a:rPr lang="en-US" sz="2400" dirty="0"/>
            </a:br>
            <a:r>
              <a:rPr lang="en-US" sz="2400" dirty="0"/>
              <a:t>The trapped one wants </a:t>
            </a:r>
            <a:br>
              <a:rPr lang="en-US" sz="2400" dirty="0"/>
            </a:br>
            <a:r>
              <a:rPr lang="en-US" sz="2400" dirty="0"/>
              <a:t>what the other had. </a:t>
            </a:r>
            <a:br>
              <a:rPr lang="en-US" sz="2400" dirty="0"/>
            </a:br>
            <a:r>
              <a:rPr lang="en-US" sz="2400" dirty="0"/>
              <a:t>I feel this fight </a:t>
            </a:r>
            <a:br>
              <a:rPr lang="en-US" sz="2400" dirty="0"/>
            </a:br>
            <a:r>
              <a:rPr lang="en-US" sz="2400" dirty="0"/>
              <a:t>when I am sad.</a:t>
            </a:r>
            <a:br>
              <a:rPr lang="en-US" sz="2400" dirty="0"/>
            </a:br>
            <a:br>
              <a:rPr lang="en-US" sz="2400" dirty="0"/>
            </a:br>
            <a:r>
              <a:rPr lang="en-US" sz="2400" dirty="0"/>
              <a:t>Grandpa said, </a:t>
            </a:r>
            <a:br>
              <a:rPr lang="en-US" sz="2400" dirty="0"/>
            </a:br>
            <a:r>
              <a:rPr lang="en-US" sz="2400" dirty="0"/>
              <a:t>“Watch who you feed. </a:t>
            </a:r>
            <a:br>
              <a:rPr lang="en-US" sz="2400" dirty="0"/>
            </a:br>
            <a:r>
              <a:rPr lang="en-US" sz="2400" dirty="0"/>
              <a:t>He will win. </a:t>
            </a:r>
            <a:br>
              <a:rPr lang="en-US" sz="2400" dirty="0"/>
            </a:br>
            <a:r>
              <a:rPr lang="en-US" sz="2400" dirty="0"/>
              <a:t>He’ll take the lead.” </a:t>
            </a:r>
            <a:br>
              <a:rPr lang="en-US" sz="2400" dirty="0"/>
            </a:br>
            <a:r>
              <a:rPr lang="en-US" sz="2400" dirty="0"/>
              <a:t>I hope some day </a:t>
            </a:r>
            <a:br>
              <a:rPr lang="en-US" sz="2400" dirty="0"/>
            </a:br>
            <a:r>
              <a:rPr lang="en-US" sz="2400" dirty="0"/>
              <a:t>that both are freed.  </a:t>
            </a:r>
            <a:br>
              <a:rPr lang="en-US" sz="2000" dirty="0"/>
            </a:br>
            <a:endParaRPr lang="en-US" sz="2000" dirty="0"/>
          </a:p>
          <a:p>
            <a:pPr marL="0" indent="0" algn="ctr">
              <a:buNone/>
            </a:pPr>
            <a:r>
              <a:rPr lang="en-US" sz="1600" dirty="0"/>
              <a:t>- John Bickart 2011, inspired by an Ancient Cherokee Legend</a:t>
            </a:r>
          </a:p>
          <a:p>
            <a:pPr marL="0" indent="0" algn="ctr">
              <a:buNone/>
            </a:pPr>
            <a:endParaRPr lang="en-US" sz="700" dirty="0"/>
          </a:p>
        </p:txBody>
      </p:sp>
      <p:sp>
        <p:nvSpPr>
          <p:cNvPr id="10" name="Content Placeholder 8">
            <a:extLst>
              <a:ext uri="{FF2B5EF4-FFF2-40B4-BE49-F238E27FC236}">
                <a16:creationId xmlns:a16="http://schemas.microsoft.com/office/drawing/2014/main" id="{B7035209-A5E8-2C4B-BD09-DF33375784CB}"/>
              </a:ext>
            </a:extLst>
          </p:cNvPr>
          <p:cNvSpPr txBox="1">
            <a:spLocks/>
          </p:cNvSpPr>
          <p:nvPr/>
        </p:nvSpPr>
        <p:spPr>
          <a:xfrm>
            <a:off x="5439541" y="520553"/>
            <a:ext cx="6749393" cy="61524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400" dirty="0"/>
              <a:t>After: Beyond Good &amp; Evil to Inclusion …</a:t>
            </a:r>
          </a:p>
        </p:txBody>
      </p:sp>
    </p:spTree>
    <p:extLst>
      <p:ext uri="{BB962C8B-B14F-4D97-AF65-F5344CB8AC3E}">
        <p14:creationId xmlns:p14="http://schemas.microsoft.com/office/powerpoint/2010/main" val="312086762"/>
      </p:ext>
    </p:extLst>
  </p:cSld>
  <p:clrMapOvr>
    <a:overrideClrMapping bg1="dk1" tx1="lt1" bg2="dk2" tx2="lt2" accent1="accent1" accent2="accent2" accent3="accent3" accent4="accent4" accent5="accent5" accent6="accent6" hlink="hlink" folHlink="folHlink"/>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53E66D4-4D6E-454A-B0C3-D56857066F56}"/>
              </a:ext>
            </a:extLst>
          </p:cNvPr>
          <p:cNvSpPr>
            <a:spLocks noGrp="1"/>
          </p:cNvSpPr>
          <p:nvPr>
            <p:ph idx="1"/>
          </p:nvPr>
        </p:nvSpPr>
        <p:spPr>
          <a:xfrm>
            <a:off x="659566" y="2388428"/>
            <a:ext cx="10694233" cy="594616"/>
          </a:xfrm>
        </p:spPr>
        <p:txBody>
          <a:bodyPr>
            <a:noAutofit/>
          </a:bodyPr>
          <a:lstStyle/>
          <a:p>
            <a:pPr marL="0" indent="0" algn="ctr">
              <a:buNone/>
            </a:pPr>
            <a:r>
              <a:rPr lang="en-US" sz="3200" i="1" dirty="0"/>
              <a:t>More Before &amp; </a:t>
            </a:r>
            <a:r>
              <a:rPr lang="en-US" sz="3200" i="1" dirty="0" err="1"/>
              <a:t>Afters</a:t>
            </a:r>
            <a:r>
              <a:rPr lang="en-US" sz="3200" dirty="0"/>
              <a:t>		 </a:t>
            </a:r>
          </a:p>
          <a:p>
            <a:pPr marL="0" indent="0">
              <a:buNone/>
            </a:pPr>
            <a:endParaRPr lang="en-US" sz="2400" dirty="0"/>
          </a:p>
          <a:p>
            <a:endParaRPr lang="en-US" sz="2400" dirty="0"/>
          </a:p>
        </p:txBody>
      </p:sp>
      <p:sp>
        <p:nvSpPr>
          <p:cNvPr id="5" name="Title 4">
            <a:extLst>
              <a:ext uri="{FF2B5EF4-FFF2-40B4-BE49-F238E27FC236}">
                <a16:creationId xmlns:a16="http://schemas.microsoft.com/office/drawing/2014/main" id="{2C4524FD-83AD-D745-A955-9A234410A740}"/>
              </a:ext>
            </a:extLst>
          </p:cNvPr>
          <p:cNvSpPr>
            <a:spLocks noGrp="1"/>
          </p:cNvSpPr>
          <p:nvPr>
            <p:ph type="title"/>
          </p:nvPr>
        </p:nvSpPr>
        <p:spPr/>
        <p:txBody>
          <a:bodyPr/>
          <a:lstStyle/>
          <a:p>
            <a:endParaRPr lang="en-US"/>
          </a:p>
        </p:txBody>
      </p:sp>
      <p:sp>
        <p:nvSpPr>
          <p:cNvPr id="7" name="Title 1">
            <a:extLst>
              <a:ext uri="{FF2B5EF4-FFF2-40B4-BE49-F238E27FC236}">
                <a16:creationId xmlns:a16="http://schemas.microsoft.com/office/drawing/2014/main" id="{D70159F5-8087-4145-AEA0-64566F3EA645}"/>
              </a:ext>
            </a:extLst>
          </p:cNvPr>
          <p:cNvSpPr txBox="1">
            <a:spLocks/>
          </p:cNvSpPr>
          <p:nvPr/>
        </p:nvSpPr>
        <p:spPr>
          <a:xfrm>
            <a:off x="0" y="286777"/>
            <a:ext cx="12192000" cy="1925480"/>
          </a:xfrm>
          <a:prstGeom prst="rect">
            <a:avLst/>
          </a:prstGeom>
          <a:solidFill>
            <a:schemeClr val="accent3">
              <a:lumMod val="20000"/>
              <a:lumOff val="8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dirty="0"/>
              <a:t>Lesson #1 – Telling Stories (Literature)</a:t>
            </a:r>
            <a:br>
              <a:rPr lang="en-US" sz="3600" dirty="0"/>
            </a:br>
            <a:r>
              <a:rPr lang="en-US" sz="3600" dirty="0"/>
              <a:t>			</a:t>
            </a:r>
            <a:r>
              <a:rPr lang="en-US" sz="3600" i="1" dirty="0">
                <a:solidFill>
                  <a:srgbClr val="C00000"/>
                </a:solidFill>
              </a:rPr>
              <a:t>Don’t You Just Love Whitman</a:t>
            </a:r>
            <a:br>
              <a:rPr lang="en-US" dirty="0">
                <a:solidFill>
                  <a:srgbClr val="C00000"/>
                </a:solidFill>
              </a:rPr>
            </a:br>
            <a:br>
              <a:rPr lang="en-US" sz="1200" dirty="0"/>
            </a:br>
            <a:r>
              <a:rPr lang="en-US" sz="2000" dirty="0"/>
              <a:t>"Words that are strictly true seem to be paradoxical." (Tzu, 2012/circa 500 BC, Verse 78) </a:t>
            </a:r>
          </a:p>
        </p:txBody>
      </p:sp>
      <p:sp>
        <p:nvSpPr>
          <p:cNvPr id="6" name="Title 1">
            <a:extLst>
              <a:ext uri="{FF2B5EF4-FFF2-40B4-BE49-F238E27FC236}">
                <a16:creationId xmlns:a16="http://schemas.microsoft.com/office/drawing/2014/main" id="{7A58FD97-3DD6-FB49-BE1C-DABE448D7DBB}"/>
              </a:ext>
            </a:extLst>
          </p:cNvPr>
          <p:cNvSpPr txBox="1">
            <a:spLocks/>
          </p:cNvSpPr>
          <p:nvPr/>
        </p:nvSpPr>
        <p:spPr>
          <a:xfrm>
            <a:off x="0" y="286777"/>
            <a:ext cx="12192000" cy="1925480"/>
          </a:xfrm>
          <a:prstGeom prst="rect">
            <a:avLst/>
          </a:prstGeom>
          <a:solidFill>
            <a:schemeClr val="accent3">
              <a:lumMod val="20000"/>
              <a:lumOff val="8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dirty="0"/>
              <a:t>  Lesson #1 – Telling Stories </a:t>
            </a:r>
          </a:p>
          <a:p>
            <a:r>
              <a:rPr lang="en-US" sz="3600" dirty="0"/>
              <a:t>  (</a:t>
            </a:r>
            <a:r>
              <a:rPr lang="en-US" sz="3600" i="1" dirty="0">
                <a:solidFill>
                  <a:srgbClr val="C00000"/>
                </a:solidFill>
              </a:rPr>
              <a:t>Literature</a:t>
            </a:r>
            <a:r>
              <a:rPr lang="en-US" sz="3600" dirty="0"/>
              <a:t>)</a:t>
            </a:r>
            <a:endParaRPr lang="en-US" sz="2000" dirty="0"/>
          </a:p>
        </p:txBody>
      </p:sp>
      <p:pic>
        <p:nvPicPr>
          <p:cNvPr id="8" name="Picture 7">
            <a:extLst>
              <a:ext uri="{FF2B5EF4-FFF2-40B4-BE49-F238E27FC236}">
                <a16:creationId xmlns:a16="http://schemas.microsoft.com/office/drawing/2014/main" id="{B7DC303C-1DC0-C042-8A9D-B7A9A40C024C}"/>
              </a:ext>
            </a:extLst>
          </p:cNvPr>
          <p:cNvPicPr>
            <a:picLocks noChangeAspect="1"/>
          </p:cNvPicPr>
          <p:nvPr/>
        </p:nvPicPr>
        <p:blipFill>
          <a:blip r:embed="rId3"/>
          <a:stretch>
            <a:fillRect/>
          </a:stretch>
        </p:blipFill>
        <p:spPr>
          <a:xfrm>
            <a:off x="0" y="286777"/>
            <a:ext cx="317500" cy="304800"/>
          </a:xfrm>
          <a:prstGeom prst="rect">
            <a:avLst/>
          </a:prstGeom>
        </p:spPr>
      </p:pic>
      <p:sp>
        <p:nvSpPr>
          <p:cNvPr id="9" name="Content Placeholder 2">
            <a:extLst>
              <a:ext uri="{FF2B5EF4-FFF2-40B4-BE49-F238E27FC236}">
                <a16:creationId xmlns:a16="http://schemas.microsoft.com/office/drawing/2014/main" id="{033DF8C5-8143-9744-9AD1-43FCBF984A05}"/>
              </a:ext>
            </a:extLst>
          </p:cNvPr>
          <p:cNvSpPr txBox="1">
            <a:spLocks/>
          </p:cNvSpPr>
          <p:nvPr/>
        </p:nvSpPr>
        <p:spPr>
          <a:xfrm>
            <a:off x="659566" y="3086757"/>
            <a:ext cx="5021706" cy="59461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b="1" i="1" dirty="0"/>
              <a:t>Before:</a:t>
            </a:r>
          </a:p>
          <a:p>
            <a:pPr marL="0" indent="0">
              <a:buFont typeface="Arial" panose="020B0604020202020204" pitchFamily="34" charset="0"/>
              <a:buNone/>
            </a:pPr>
            <a:r>
              <a:rPr lang="en-US" sz="2400" dirty="0">
                <a:highlight>
                  <a:srgbClr val="C0EBD1"/>
                </a:highlight>
              </a:rPr>
              <a:t>Everything is Separate</a:t>
            </a:r>
          </a:p>
          <a:p>
            <a:pPr marL="0" indent="0">
              <a:buFont typeface="Arial" panose="020B0604020202020204" pitchFamily="34" charset="0"/>
              <a:buNone/>
            </a:pPr>
            <a:r>
              <a:rPr lang="en-US" sz="2400" dirty="0">
                <a:highlight>
                  <a:srgbClr val="E3EBD1"/>
                </a:highlight>
              </a:rPr>
              <a:t>Everything is Random</a:t>
            </a:r>
          </a:p>
          <a:p>
            <a:pPr marL="0" indent="0">
              <a:buFont typeface="Arial" panose="020B0604020202020204" pitchFamily="34" charset="0"/>
              <a:buNone/>
            </a:pPr>
            <a:r>
              <a:rPr lang="en-US" sz="2400" dirty="0">
                <a:highlight>
                  <a:srgbClr val="C0EBD1"/>
                </a:highlight>
              </a:rPr>
              <a:t>The Observer does not matter</a:t>
            </a:r>
          </a:p>
          <a:p>
            <a:pPr marL="0" indent="0">
              <a:buFont typeface="Arial" panose="020B0604020202020204" pitchFamily="34" charset="0"/>
              <a:buNone/>
            </a:pPr>
            <a:r>
              <a:rPr lang="en-US" sz="2400" dirty="0">
                <a:highlight>
                  <a:srgbClr val="E3EBD1"/>
                </a:highlight>
              </a:rPr>
              <a:t>We are Machines</a:t>
            </a:r>
          </a:p>
          <a:p>
            <a:pPr marL="0" indent="0">
              <a:buFont typeface="Arial" panose="020B0604020202020204" pitchFamily="34" charset="0"/>
              <a:buNone/>
            </a:pPr>
            <a:r>
              <a:rPr lang="en-US" sz="2400" dirty="0">
                <a:highlight>
                  <a:srgbClr val="C0EBD1"/>
                </a:highlight>
              </a:rPr>
              <a:t>The World is Unchanging</a:t>
            </a:r>
          </a:p>
          <a:p>
            <a:pPr marL="0" indent="0">
              <a:buFont typeface="Arial" panose="020B0604020202020204" pitchFamily="34" charset="0"/>
              <a:buNone/>
            </a:pPr>
            <a:endParaRPr lang="en-US" dirty="0">
              <a:highlight>
                <a:srgbClr val="C0EBD1"/>
              </a:highlight>
            </a:endParaRPr>
          </a:p>
        </p:txBody>
      </p:sp>
      <p:sp>
        <p:nvSpPr>
          <p:cNvPr id="10" name="Content Placeholder 2">
            <a:extLst>
              <a:ext uri="{FF2B5EF4-FFF2-40B4-BE49-F238E27FC236}">
                <a16:creationId xmlns:a16="http://schemas.microsoft.com/office/drawing/2014/main" id="{275CA605-09D6-444E-AEEC-B2097D8CC507}"/>
              </a:ext>
            </a:extLst>
          </p:cNvPr>
          <p:cNvSpPr txBox="1">
            <a:spLocks/>
          </p:cNvSpPr>
          <p:nvPr/>
        </p:nvSpPr>
        <p:spPr>
          <a:xfrm>
            <a:off x="5681271" y="3086757"/>
            <a:ext cx="5851163" cy="59461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b="1" i="1" dirty="0"/>
              <a:t>After: 	</a:t>
            </a:r>
          </a:p>
          <a:p>
            <a:pPr marL="0" indent="0">
              <a:buFont typeface="Arial" panose="020B0604020202020204" pitchFamily="34" charset="0"/>
              <a:buNone/>
            </a:pPr>
            <a:r>
              <a:rPr lang="en-US" sz="2400" dirty="0">
                <a:highlight>
                  <a:srgbClr val="C0EBD1"/>
                </a:highlight>
              </a:rPr>
              <a:t>Look for Connection</a:t>
            </a:r>
          </a:p>
          <a:p>
            <a:pPr marL="0" indent="0">
              <a:buFont typeface="Arial" panose="020B0604020202020204" pitchFamily="34" charset="0"/>
              <a:buNone/>
            </a:pPr>
            <a:r>
              <a:rPr lang="en-US" sz="2400" dirty="0">
                <a:highlight>
                  <a:srgbClr val="E3EBD1"/>
                </a:highlight>
              </a:rPr>
              <a:t>Look for Meaning and Intention		 </a:t>
            </a:r>
            <a:endParaRPr lang="en-US" dirty="0">
              <a:highlight>
                <a:srgbClr val="E3EBD1"/>
              </a:highlight>
            </a:endParaRPr>
          </a:p>
          <a:p>
            <a:pPr marL="0" indent="0">
              <a:buFont typeface="Arial" panose="020B0604020202020204" pitchFamily="34" charset="0"/>
              <a:buNone/>
            </a:pPr>
            <a:r>
              <a:rPr lang="en-US" sz="2400" dirty="0">
                <a:highlight>
                  <a:srgbClr val="C0EBD1"/>
                </a:highlight>
              </a:rPr>
              <a:t>Aim for Relationship by Observing</a:t>
            </a:r>
          </a:p>
          <a:p>
            <a:pPr marL="0" indent="0">
              <a:buFont typeface="Arial" panose="020B0604020202020204" pitchFamily="34" charset="0"/>
              <a:buNone/>
            </a:pPr>
            <a:r>
              <a:rPr lang="en-US" sz="2400" dirty="0">
                <a:highlight>
                  <a:srgbClr val="E3EBD1"/>
                </a:highlight>
              </a:rPr>
              <a:t>We Affect Everything around us</a:t>
            </a:r>
          </a:p>
          <a:p>
            <a:pPr marL="0" indent="0">
              <a:buNone/>
            </a:pPr>
            <a:r>
              <a:rPr lang="en-US" sz="2400" dirty="0">
                <a:highlight>
                  <a:srgbClr val="C0EBD1"/>
                </a:highlight>
              </a:rPr>
              <a:t>There is Potential for Change</a:t>
            </a:r>
          </a:p>
        </p:txBody>
      </p:sp>
      <p:pic>
        <p:nvPicPr>
          <p:cNvPr id="11" name="Picture 10">
            <a:extLst>
              <a:ext uri="{FF2B5EF4-FFF2-40B4-BE49-F238E27FC236}">
                <a16:creationId xmlns:a16="http://schemas.microsoft.com/office/drawing/2014/main" id="{96F730DA-11FF-474E-BCA9-76BE21A47AFF}"/>
              </a:ext>
            </a:extLst>
          </p:cNvPr>
          <p:cNvPicPr>
            <a:picLocks noChangeAspect="1"/>
          </p:cNvPicPr>
          <p:nvPr/>
        </p:nvPicPr>
        <p:blipFill>
          <a:blip r:embed="rId3"/>
          <a:stretch>
            <a:fillRect/>
          </a:stretch>
        </p:blipFill>
        <p:spPr>
          <a:xfrm>
            <a:off x="659566" y="6188075"/>
            <a:ext cx="317500" cy="304800"/>
          </a:xfrm>
          <a:prstGeom prst="rect">
            <a:avLst/>
          </a:prstGeom>
        </p:spPr>
      </p:pic>
      <p:sp>
        <p:nvSpPr>
          <p:cNvPr id="2" name="TextBox 1">
            <a:extLst>
              <a:ext uri="{FF2B5EF4-FFF2-40B4-BE49-F238E27FC236}">
                <a16:creationId xmlns:a16="http://schemas.microsoft.com/office/drawing/2014/main" id="{AAE5B68A-CA08-014A-9877-816FB69D3751}"/>
              </a:ext>
            </a:extLst>
          </p:cNvPr>
          <p:cNvSpPr txBox="1"/>
          <p:nvPr/>
        </p:nvSpPr>
        <p:spPr>
          <a:xfrm>
            <a:off x="977066" y="6123543"/>
            <a:ext cx="3839513" cy="369332"/>
          </a:xfrm>
          <a:prstGeom prst="rect">
            <a:avLst/>
          </a:prstGeom>
          <a:noFill/>
        </p:spPr>
        <p:txBody>
          <a:bodyPr wrap="none" rtlCol="0">
            <a:spAutoFit/>
          </a:bodyPr>
          <a:lstStyle/>
          <a:p>
            <a:r>
              <a:rPr lang="en-US" dirty="0">
                <a:hlinkClick r:id="rId4"/>
              </a:rPr>
              <a:t>See bickart.org: Science Lesson #7</a:t>
            </a:r>
            <a:endParaRPr lang="en-US" dirty="0"/>
          </a:p>
        </p:txBody>
      </p:sp>
    </p:spTree>
    <p:extLst>
      <p:ext uri="{BB962C8B-B14F-4D97-AF65-F5344CB8AC3E}">
        <p14:creationId xmlns:p14="http://schemas.microsoft.com/office/powerpoint/2010/main" val="334580710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vegetable&#10;&#10;Description automatically generated">
            <a:extLst>
              <a:ext uri="{FF2B5EF4-FFF2-40B4-BE49-F238E27FC236}">
                <a16:creationId xmlns:a16="http://schemas.microsoft.com/office/drawing/2014/main" id="{4E894C36-C34A-B349-9B5C-2CC25967A78D}"/>
              </a:ext>
            </a:extLst>
          </p:cNvPr>
          <p:cNvPicPr>
            <a:picLocks noChangeAspect="1"/>
          </p:cNvPicPr>
          <p:nvPr/>
        </p:nvPicPr>
        <p:blipFill>
          <a:blip r:embed="rId3"/>
          <a:stretch>
            <a:fillRect/>
          </a:stretch>
        </p:blipFill>
        <p:spPr>
          <a:xfrm>
            <a:off x="4781862" y="2443397"/>
            <a:ext cx="2628275" cy="1971206"/>
          </a:xfrm>
          <a:prstGeom prst="rect">
            <a:avLst/>
          </a:prstGeom>
        </p:spPr>
      </p:pic>
      <p:sp>
        <p:nvSpPr>
          <p:cNvPr id="2" name="TextBox 1">
            <a:extLst>
              <a:ext uri="{FF2B5EF4-FFF2-40B4-BE49-F238E27FC236}">
                <a16:creationId xmlns:a16="http://schemas.microsoft.com/office/drawing/2014/main" id="{C59C9EF4-174A-C14B-840A-D76629035240}"/>
              </a:ext>
            </a:extLst>
          </p:cNvPr>
          <p:cNvSpPr txBox="1"/>
          <p:nvPr/>
        </p:nvSpPr>
        <p:spPr>
          <a:xfrm>
            <a:off x="0" y="5222928"/>
            <a:ext cx="12191999" cy="369332"/>
          </a:xfrm>
          <a:prstGeom prst="rect">
            <a:avLst/>
          </a:prstGeom>
          <a:noFill/>
        </p:spPr>
        <p:txBody>
          <a:bodyPr wrap="square" rtlCol="0">
            <a:spAutoFit/>
          </a:bodyPr>
          <a:lstStyle/>
          <a:p>
            <a:pPr algn="ctr"/>
            <a:r>
              <a:rPr lang="en-US" dirty="0"/>
              <a:t>up next … </a:t>
            </a:r>
            <a:r>
              <a:rPr lang="en-US" i="1" dirty="0"/>
              <a:t>science</a:t>
            </a:r>
          </a:p>
        </p:txBody>
      </p:sp>
    </p:spTree>
    <p:extLst>
      <p:ext uri="{BB962C8B-B14F-4D97-AF65-F5344CB8AC3E}">
        <p14:creationId xmlns:p14="http://schemas.microsoft.com/office/powerpoint/2010/main" val="16366333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vegetable&#10;&#10;Description automatically generated">
            <a:extLst>
              <a:ext uri="{FF2B5EF4-FFF2-40B4-BE49-F238E27FC236}">
                <a16:creationId xmlns:a16="http://schemas.microsoft.com/office/drawing/2014/main" id="{4E894C36-C34A-B349-9B5C-2CC25967A78D}"/>
              </a:ext>
            </a:extLst>
          </p:cNvPr>
          <p:cNvPicPr>
            <a:picLocks noChangeAspect="1"/>
          </p:cNvPicPr>
          <p:nvPr/>
        </p:nvPicPr>
        <p:blipFill>
          <a:blip r:embed="rId3"/>
          <a:stretch>
            <a:fillRect/>
          </a:stretch>
        </p:blipFill>
        <p:spPr>
          <a:xfrm>
            <a:off x="4781862" y="2443397"/>
            <a:ext cx="2628275" cy="1971206"/>
          </a:xfrm>
          <a:prstGeom prst="rect">
            <a:avLst/>
          </a:prstGeom>
        </p:spPr>
      </p:pic>
      <p:sp>
        <p:nvSpPr>
          <p:cNvPr id="2" name="TextBox 1">
            <a:extLst>
              <a:ext uri="{FF2B5EF4-FFF2-40B4-BE49-F238E27FC236}">
                <a16:creationId xmlns:a16="http://schemas.microsoft.com/office/drawing/2014/main" id="{C59C9EF4-174A-C14B-840A-D76629035240}"/>
              </a:ext>
            </a:extLst>
          </p:cNvPr>
          <p:cNvSpPr txBox="1"/>
          <p:nvPr/>
        </p:nvSpPr>
        <p:spPr>
          <a:xfrm>
            <a:off x="0" y="5222928"/>
            <a:ext cx="12191999" cy="369332"/>
          </a:xfrm>
          <a:prstGeom prst="rect">
            <a:avLst/>
          </a:prstGeom>
          <a:noFill/>
        </p:spPr>
        <p:txBody>
          <a:bodyPr wrap="square" rtlCol="0">
            <a:spAutoFit/>
          </a:bodyPr>
          <a:lstStyle/>
          <a:p>
            <a:pPr algn="ctr"/>
            <a:r>
              <a:rPr lang="en-US" dirty="0"/>
              <a:t>up next … </a:t>
            </a:r>
            <a:r>
              <a:rPr lang="en-US" i="1" dirty="0"/>
              <a:t>quotes</a:t>
            </a:r>
          </a:p>
        </p:txBody>
      </p:sp>
    </p:spTree>
    <p:extLst>
      <p:ext uri="{BB962C8B-B14F-4D97-AF65-F5344CB8AC3E}">
        <p14:creationId xmlns:p14="http://schemas.microsoft.com/office/powerpoint/2010/main" val="207459879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078834-C2B1-A443-BA0D-CE1B6DAEED84}"/>
              </a:ext>
            </a:extLst>
          </p:cNvPr>
          <p:cNvSpPr>
            <a:spLocks noGrp="1"/>
          </p:cNvSpPr>
          <p:nvPr>
            <p:ph type="title"/>
          </p:nvPr>
        </p:nvSpPr>
        <p:spPr>
          <a:xfrm>
            <a:off x="0" y="286777"/>
            <a:ext cx="12192000" cy="1925480"/>
          </a:xfrm>
        </p:spPr>
        <p:txBody>
          <a:bodyPr>
            <a:normAutofit fontScale="90000"/>
          </a:bodyPr>
          <a:lstStyle/>
          <a:p>
            <a:br>
              <a:rPr lang="en-US" sz="2200" dirty="0"/>
            </a:br>
            <a:br>
              <a:rPr lang="en-US" sz="2200" dirty="0"/>
            </a:br>
            <a:r>
              <a:rPr lang="en-US" sz="2200" dirty="0"/>
              <a:t>  </a:t>
            </a:r>
            <a:r>
              <a:rPr lang="en-US" sz="4000" dirty="0"/>
              <a:t>Lesson #2 – Reading the Book of Nature </a:t>
            </a:r>
            <a:br>
              <a:rPr lang="en-US" sz="4000" dirty="0"/>
            </a:br>
            <a:r>
              <a:rPr lang="en-US" sz="4000" dirty="0"/>
              <a:t>  (</a:t>
            </a:r>
            <a:r>
              <a:rPr lang="en-US" sz="4000" i="1" dirty="0">
                <a:solidFill>
                  <a:srgbClr val="C00000"/>
                </a:solidFill>
              </a:rPr>
              <a:t>Science</a:t>
            </a:r>
            <a:r>
              <a:rPr lang="en-US" sz="4000" dirty="0"/>
              <a:t>)</a:t>
            </a:r>
            <a:br>
              <a:rPr lang="en-US" sz="4000" dirty="0"/>
            </a:br>
            <a:r>
              <a:rPr lang="en-US" sz="3200" dirty="0"/>
              <a:t>			</a:t>
            </a:r>
            <a:br>
              <a:rPr lang="en-US" dirty="0">
                <a:solidFill>
                  <a:srgbClr val="C00000"/>
                </a:solidFill>
              </a:rPr>
            </a:br>
            <a:r>
              <a:rPr lang="en-US" sz="1800" dirty="0"/>
              <a:t>  </a:t>
            </a:r>
            <a:endParaRPr lang="en-US" sz="2000" dirty="0"/>
          </a:p>
        </p:txBody>
      </p:sp>
      <p:sp>
        <p:nvSpPr>
          <p:cNvPr id="4" name="Content Placeholder 2">
            <a:extLst>
              <a:ext uri="{FF2B5EF4-FFF2-40B4-BE49-F238E27FC236}">
                <a16:creationId xmlns:a16="http://schemas.microsoft.com/office/drawing/2014/main" id="{497BC983-4807-1A4C-8AC5-2B739C41F932}"/>
              </a:ext>
            </a:extLst>
          </p:cNvPr>
          <p:cNvSpPr>
            <a:spLocks noGrp="1"/>
          </p:cNvSpPr>
          <p:nvPr>
            <p:ph idx="1"/>
          </p:nvPr>
        </p:nvSpPr>
        <p:spPr>
          <a:xfrm>
            <a:off x="1084521" y="2440145"/>
            <a:ext cx="10269279" cy="4351338"/>
          </a:xfrm>
        </p:spPr>
        <p:txBody>
          <a:bodyPr>
            <a:normAutofit/>
          </a:bodyPr>
          <a:lstStyle/>
          <a:p>
            <a:pPr marL="0" indent="0">
              <a:buNone/>
            </a:pPr>
            <a:r>
              <a:rPr lang="en-US" sz="3200" b="1" i="1" dirty="0">
                <a:solidFill>
                  <a:srgbClr val="C00000"/>
                </a:solidFill>
              </a:rPr>
              <a:t>Observation vs Analysis</a:t>
            </a:r>
          </a:p>
          <a:p>
            <a:pPr marL="0" indent="0">
              <a:buNone/>
            </a:pPr>
            <a:endParaRPr lang="en-US" sz="2400" dirty="0"/>
          </a:p>
          <a:p>
            <a:pPr marL="0" indent="0">
              <a:buNone/>
            </a:pPr>
            <a:r>
              <a:rPr lang="en-US" sz="2400" dirty="0"/>
              <a:t>Make an (O/A) sheet. </a:t>
            </a:r>
          </a:p>
          <a:p>
            <a:pPr lvl="1"/>
            <a:r>
              <a:rPr lang="en-US" dirty="0"/>
              <a:t>First, </a:t>
            </a:r>
            <a:r>
              <a:rPr lang="en-US" b="1" i="1" dirty="0"/>
              <a:t>Observe</a:t>
            </a:r>
            <a:r>
              <a:rPr lang="en-US" dirty="0"/>
              <a:t>. [</a:t>
            </a:r>
            <a:r>
              <a:rPr lang="en-US" b="1" dirty="0">
                <a:solidFill>
                  <a:srgbClr val="C00000"/>
                </a:solidFill>
              </a:rPr>
              <a:t>Heart</a:t>
            </a:r>
            <a:r>
              <a:rPr lang="en-US" dirty="0"/>
              <a:t>]</a:t>
            </a:r>
          </a:p>
          <a:p>
            <a:pPr lvl="1"/>
            <a:r>
              <a:rPr lang="en-US" dirty="0"/>
              <a:t>Then, Fantasize what you observed. [</a:t>
            </a:r>
            <a:r>
              <a:rPr lang="en-US" b="1" dirty="0">
                <a:solidFill>
                  <a:srgbClr val="C00000"/>
                </a:solidFill>
              </a:rPr>
              <a:t>Heart</a:t>
            </a:r>
            <a:r>
              <a:rPr lang="en-US" dirty="0"/>
              <a:t>] </a:t>
            </a:r>
          </a:p>
          <a:p>
            <a:pPr lvl="1"/>
            <a:r>
              <a:rPr lang="en-US" dirty="0"/>
              <a:t>Then, </a:t>
            </a:r>
            <a:r>
              <a:rPr lang="en-US" b="1" i="1" dirty="0"/>
              <a:t>Draw</a:t>
            </a:r>
            <a:r>
              <a:rPr lang="en-US" dirty="0"/>
              <a:t> what you observed. [</a:t>
            </a:r>
            <a:r>
              <a:rPr lang="en-US" b="1" dirty="0">
                <a:solidFill>
                  <a:srgbClr val="C00000"/>
                </a:solidFill>
              </a:rPr>
              <a:t>Heart</a:t>
            </a:r>
            <a:r>
              <a:rPr lang="en-US" dirty="0"/>
              <a:t>]</a:t>
            </a:r>
          </a:p>
          <a:p>
            <a:pPr lvl="1"/>
            <a:r>
              <a:rPr lang="en-US" dirty="0"/>
              <a:t>Then, </a:t>
            </a:r>
            <a:r>
              <a:rPr lang="en-US" b="1" i="1" dirty="0"/>
              <a:t>Write</a:t>
            </a:r>
            <a:r>
              <a:rPr lang="en-US" dirty="0"/>
              <a:t> what you observed. [</a:t>
            </a:r>
            <a:r>
              <a:rPr lang="en-US" b="1" dirty="0">
                <a:solidFill>
                  <a:srgbClr val="C00000"/>
                </a:solidFill>
              </a:rPr>
              <a:t>Heart</a:t>
            </a:r>
            <a:r>
              <a:rPr lang="en-US" dirty="0"/>
              <a:t>]</a:t>
            </a:r>
          </a:p>
          <a:p>
            <a:pPr lvl="1"/>
            <a:r>
              <a:rPr lang="en-US" dirty="0"/>
              <a:t>Finally, </a:t>
            </a:r>
            <a:r>
              <a:rPr lang="en-US" b="1" i="1" dirty="0"/>
              <a:t>Analyze</a:t>
            </a:r>
            <a:r>
              <a:rPr lang="en-US" dirty="0"/>
              <a:t>. [</a:t>
            </a:r>
            <a:r>
              <a:rPr lang="en-US" b="1" dirty="0">
                <a:solidFill>
                  <a:schemeClr val="accent4"/>
                </a:solidFill>
              </a:rPr>
              <a:t>Head</a:t>
            </a:r>
            <a:r>
              <a:rPr lang="en-US" dirty="0"/>
              <a:t>]</a:t>
            </a:r>
          </a:p>
        </p:txBody>
      </p:sp>
      <p:pic>
        <p:nvPicPr>
          <p:cNvPr id="15" name="Picture 15">
            <a:extLst>
              <a:ext uri="{FF2B5EF4-FFF2-40B4-BE49-F238E27FC236}">
                <a16:creationId xmlns:a16="http://schemas.microsoft.com/office/drawing/2014/main" id="{3AEF807F-0150-E942-A359-29F703FBB991}"/>
              </a:ext>
            </a:extLst>
          </p:cNvPr>
          <p:cNvPicPr>
            <a:picLocks noChangeAspect="1"/>
          </p:cNvPicPr>
          <p:nvPr/>
        </p:nvPicPr>
        <p:blipFill rotWithShape="1">
          <a:blip r:embed="rId3" cstate="screen">
            <a:alphaModFix amt="19000"/>
            <a:extLst>
              <a:ext uri="{28A0092B-C50C-407E-A947-70E740481C1C}">
                <a14:useLocalDpi xmlns:a14="http://schemas.microsoft.com/office/drawing/2010/main"/>
              </a:ext>
            </a:extLst>
          </a:blip>
          <a:srcRect/>
          <a:stretch/>
        </p:blipFill>
        <p:spPr>
          <a:xfrm>
            <a:off x="5042861" y="1542963"/>
            <a:ext cx="6778809" cy="5484366"/>
          </a:xfrm>
          <a:prstGeom prst="rect">
            <a:avLst/>
          </a:prstGeom>
        </p:spPr>
      </p:pic>
      <p:pic>
        <p:nvPicPr>
          <p:cNvPr id="8" name="Picture 7">
            <a:extLst>
              <a:ext uri="{FF2B5EF4-FFF2-40B4-BE49-F238E27FC236}">
                <a16:creationId xmlns:a16="http://schemas.microsoft.com/office/drawing/2014/main" id="{92536F78-00BA-794D-89FA-19D3BACD08E9}"/>
              </a:ext>
            </a:extLst>
          </p:cNvPr>
          <p:cNvPicPr>
            <a:picLocks noChangeAspect="1"/>
          </p:cNvPicPr>
          <p:nvPr/>
        </p:nvPicPr>
        <p:blipFill>
          <a:blip r:embed="rId4"/>
          <a:stretch>
            <a:fillRect/>
          </a:stretch>
        </p:blipFill>
        <p:spPr>
          <a:xfrm>
            <a:off x="0" y="286777"/>
            <a:ext cx="317500" cy="304800"/>
          </a:xfrm>
          <a:prstGeom prst="rect">
            <a:avLst/>
          </a:prstGeom>
        </p:spPr>
      </p:pic>
      <p:pic>
        <p:nvPicPr>
          <p:cNvPr id="6" name="Picture 5">
            <a:extLst>
              <a:ext uri="{FF2B5EF4-FFF2-40B4-BE49-F238E27FC236}">
                <a16:creationId xmlns:a16="http://schemas.microsoft.com/office/drawing/2014/main" id="{6A6C45C0-6374-7F44-8932-221B5A8B4338}"/>
              </a:ext>
            </a:extLst>
          </p:cNvPr>
          <p:cNvPicPr>
            <a:picLocks noChangeAspect="1"/>
          </p:cNvPicPr>
          <p:nvPr/>
        </p:nvPicPr>
        <p:blipFill>
          <a:blip r:embed="rId4"/>
          <a:stretch>
            <a:fillRect/>
          </a:stretch>
        </p:blipFill>
        <p:spPr>
          <a:xfrm>
            <a:off x="659566" y="6188075"/>
            <a:ext cx="317500" cy="304800"/>
          </a:xfrm>
          <a:prstGeom prst="rect">
            <a:avLst/>
          </a:prstGeom>
        </p:spPr>
      </p:pic>
      <p:sp>
        <p:nvSpPr>
          <p:cNvPr id="7" name="TextBox 6">
            <a:extLst>
              <a:ext uri="{FF2B5EF4-FFF2-40B4-BE49-F238E27FC236}">
                <a16:creationId xmlns:a16="http://schemas.microsoft.com/office/drawing/2014/main" id="{2686E9A1-6B63-4544-9CC7-D117D852C06A}"/>
              </a:ext>
            </a:extLst>
          </p:cNvPr>
          <p:cNvSpPr txBox="1"/>
          <p:nvPr/>
        </p:nvSpPr>
        <p:spPr>
          <a:xfrm>
            <a:off x="977066" y="6123543"/>
            <a:ext cx="3967753" cy="369332"/>
          </a:xfrm>
          <a:prstGeom prst="rect">
            <a:avLst/>
          </a:prstGeom>
          <a:noFill/>
        </p:spPr>
        <p:txBody>
          <a:bodyPr wrap="none" rtlCol="0">
            <a:spAutoFit/>
          </a:bodyPr>
          <a:lstStyle/>
          <a:p>
            <a:r>
              <a:rPr lang="en-US" dirty="0">
                <a:hlinkClick r:id="rId5"/>
              </a:rPr>
              <a:t>See bickart.org: Science Lesson #2</a:t>
            </a:r>
            <a:endParaRPr lang="en-US" dirty="0"/>
          </a:p>
        </p:txBody>
      </p:sp>
    </p:spTree>
    <p:extLst>
      <p:ext uri="{BB962C8B-B14F-4D97-AF65-F5344CB8AC3E}">
        <p14:creationId xmlns:p14="http://schemas.microsoft.com/office/powerpoint/2010/main" val="220127260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lin ang="16200000" scaled="1"/>
          <a:tileRect/>
        </a:gra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5B8DE47-578F-5A46-9469-9EE876FC4E39}"/>
              </a:ext>
            </a:extLst>
          </p:cNvPr>
          <p:cNvPicPr/>
          <p:nvPr/>
        </p:nvPicPr>
        <p:blipFill>
          <a:blip r:embed="rId3" cstate="screen">
            <a:extLst>
              <a:ext uri="{28A0092B-C50C-407E-A947-70E740481C1C}">
                <a14:useLocalDpi xmlns:a14="http://schemas.microsoft.com/office/drawing/2010/main"/>
              </a:ext>
            </a:extLst>
          </a:blip>
          <a:stretch>
            <a:fillRect/>
          </a:stretch>
        </p:blipFill>
        <p:spPr>
          <a:xfrm>
            <a:off x="5628806" y="221460"/>
            <a:ext cx="5215000" cy="6415080"/>
          </a:xfrm>
          <a:prstGeom prst="rect">
            <a:avLst/>
          </a:prstGeom>
          <a:solidFill>
            <a:srgbClr val="FFFFFF">
              <a:shade val="85000"/>
            </a:srgbClr>
          </a:solidFill>
          <a:ln w="6350" cap="sq">
            <a:solidFill>
              <a:srgbClr val="FFFFFF"/>
            </a:solidFill>
            <a:miter lim="800000"/>
          </a:ln>
          <a:effectLst>
            <a:outerShdw blurRad="50800" dist="190500" dir="2700000" algn="tl" rotWithShape="0">
              <a:prstClr val="black">
                <a:alpha val="40000"/>
              </a:prstClr>
            </a:outerShdw>
          </a:effectLst>
          <a:scene3d>
            <a:camera prst="orthographicFront"/>
            <a:lightRig rig="twoPt" dir="t">
              <a:rot lat="0" lon="0" rev="7200000"/>
            </a:lightRig>
          </a:scene3d>
          <a:sp3d>
            <a:bevelT w="25400" h="19050"/>
            <a:contourClr>
              <a:srgbClr val="FFFFFF"/>
            </a:contourClr>
          </a:sp3d>
        </p:spPr>
      </p:pic>
      <p:pic>
        <p:nvPicPr>
          <p:cNvPr id="15" name="Picture 15">
            <a:extLst>
              <a:ext uri="{FF2B5EF4-FFF2-40B4-BE49-F238E27FC236}">
                <a16:creationId xmlns:a16="http://schemas.microsoft.com/office/drawing/2014/main" id="{3AEF807F-0150-E942-A359-29F703FBB99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19161" y="176135"/>
            <a:ext cx="4533405" cy="3667732"/>
          </a:xfrm>
          <a:prstGeom prst="rect">
            <a:avLst/>
          </a:prstGeom>
        </p:spPr>
      </p:pic>
    </p:spTree>
    <p:extLst>
      <p:ext uri="{BB962C8B-B14F-4D97-AF65-F5344CB8AC3E}">
        <p14:creationId xmlns:p14="http://schemas.microsoft.com/office/powerpoint/2010/main" val="107915119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vegetable&#10;&#10;Description automatically generated">
            <a:extLst>
              <a:ext uri="{FF2B5EF4-FFF2-40B4-BE49-F238E27FC236}">
                <a16:creationId xmlns:a16="http://schemas.microsoft.com/office/drawing/2014/main" id="{4E894C36-C34A-B349-9B5C-2CC25967A78D}"/>
              </a:ext>
            </a:extLst>
          </p:cNvPr>
          <p:cNvPicPr>
            <a:picLocks noChangeAspect="1"/>
          </p:cNvPicPr>
          <p:nvPr/>
        </p:nvPicPr>
        <p:blipFill>
          <a:blip r:embed="rId3"/>
          <a:stretch>
            <a:fillRect/>
          </a:stretch>
        </p:blipFill>
        <p:spPr>
          <a:xfrm>
            <a:off x="4781862" y="2443397"/>
            <a:ext cx="2628275" cy="1971206"/>
          </a:xfrm>
          <a:prstGeom prst="rect">
            <a:avLst/>
          </a:prstGeom>
        </p:spPr>
      </p:pic>
      <p:sp>
        <p:nvSpPr>
          <p:cNvPr id="2" name="TextBox 1">
            <a:extLst>
              <a:ext uri="{FF2B5EF4-FFF2-40B4-BE49-F238E27FC236}">
                <a16:creationId xmlns:a16="http://schemas.microsoft.com/office/drawing/2014/main" id="{C59C9EF4-174A-C14B-840A-D76629035240}"/>
              </a:ext>
            </a:extLst>
          </p:cNvPr>
          <p:cNvSpPr txBox="1"/>
          <p:nvPr/>
        </p:nvSpPr>
        <p:spPr>
          <a:xfrm>
            <a:off x="0" y="5222928"/>
            <a:ext cx="12191999" cy="369332"/>
          </a:xfrm>
          <a:prstGeom prst="rect">
            <a:avLst/>
          </a:prstGeom>
          <a:noFill/>
        </p:spPr>
        <p:txBody>
          <a:bodyPr wrap="square" rtlCol="0">
            <a:spAutoFit/>
          </a:bodyPr>
          <a:lstStyle/>
          <a:p>
            <a:pPr algn="ctr"/>
            <a:r>
              <a:rPr lang="en-US" dirty="0"/>
              <a:t>up next … </a:t>
            </a:r>
            <a:r>
              <a:rPr lang="en-US" i="1" dirty="0"/>
              <a:t>3 bowls</a:t>
            </a:r>
          </a:p>
        </p:txBody>
      </p:sp>
    </p:spTree>
    <p:extLst>
      <p:ext uri="{BB962C8B-B14F-4D97-AF65-F5344CB8AC3E}">
        <p14:creationId xmlns:p14="http://schemas.microsoft.com/office/powerpoint/2010/main" val="7617481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497BC983-4807-1A4C-8AC5-2B739C41F932}"/>
              </a:ext>
            </a:extLst>
          </p:cNvPr>
          <p:cNvSpPr>
            <a:spLocks noGrp="1"/>
          </p:cNvSpPr>
          <p:nvPr>
            <p:ph idx="1"/>
          </p:nvPr>
        </p:nvSpPr>
        <p:spPr>
          <a:xfrm>
            <a:off x="559605" y="2232044"/>
            <a:ext cx="7398080" cy="4200840"/>
          </a:xfrm>
        </p:spPr>
        <p:txBody>
          <a:bodyPr>
            <a:normAutofit lnSpcReduction="10000"/>
          </a:bodyPr>
          <a:lstStyle/>
          <a:p>
            <a:pPr marL="0" indent="0">
              <a:buNone/>
            </a:pPr>
            <a:r>
              <a:rPr lang="en-US" sz="3600" dirty="0"/>
              <a:t>Before: </a:t>
            </a:r>
          </a:p>
          <a:p>
            <a:pPr lvl="1"/>
            <a:r>
              <a:rPr lang="en-US" dirty="0"/>
              <a:t>Put one hand in cold water, the other in hot. Now put both in medium water.</a:t>
            </a:r>
          </a:p>
          <a:p>
            <a:pPr lvl="1"/>
            <a:r>
              <a:rPr lang="en-US" dirty="0"/>
              <a:t>Note that the hot hand feels cold and the other hot.</a:t>
            </a:r>
          </a:p>
          <a:p>
            <a:pPr lvl="1"/>
            <a:endParaRPr lang="en-US" dirty="0"/>
          </a:p>
          <a:p>
            <a:pPr lvl="1"/>
            <a:r>
              <a:rPr lang="en-US" dirty="0"/>
              <a:t>Conclusions:</a:t>
            </a:r>
          </a:p>
          <a:p>
            <a:pPr lvl="2"/>
            <a:r>
              <a:rPr lang="en-US" sz="2400" dirty="0"/>
              <a:t>“Your senses cannot be trusted because they reported the temperature incorrectly.”</a:t>
            </a:r>
          </a:p>
          <a:p>
            <a:pPr lvl="2"/>
            <a:r>
              <a:rPr lang="en-US" sz="2400" i="1" dirty="0"/>
              <a:t>You are a machine that does not perform very well. Scientific instruments are better.</a:t>
            </a:r>
          </a:p>
        </p:txBody>
      </p:sp>
      <p:pic>
        <p:nvPicPr>
          <p:cNvPr id="3" name="Picture 4">
            <a:extLst>
              <a:ext uri="{FF2B5EF4-FFF2-40B4-BE49-F238E27FC236}">
                <a16:creationId xmlns:a16="http://schemas.microsoft.com/office/drawing/2014/main" id="{8FF602C7-D359-EF40-BD6B-DCD9D9E80E12}"/>
              </a:ext>
            </a:extLst>
          </p:cNvPr>
          <p:cNvPicPr>
            <a:picLocks noChangeAspect="1"/>
          </p:cNvPicPr>
          <p:nvPr/>
        </p:nvPicPr>
        <p:blipFill>
          <a:blip r:embed="rId3"/>
          <a:stretch>
            <a:fillRect/>
          </a:stretch>
        </p:blipFill>
        <p:spPr>
          <a:xfrm>
            <a:off x="7717055" y="2372271"/>
            <a:ext cx="4351338" cy="4351338"/>
          </a:xfrm>
          <a:prstGeom prst="rect">
            <a:avLst/>
          </a:prstGeom>
        </p:spPr>
      </p:pic>
      <p:sp>
        <p:nvSpPr>
          <p:cNvPr id="9" name="Title 1">
            <a:extLst>
              <a:ext uri="{FF2B5EF4-FFF2-40B4-BE49-F238E27FC236}">
                <a16:creationId xmlns:a16="http://schemas.microsoft.com/office/drawing/2014/main" id="{B1B57276-43E3-654E-8562-69ECFBE88D09}"/>
              </a:ext>
            </a:extLst>
          </p:cNvPr>
          <p:cNvSpPr>
            <a:spLocks noGrp="1"/>
          </p:cNvSpPr>
          <p:nvPr>
            <p:ph type="title"/>
          </p:nvPr>
        </p:nvSpPr>
        <p:spPr>
          <a:xfrm>
            <a:off x="0" y="286777"/>
            <a:ext cx="12192000" cy="1925480"/>
          </a:xfrm>
        </p:spPr>
        <p:txBody>
          <a:bodyPr>
            <a:normAutofit fontScale="90000"/>
          </a:bodyPr>
          <a:lstStyle/>
          <a:p>
            <a:br>
              <a:rPr lang="en-US" sz="2200" dirty="0"/>
            </a:br>
            <a:br>
              <a:rPr lang="en-US" sz="2200" dirty="0"/>
            </a:br>
            <a:r>
              <a:rPr lang="en-US" sz="2200" dirty="0"/>
              <a:t>  </a:t>
            </a:r>
            <a:r>
              <a:rPr lang="en-US" sz="4000" dirty="0"/>
              <a:t>Lesson #2 – Reading the Book of Nature </a:t>
            </a:r>
            <a:br>
              <a:rPr lang="en-US" sz="4000" dirty="0"/>
            </a:br>
            <a:r>
              <a:rPr lang="en-US" sz="4000" dirty="0"/>
              <a:t>  (</a:t>
            </a:r>
            <a:r>
              <a:rPr lang="en-US" sz="4000" i="1" dirty="0">
                <a:solidFill>
                  <a:srgbClr val="C00000"/>
                </a:solidFill>
              </a:rPr>
              <a:t>Science</a:t>
            </a:r>
            <a:r>
              <a:rPr lang="en-US" sz="4000" dirty="0"/>
              <a:t>)</a:t>
            </a:r>
            <a:br>
              <a:rPr lang="en-US" sz="4000" dirty="0"/>
            </a:br>
            <a:r>
              <a:rPr lang="en-US" sz="3200" dirty="0"/>
              <a:t>			</a:t>
            </a:r>
            <a:br>
              <a:rPr lang="en-US" dirty="0">
                <a:solidFill>
                  <a:srgbClr val="C00000"/>
                </a:solidFill>
              </a:rPr>
            </a:br>
            <a:r>
              <a:rPr lang="en-US" sz="1800" dirty="0"/>
              <a:t>  </a:t>
            </a:r>
            <a:endParaRPr lang="en-US" sz="2000" dirty="0"/>
          </a:p>
        </p:txBody>
      </p:sp>
      <p:pic>
        <p:nvPicPr>
          <p:cNvPr id="10" name="Picture 9">
            <a:extLst>
              <a:ext uri="{FF2B5EF4-FFF2-40B4-BE49-F238E27FC236}">
                <a16:creationId xmlns:a16="http://schemas.microsoft.com/office/drawing/2014/main" id="{DA6334F3-61E1-E849-B4B0-726FD3925EA1}"/>
              </a:ext>
            </a:extLst>
          </p:cNvPr>
          <p:cNvPicPr>
            <a:picLocks noChangeAspect="1"/>
          </p:cNvPicPr>
          <p:nvPr/>
        </p:nvPicPr>
        <p:blipFill>
          <a:blip r:embed="rId4"/>
          <a:stretch>
            <a:fillRect/>
          </a:stretch>
        </p:blipFill>
        <p:spPr>
          <a:xfrm>
            <a:off x="0" y="286777"/>
            <a:ext cx="317500" cy="304800"/>
          </a:xfrm>
          <a:prstGeom prst="rect">
            <a:avLst/>
          </a:prstGeom>
        </p:spPr>
      </p:pic>
      <p:sp>
        <p:nvSpPr>
          <p:cNvPr id="11" name="Rectangle 10">
            <a:extLst>
              <a:ext uri="{FF2B5EF4-FFF2-40B4-BE49-F238E27FC236}">
                <a16:creationId xmlns:a16="http://schemas.microsoft.com/office/drawing/2014/main" id="{4865335A-C5EB-CA4A-952C-0FC4C35C61FE}"/>
              </a:ext>
            </a:extLst>
          </p:cNvPr>
          <p:cNvSpPr/>
          <p:nvPr/>
        </p:nvSpPr>
        <p:spPr>
          <a:xfrm>
            <a:off x="7717055" y="1547683"/>
            <a:ext cx="4014565" cy="1325563"/>
          </a:xfrm>
          <a:prstGeom prst="rect">
            <a:avLst/>
          </a:prstGeom>
          <a:effectLst>
            <a:outerShdw blurRad="50800" dist="38100" dir="2700000" algn="tl" rotWithShape="0">
              <a:prstClr val="black">
                <a:alpha val="40000"/>
              </a:prstClr>
            </a:outerShdw>
          </a:effectLst>
        </p:spPr>
        <p:txBody>
          <a:bodyPr vert="horz" lIns="91440" tIns="45720" rIns="91440" bIns="45720" rtlCol="0" anchor="ctr">
            <a:normAutofit/>
          </a:bodyPr>
          <a:lstStyle/>
          <a:p>
            <a:pPr defTabSz="914400">
              <a:lnSpc>
                <a:spcPct val="90000"/>
              </a:lnSpc>
              <a:spcBef>
                <a:spcPct val="0"/>
              </a:spcBef>
              <a:spcAft>
                <a:spcPts val="600"/>
              </a:spcAft>
            </a:pPr>
            <a:r>
              <a:rPr lang="en-US" sz="7200" b="1" i="1" kern="1200" dirty="0">
                <a:solidFill>
                  <a:srgbClr val="FF0000"/>
                </a:solidFill>
                <a:latin typeface="+mj-lt"/>
                <a:ea typeface="+mj-ea"/>
                <a:cs typeface="+mj-cs"/>
              </a:rPr>
              <a:t>3 Bowls</a:t>
            </a:r>
            <a:endParaRPr lang="en-US" sz="7200" kern="1200" dirty="0">
              <a:solidFill>
                <a:srgbClr val="FF0000"/>
              </a:solidFill>
              <a:latin typeface="+mj-lt"/>
              <a:ea typeface="+mj-ea"/>
              <a:cs typeface="+mj-cs"/>
            </a:endParaRPr>
          </a:p>
        </p:txBody>
      </p:sp>
      <p:pic>
        <p:nvPicPr>
          <p:cNvPr id="7" name="Picture 6">
            <a:extLst>
              <a:ext uri="{FF2B5EF4-FFF2-40B4-BE49-F238E27FC236}">
                <a16:creationId xmlns:a16="http://schemas.microsoft.com/office/drawing/2014/main" id="{F7C9A914-46DA-1648-ABF0-9A28BD51D047}"/>
              </a:ext>
            </a:extLst>
          </p:cNvPr>
          <p:cNvPicPr>
            <a:picLocks noChangeAspect="1"/>
          </p:cNvPicPr>
          <p:nvPr/>
        </p:nvPicPr>
        <p:blipFill>
          <a:blip r:embed="rId4"/>
          <a:stretch>
            <a:fillRect/>
          </a:stretch>
        </p:blipFill>
        <p:spPr>
          <a:xfrm>
            <a:off x="659566" y="6476831"/>
            <a:ext cx="317500" cy="304800"/>
          </a:xfrm>
          <a:prstGeom prst="rect">
            <a:avLst/>
          </a:prstGeom>
        </p:spPr>
      </p:pic>
      <p:sp>
        <p:nvSpPr>
          <p:cNvPr id="8" name="TextBox 7">
            <a:extLst>
              <a:ext uri="{FF2B5EF4-FFF2-40B4-BE49-F238E27FC236}">
                <a16:creationId xmlns:a16="http://schemas.microsoft.com/office/drawing/2014/main" id="{8E43D696-EC8F-994A-84DB-336EDD555C7D}"/>
              </a:ext>
            </a:extLst>
          </p:cNvPr>
          <p:cNvSpPr txBox="1"/>
          <p:nvPr/>
        </p:nvSpPr>
        <p:spPr>
          <a:xfrm>
            <a:off x="977066" y="6412299"/>
            <a:ext cx="3967753" cy="369332"/>
          </a:xfrm>
          <a:prstGeom prst="rect">
            <a:avLst/>
          </a:prstGeom>
          <a:noFill/>
        </p:spPr>
        <p:txBody>
          <a:bodyPr wrap="none" rtlCol="0">
            <a:spAutoFit/>
          </a:bodyPr>
          <a:lstStyle/>
          <a:p>
            <a:r>
              <a:rPr lang="en-US" dirty="0">
                <a:hlinkClick r:id="rId5"/>
              </a:rPr>
              <a:t>See bickart.org: Science Lesson #3</a:t>
            </a:r>
            <a:endParaRPr lang="en-US" dirty="0"/>
          </a:p>
        </p:txBody>
      </p:sp>
    </p:spTree>
    <p:extLst>
      <p:ext uri="{BB962C8B-B14F-4D97-AF65-F5344CB8AC3E}">
        <p14:creationId xmlns:p14="http://schemas.microsoft.com/office/powerpoint/2010/main" val="14541989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6F87AF6-8CF8-4648-9556-E7BE827543C9}"/>
              </a:ext>
            </a:extLst>
          </p:cNvPr>
          <p:cNvSpPr/>
          <p:nvPr/>
        </p:nvSpPr>
        <p:spPr>
          <a:xfrm>
            <a:off x="7210868" y="1063126"/>
            <a:ext cx="3900688" cy="1325563"/>
          </a:xfrm>
          <a:prstGeom prst="rect">
            <a:avLst/>
          </a:prstGeom>
          <a:effectLst>
            <a:outerShdw blurRad="50800" dist="38100" dir="2700000" algn="tl" rotWithShape="0">
              <a:prstClr val="black">
                <a:alpha val="40000"/>
              </a:prstClr>
            </a:outerShdw>
          </a:effectLst>
        </p:spPr>
        <p:txBody>
          <a:bodyPr vert="horz" lIns="91440" tIns="45720" rIns="91440" bIns="45720" rtlCol="0" anchor="ctr">
            <a:normAutofit fontScale="92500"/>
          </a:bodyPr>
          <a:lstStyle/>
          <a:p>
            <a:pPr defTabSz="914400">
              <a:lnSpc>
                <a:spcPct val="90000"/>
              </a:lnSpc>
              <a:spcBef>
                <a:spcPct val="0"/>
              </a:spcBef>
              <a:spcAft>
                <a:spcPts val="600"/>
              </a:spcAft>
            </a:pPr>
            <a:r>
              <a:rPr lang="en-US" sz="8000" b="1" i="1" kern="1200" dirty="0">
                <a:solidFill>
                  <a:srgbClr val="FF0000"/>
                </a:solidFill>
                <a:latin typeface="+mj-lt"/>
                <a:ea typeface="+mj-ea"/>
                <a:cs typeface="+mj-cs"/>
              </a:rPr>
              <a:t>3 Bowls</a:t>
            </a:r>
            <a:endParaRPr lang="en-US" sz="8000" kern="1200" dirty="0">
              <a:solidFill>
                <a:srgbClr val="FF0000"/>
              </a:solidFill>
              <a:latin typeface="+mj-lt"/>
              <a:ea typeface="+mj-ea"/>
              <a:cs typeface="+mj-cs"/>
            </a:endParaRPr>
          </a:p>
        </p:txBody>
      </p:sp>
      <p:sp>
        <p:nvSpPr>
          <p:cNvPr id="13" name="Freeform: Shape 12">
            <a:extLst>
              <a:ext uri="{FF2B5EF4-FFF2-40B4-BE49-F238E27FC236}">
                <a16:creationId xmlns:a16="http://schemas.microsoft.com/office/drawing/2014/main" id="{4F74D28C-3268-4E35-8EE1-D92CB4A85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58D44E42-C462-4105-BC86-FE75B4E3C4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024154" cy="6858000"/>
          </a:xfrm>
          <a:custGeom>
            <a:avLst/>
            <a:gdLst>
              <a:gd name="connsiteX0" fmla="*/ 70374 w 6024154"/>
              <a:gd name="connsiteY0" fmla="*/ 0 h 6858000"/>
              <a:gd name="connsiteX1" fmla="*/ 6024154 w 6024154"/>
              <a:gd name="connsiteY1" fmla="*/ 0 h 6858000"/>
              <a:gd name="connsiteX2" fmla="*/ 6024154 w 6024154"/>
              <a:gd name="connsiteY2" fmla="*/ 6858000 h 6858000"/>
              <a:gd name="connsiteX3" fmla="*/ 3587167 w 6024154"/>
              <a:gd name="connsiteY3" fmla="*/ 6858000 h 6858000"/>
              <a:gd name="connsiteX4" fmla="*/ 3474220 w 6024154"/>
              <a:gd name="connsiteY4" fmla="*/ 6800152 h 6858000"/>
              <a:gd name="connsiteX5" fmla="*/ 0 w 6024154"/>
              <a:gd name="connsiteY5" fmla="*/ 962844 h 6858000"/>
              <a:gd name="connsiteX6" fmla="*/ 34274 w 6024154"/>
              <a:gd name="connsiteY6" fmla="*/ 28409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4154" h="6858000">
                <a:moveTo>
                  <a:pt x="70374" y="0"/>
                </a:moveTo>
                <a:lnTo>
                  <a:pt x="6024154" y="0"/>
                </a:lnTo>
                <a:lnTo>
                  <a:pt x="6024154" y="6858000"/>
                </a:lnTo>
                <a:lnTo>
                  <a:pt x="3587167" y="6858000"/>
                </a:lnTo>
                <a:lnTo>
                  <a:pt x="3474220" y="6800152"/>
                </a:lnTo>
                <a:cubicBezTo>
                  <a:pt x="1404818" y="5675986"/>
                  <a:pt x="0" y="3483472"/>
                  <a:pt x="0" y="962844"/>
                </a:cubicBezTo>
                <a:cubicBezTo>
                  <a:pt x="0" y="733696"/>
                  <a:pt x="11610" y="507260"/>
                  <a:pt x="34274" y="284091"/>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4">
            <a:extLst>
              <a:ext uri="{FF2B5EF4-FFF2-40B4-BE49-F238E27FC236}">
                <a16:creationId xmlns:a16="http://schemas.microsoft.com/office/drawing/2014/main" id="{854754EE-5798-6D4F-997D-8BB02723566C}"/>
              </a:ext>
            </a:extLst>
          </p:cNvPr>
          <p:cNvPicPr>
            <a:picLocks noChangeAspect="1"/>
          </p:cNvPicPr>
          <p:nvPr/>
        </p:nvPicPr>
        <p:blipFill>
          <a:blip r:embed="rId3"/>
          <a:stretch>
            <a:fillRect/>
          </a:stretch>
        </p:blipFill>
        <p:spPr>
          <a:xfrm>
            <a:off x="364241" y="643466"/>
            <a:ext cx="4105275" cy="4105275"/>
          </a:xfrm>
          <a:prstGeom prst="rect">
            <a:avLst/>
          </a:prstGeom>
        </p:spPr>
      </p:pic>
      <p:sp>
        <p:nvSpPr>
          <p:cNvPr id="8" name="Content Placeholder 2">
            <a:extLst>
              <a:ext uri="{FF2B5EF4-FFF2-40B4-BE49-F238E27FC236}">
                <a16:creationId xmlns:a16="http://schemas.microsoft.com/office/drawing/2014/main" id="{5D03DF25-6A25-1540-BC99-AE4FF89AB716}"/>
              </a:ext>
            </a:extLst>
          </p:cNvPr>
          <p:cNvSpPr>
            <a:spLocks noGrp="1"/>
          </p:cNvSpPr>
          <p:nvPr>
            <p:ph idx="1"/>
          </p:nvPr>
        </p:nvSpPr>
        <p:spPr>
          <a:xfrm>
            <a:off x="6418375" y="2737071"/>
            <a:ext cx="5275985" cy="920529"/>
          </a:xfrm>
          <a:effectLst>
            <a:outerShdw blurRad="50800" dist="38100" dir="2700000" algn="tl" rotWithShape="0">
              <a:schemeClr val="bg1">
                <a:alpha val="40000"/>
              </a:schemeClr>
            </a:outerShdw>
          </a:effectLst>
        </p:spPr>
        <p:txBody>
          <a:bodyPr vert="horz" lIns="91440" tIns="45720" rIns="91440" bIns="45720" rtlCol="0" anchor="t">
            <a:normAutofit/>
          </a:bodyPr>
          <a:lstStyle/>
          <a:p>
            <a:pPr marL="0" indent="0">
              <a:buNone/>
            </a:pPr>
            <a:r>
              <a:rPr lang="en-US" sz="3600" dirty="0"/>
              <a:t>After:</a:t>
            </a:r>
          </a:p>
        </p:txBody>
      </p:sp>
      <p:sp>
        <p:nvSpPr>
          <p:cNvPr id="7" name="Content Placeholder 2">
            <a:extLst>
              <a:ext uri="{FF2B5EF4-FFF2-40B4-BE49-F238E27FC236}">
                <a16:creationId xmlns:a16="http://schemas.microsoft.com/office/drawing/2014/main" id="{A786C528-DCE5-9141-8E65-11FB370C7247}"/>
              </a:ext>
            </a:extLst>
          </p:cNvPr>
          <p:cNvSpPr txBox="1">
            <a:spLocks/>
          </p:cNvSpPr>
          <p:nvPr/>
        </p:nvSpPr>
        <p:spPr>
          <a:xfrm>
            <a:off x="6402113" y="3354050"/>
            <a:ext cx="5492873" cy="3331563"/>
          </a:xfrm>
          <a:prstGeom prst="rect">
            <a:avLst/>
          </a:prstGeom>
          <a:effectLst>
            <a:outerShdw blurRad="50800" dist="38100" dir="2700000" algn="tl" rotWithShape="0">
              <a:schemeClr val="bg1">
                <a:alpha val="40000"/>
              </a:schemeClr>
            </a:outerShdw>
          </a:effectLst>
        </p:spPr>
        <p:txBody>
          <a:bodyPr vert="horz" lIns="91440" tIns="45720" rIns="91440" bIns="45720" rtlCol="0" anchor="t">
            <a:normAutofit fontScale="2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lnSpc>
                <a:spcPct val="170000"/>
              </a:lnSpc>
              <a:buNone/>
            </a:pPr>
            <a:r>
              <a:rPr lang="en-US" sz="7200" b="1" i="1" dirty="0">
                <a:solidFill>
                  <a:srgbClr val="FF0000"/>
                </a:solidFill>
              </a:rPr>
              <a:t>Start from the Heart</a:t>
            </a:r>
            <a:endParaRPr lang="en-US" sz="7200" dirty="0"/>
          </a:p>
          <a:p>
            <a:pPr lvl="1">
              <a:lnSpc>
                <a:spcPct val="170000"/>
              </a:lnSpc>
              <a:spcAft>
                <a:spcPts val="600"/>
              </a:spcAft>
            </a:pPr>
            <a:r>
              <a:rPr lang="en-US" sz="6400" dirty="0"/>
              <a:t>Your senses are the gateway to suspending analytical thought.</a:t>
            </a:r>
          </a:p>
          <a:p>
            <a:pPr lvl="1">
              <a:lnSpc>
                <a:spcPct val="170000"/>
              </a:lnSpc>
              <a:spcAft>
                <a:spcPts val="600"/>
              </a:spcAft>
            </a:pPr>
            <a:r>
              <a:rPr lang="en-US" sz="6400" dirty="0"/>
              <a:t>Your senses allow you to be an observer.</a:t>
            </a:r>
          </a:p>
          <a:p>
            <a:pPr lvl="1">
              <a:lnSpc>
                <a:spcPct val="170000"/>
              </a:lnSpc>
              <a:spcAft>
                <a:spcPts val="600"/>
              </a:spcAft>
            </a:pPr>
            <a:r>
              <a:rPr lang="en-US" sz="6400" dirty="0"/>
              <a:t>Your body told you the direction of the heat flow.</a:t>
            </a:r>
          </a:p>
          <a:p>
            <a:pPr lvl="1">
              <a:lnSpc>
                <a:spcPct val="170000"/>
              </a:lnSpc>
              <a:spcAft>
                <a:spcPts val="600"/>
              </a:spcAft>
            </a:pPr>
            <a:r>
              <a:rPr lang="en-US" sz="6400" dirty="0"/>
              <a:t>If you need accurate temperature, use a thermometer.</a:t>
            </a:r>
          </a:p>
        </p:txBody>
      </p:sp>
    </p:spTree>
    <p:extLst>
      <p:ext uri="{BB962C8B-B14F-4D97-AF65-F5344CB8AC3E}">
        <p14:creationId xmlns:p14="http://schemas.microsoft.com/office/powerpoint/2010/main" val="2975392574"/>
      </p:ext>
    </p:extLst>
  </p:cSld>
  <p:clrMapOvr>
    <a:overrideClrMapping bg1="dk1" tx1="lt1" bg2="dk2" tx2="lt2" accent1="accent1" accent2="accent2" accent3="accent3" accent4="accent4" accent5="accent5" accent6="accent6" hlink="hlink" folHlink="folHlink"/>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vegetable&#10;&#10;Description automatically generated">
            <a:extLst>
              <a:ext uri="{FF2B5EF4-FFF2-40B4-BE49-F238E27FC236}">
                <a16:creationId xmlns:a16="http://schemas.microsoft.com/office/drawing/2014/main" id="{4E894C36-C34A-B349-9B5C-2CC25967A78D}"/>
              </a:ext>
            </a:extLst>
          </p:cNvPr>
          <p:cNvPicPr>
            <a:picLocks noChangeAspect="1"/>
          </p:cNvPicPr>
          <p:nvPr/>
        </p:nvPicPr>
        <p:blipFill>
          <a:blip r:embed="rId3"/>
          <a:stretch>
            <a:fillRect/>
          </a:stretch>
        </p:blipFill>
        <p:spPr>
          <a:xfrm>
            <a:off x="4781862" y="2443397"/>
            <a:ext cx="2628275" cy="1971206"/>
          </a:xfrm>
          <a:prstGeom prst="rect">
            <a:avLst/>
          </a:prstGeom>
        </p:spPr>
      </p:pic>
      <p:sp>
        <p:nvSpPr>
          <p:cNvPr id="2" name="TextBox 1">
            <a:extLst>
              <a:ext uri="{FF2B5EF4-FFF2-40B4-BE49-F238E27FC236}">
                <a16:creationId xmlns:a16="http://schemas.microsoft.com/office/drawing/2014/main" id="{C59C9EF4-174A-C14B-840A-D76629035240}"/>
              </a:ext>
            </a:extLst>
          </p:cNvPr>
          <p:cNvSpPr txBox="1"/>
          <p:nvPr/>
        </p:nvSpPr>
        <p:spPr>
          <a:xfrm>
            <a:off x="0" y="5222928"/>
            <a:ext cx="12191999" cy="369332"/>
          </a:xfrm>
          <a:prstGeom prst="rect">
            <a:avLst/>
          </a:prstGeom>
          <a:noFill/>
        </p:spPr>
        <p:txBody>
          <a:bodyPr wrap="square" rtlCol="0">
            <a:spAutoFit/>
          </a:bodyPr>
          <a:lstStyle/>
          <a:p>
            <a:pPr algn="ctr"/>
            <a:r>
              <a:rPr lang="en-US" dirty="0"/>
              <a:t>up next … </a:t>
            </a:r>
            <a:r>
              <a:rPr lang="en-US" i="1" dirty="0"/>
              <a:t>social studies</a:t>
            </a:r>
          </a:p>
        </p:txBody>
      </p:sp>
    </p:spTree>
    <p:extLst>
      <p:ext uri="{BB962C8B-B14F-4D97-AF65-F5344CB8AC3E}">
        <p14:creationId xmlns:p14="http://schemas.microsoft.com/office/powerpoint/2010/main" val="357529432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078834-C2B1-A443-BA0D-CE1B6DAEED84}"/>
              </a:ext>
            </a:extLst>
          </p:cNvPr>
          <p:cNvSpPr>
            <a:spLocks noGrp="1"/>
          </p:cNvSpPr>
          <p:nvPr>
            <p:ph type="title"/>
          </p:nvPr>
        </p:nvSpPr>
        <p:spPr>
          <a:xfrm>
            <a:off x="0" y="259465"/>
            <a:ext cx="12192000" cy="1989496"/>
          </a:xfrm>
        </p:spPr>
        <p:txBody>
          <a:bodyPr>
            <a:normAutofit/>
          </a:bodyPr>
          <a:lstStyle/>
          <a:p>
            <a:br>
              <a:rPr lang="en-US" sz="2700" dirty="0"/>
            </a:br>
            <a:r>
              <a:rPr lang="en-US" sz="2700" dirty="0"/>
              <a:t>  </a:t>
            </a:r>
            <a:r>
              <a:rPr lang="en-US" sz="3600" dirty="0"/>
              <a:t>Lesson #3 – Other People’s Stories </a:t>
            </a:r>
            <a:br>
              <a:rPr lang="en-US" sz="3600" dirty="0"/>
            </a:br>
            <a:r>
              <a:rPr lang="en-US" sz="3600" dirty="0"/>
              <a:t>  (</a:t>
            </a:r>
            <a:r>
              <a:rPr lang="en-US" sz="3600" i="1" dirty="0">
                <a:solidFill>
                  <a:srgbClr val="C00000"/>
                </a:solidFill>
              </a:rPr>
              <a:t>Social Studies</a:t>
            </a:r>
            <a:r>
              <a:rPr lang="en-US" sz="3600" dirty="0"/>
              <a:t>)</a:t>
            </a:r>
            <a:br>
              <a:rPr lang="en-US" dirty="0"/>
            </a:br>
            <a:endParaRPr lang="en-US" sz="1800" dirty="0"/>
          </a:p>
        </p:txBody>
      </p:sp>
      <p:sp>
        <p:nvSpPr>
          <p:cNvPr id="12" name="Content Placeholder 2">
            <a:extLst>
              <a:ext uri="{FF2B5EF4-FFF2-40B4-BE49-F238E27FC236}">
                <a16:creationId xmlns:a16="http://schemas.microsoft.com/office/drawing/2014/main" id="{47140C9F-DD67-CD40-A57D-2D035734F018}"/>
              </a:ext>
            </a:extLst>
          </p:cNvPr>
          <p:cNvSpPr>
            <a:spLocks noGrp="1"/>
          </p:cNvSpPr>
          <p:nvPr>
            <p:ph idx="1"/>
          </p:nvPr>
        </p:nvSpPr>
        <p:spPr>
          <a:xfrm>
            <a:off x="1078992" y="2437605"/>
            <a:ext cx="10706062" cy="3979237"/>
          </a:xfrm>
        </p:spPr>
        <p:txBody>
          <a:bodyPr>
            <a:noAutofit/>
          </a:bodyPr>
          <a:lstStyle/>
          <a:p>
            <a:pPr marL="0" indent="0">
              <a:buNone/>
            </a:pPr>
            <a:r>
              <a:rPr lang="en-US" sz="3600" i="1" dirty="0">
                <a:solidFill>
                  <a:srgbClr val="C00000"/>
                </a:solidFill>
              </a:rPr>
              <a:t>‘Primitive’ Languages: Case in point - The Hopi </a:t>
            </a:r>
          </a:p>
          <a:p>
            <a:pPr marL="0" indent="0">
              <a:buNone/>
            </a:pPr>
            <a:endParaRPr lang="en-US" sz="900" dirty="0"/>
          </a:p>
          <a:p>
            <a:pPr marL="0" indent="0">
              <a:buNone/>
            </a:pPr>
            <a:r>
              <a:rPr lang="en-US" sz="3200" dirty="0"/>
              <a:t>Before: </a:t>
            </a:r>
          </a:p>
          <a:p>
            <a:pPr lvl="1"/>
            <a:r>
              <a:rPr lang="en-US" sz="3200" dirty="0"/>
              <a:t>The Hopi say “</a:t>
            </a:r>
            <a:r>
              <a:rPr lang="en-US" sz="3200" i="1" dirty="0"/>
              <a:t>flash</a:t>
            </a:r>
            <a:r>
              <a:rPr lang="en-US" sz="3200" dirty="0"/>
              <a:t>” instead of “</a:t>
            </a:r>
            <a:r>
              <a:rPr lang="en-US" sz="3200" i="1" dirty="0"/>
              <a:t>the light flashes” </a:t>
            </a:r>
            <a:r>
              <a:rPr lang="en-US" sz="3200" dirty="0"/>
              <a:t>or</a:t>
            </a:r>
            <a:r>
              <a:rPr lang="en-US" sz="3200" i="1" dirty="0"/>
              <a:t> “the light flashed”</a:t>
            </a:r>
            <a:r>
              <a:rPr lang="en-US" sz="3200" dirty="0"/>
              <a:t>.</a:t>
            </a:r>
          </a:p>
          <a:p>
            <a:pPr lvl="2"/>
            <a:r>
              <a:rPr lang="en-US" sz="2800" dirty="0"/>
              <a:t>Lack of subject / predicate separation</a:t>
            </a:r>
          </a:p>
          <a:p>
            <a:pPr lvl="2"/>
            <a:r>
              <a:rPr lang="en-US" sz="2800" dirty="0"/>
              <a:t>Lack of verb tense separation</a:t>
            </a:r>
          </a:p>
          <a:p>
            <a:pPr lvl="2"/>
            <a:r>
              <a:rPr lang="en-US" sz="2800" dirty="0"/>
              <a:t>Historically seen as </a:t>
            </a:r>
            <a:r>
              <a:rPr lang="en-US" sz="2800" i="1" dirty="0"/>
              <a:t>primitive</a:t>
            </a:r>
            <a:endParaRPr lang="en-US" sz="2800" dirty="0"/>
          </a:p>
          <a:p>
            <a:pPr lvl="1"/>
            <a:endParaRPr lang="en-US" sz="3200" dirty="0"/>
          </a:p>
        </p:txBody>
      </p:sp>
      <p:pic>
        <p:nvPicPr>
          <p:cNvPr id="5" name="Picture 4">
            <a:extLst>
              <a:ext uri="{FF2B5EF4-FFF2-40B4-BE49-F238E27FC236}">
                <a16:creationId xmlns:a16="http://schemas.microsoft.com/office/drawing/2014/main" id="{6CB0E0F8-C6D5-9B4A-85DB-C7A7777C34C3}"/>
              </a:ext>
            </a:extLst>
          </p:cNvPr>
          <p:cNvPicPr>
            <a:picLocks noChangeAspect="1"/>
          </p:cNvPicPr>
          <p:nvPr/>
        </p:nvPicPr>
        <p:blipFill>
          <a:blip r:embed="rId3"/>
          <a:stretch>
            <a:fillRect/>
          </a:stretch>
        </p:blipFill>
        <p:spPr>
          <a:xfrm>
            <a:off x="0" y="259465"/>
            <a:ext cx="317500" cy="304800"/>
          </a:xfrm>
          <a:prstGeom prst="rect">
            <a:avLst/>
          </a:prstGeom>
        </p:spPr>
      </p:pic>
      <p:pic>
        <p:nvPicPr>
          <p:cNvPr id="6" name="Picture 5">
            <a:extLst>
              <a:ext uri="{FF2B5EF4-FFF2-40B4-BE49-F238E27FC236}">
                <a16:creationId xmlns:a16="http://schemas.microsoft.com/office/drawing/2014/main" id="{0CAB1572-F130-AB46-B3A5-4EB4F03CAC59}"/>
              </a:ext>
            </a:extLst>
          </p:cNvPr>
          <p:cNvPicPr>
            <a:picLocks noChangeAspect="1"/>
          </p:cNvPicPr>
          <p:nvPr/>
        </p:nvPicPr>
        <p:blipFill>
          <a:blip r:embed="rId3"/>
          <a:stretch>
            <a:fillRect/>
          </a:stretch>
        </p:blipFill>
        <p:spPr>
          <a:xfrm>
            <a:off x="659566" y="6476831"/>
            <a:ext cx="317500" cy="304800"/>
          </a:xfrm>
          <a:prstGeom prst="rect">
            <a:avLst/>
          </a:prstGeom>
        </p:spPr>
      </p:pic>
      <p:sp>
        <p:nvSpPr>
          <p:cNvPr id="7" name="TextBox 6">
            <a:extLst>
              <a:ext uri="{FF2B5EF4-FFF2-40B4-BE49-F238E27FC236}">
                <a16:creationId xmlns:a16="http://schemas.microsoft.com/office/drawing/2014/main" id="{F431CF23-ADB0-A345-B10D-BF342D3CE2E6}"/>
              </a:ext>
            </a:extLst>
          </p:cNvPr>
          <p:cNvSpPr txBox="1"/>
          <p:nvPr/>
        </p:nvSpPr>
        <p:spPr>
          <a:xfrm>
            <a:off x="977066" y="6412299"/>
            <a:ext cx="3967753" cy="369332"/>
          </a:xfrm>
          <a:prstGeom prst="rect">
            <a:avLst/>
          </a:prstGeom>
          <a:noFill/>
        </p:spPr>
        <p:txBody>
          <a:bodyPr wrap="none" rtlCol="0">
            <a:spAutoFit/>
          </a:bodyPr>
          <a:lstStyle/>
          <a:p>
            <a:r>
              <a:rPr lang="en-US" dirty="0">
                <a:hlinkClick r:id="rId4"/>
              </a:rPr>
              <a:t>See bickart.org: Science Lesson #13</a:t>
            </a:r>
            <a:endParaRPr lang="en-US" dirty="0"/>
          </a:p>
        </p:txBody>
      </p:sp>
    </p:spTree>
    <p:extLst>
      <p:ext uri="{BB962C8B-B14F-4D97-AF65-F5344CB8AC3E}">
        <p14:creationId xmlns:p14="http://schemas.microsoft.com/office/powerpoint/2010/main" val="401617849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5964CBE2-084A-47DF-A704-CF5F6217B5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25BC2EAD-5B34-994F-8EAC-6A685E3D36F5}"/>
              </a:ext>
            </a:extLst>
          </p:cNvPr>
          <p:cNvSpPr txBox="1"/>
          <p:nvPr/>
        </p:nvSpPr>
        <p:spPr>
          <a:xfrm>
            <a:off x="838199" y="1174819"/>
            <a:ext cx="4826795" cy="2858363"/>
          </a:xfrm>
          <a:prstGeom prst="rect">
            <a:avLst/>
          </a:prstGeom>
        </p:spPr>
        <p:txBody>
          <a:bodyPr vert="horz" lIns="91440" tIns="45720" rIns="91440" bIns="45720" rtlCol="0" anchor="b">
            <a:normAutofit/>
          </a:bodyPr>
          <a:lstStyle/>
          <a:p>
            <a:pPr defTabSz="914400">
              <a:lnSpc>
                <a:spcPct val="90000"/>
              </a:lnSpc>
              <a:spcBef>
                <a:spcPct val="0"/>
              </a:spcBef>
              <a:spcAft>
                <a:spcPts val="600"/>
              </a:spcAft>
            </a:pPr>
            <a:r>
              <a:rPr lang="en-US" sz="5000" i="1">
                <a:solidFill>
                  <a:schemeClr val="bg1"/>
                </a:solidFill>
                <a:latin typeface="+mj-lt"/>
                <a:ea typeface="+mj-ea"/>
                <a:cs typeface="+mj-cs"/>
              </a:rPr>
              <a:t>picture a candle between two reflectors …</a:t>
            </a:r>
            <a:endParaRPr lang="en-US" sz="5000">
              <a:solidFill>
                <a:schemeClr val="bg1"/>
              </a:solidFill>
              <a:latin typeface="+mj-lt"/>
              <a:ea typeface="+mj-ea"/>
              <a:cs typeface="+mj-cs"/>
            </a:endParaRPr>
          </a:p>
        </p:txBody>
      </p:sp>
      <p:pic>
        <p:nvPicPr>
          <p:cNvPr id="5" name="Picture 2">
            <a:extLst>
              <a:ext uri="{FF2B5EF4-FFF2-40B4-BE49-F238E27FC236}">
                <a16:creationId xmlns:a16="http://schemas.microsoft.com/office/drawing/2014/main" id="{A7380691-3F60-B847-8FE4-CD5DB6A333C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696" r="1" b="7824"/>
          <a:stretch/>
        </p:blipFill>
        <p:spPr bwMode="auto">
          <a:xfrm>
            <a:off x="6096000" y="841375"/>
            <a:ext cx="5260975" cy="4707593"/>
          </a:xfrm>
          <a:custGeom>
            <a:avLst/>
            <a:gdLst/>
            <a:ahLst/>
            <a:cxnLst/>
            <a:rect l="l" t="t" r="r" b="b"/>
            <a:pathLst>
              <a:path w="5260975" h="4707593">
                <a:moveTo>
                  <a:pt x="0" y="0"/>
                </a:moveTo>
                <a:lnTo>
                  <a:pt x="5260975" y="0"/>
                </a:lnTo>
                <a:lnTo>
                  <a:pt x="5260975" y="3296937"/>
                </a:lnTo>
                <a:lnTo>
                  <a:pt x="5260975" y="3518571"/>
                </a:lnTo>
                <a:lnTo>
                  <a:pt x="5226503" y="3534000"/>
                </a:lnTo>
                <a:cubicBezTo>
                  <a:pt x="5219783" y="3536785"/>
                  <a:pt x="5212389" y="3538321"/>
                  <a:pt x="5206341" y="3542065"/>
                </a:cubicBezTo>
                <a:cubicBezTo>
                  <a:pt x="5178495" y="3559156"/>
                  <a:pt x="5151515" y="3577591"/>
                  <a:pt x="5123287" y="3594010"/>
                </a:cubicBezTo>
                <a:cubicBezTo>
                  <a:pt x="5094195" y="3611004"/>
                  <a:pt x="5068175" y="3631071"/>
                  <a:pt x="5048107" y="3658244"/>
                </a:cubicBezTo>
                <a:cubicBezTo>
                  <a:pt x="5029480" y="3683496"/>
                  <a:pt x="5011429" y="3709131"/>
                  <a:pt x="4992899" y="3734479"/>
                </a:cubicBezTo>
                <a:cubicBezTo>
                  <a:pt x="4988194" y="3740912"/>
                  <a:pt x="4983873" y="3748498"/>
                  <a:pt x="4977440" y="3752627"/>
                </a:cubicBezTo>
                <a:cubicBezTo>
                  <a:pt x="4964094" y="3761268"/>
                  <a:pt x="4949499" y="3768277"/>
                  <a:pt x="4935193" y="3775382"/>
                </a:cubicBezTo>
                <a:cubicBezTo>
                  <a:pt x="4922903" y="3781431"/>
                  <a:pt x="4909845" y="3785943"/>
                  <a:pt x="4897844" y="3792472"/>
                </a:cubicBezTo>
                <a:cubicBezTo>
                  <a:pt x="4888243" y="3797658"/>
                  <a:pt x="4879697" y="3804859"/>
                  <a:pt x="4870767" y="3811388"/>
                </a:cubicBezTo>
                <a:cubicBezTo>
                  <a:pt x="4862990" y="3817052"/>
                  <a:pt x="4854445" y="3821949"/>
                  <a:pt x="4847916" y="3828767"/>
                </a:cubicBezTo>
                <a:cubicBezTo>
                  <a:pt x="4831977" y="3845281"/>
                  <a:pt x="4815942" y="3861508"/>
                  <a:pt x="4796163" y="3873702"/>
                </a:cubicBezTo>
                <a:cubicBezTo>
                  <a:pt x="4776672" y="3885799"/>
                  <a:pt x="4758237" y="3899338"/>
                  <a:pt x="4738843" y="3911628"/>
                </a:cubicBezTo>
                <a:cubicBezTo>
                  <a:pt x="4719831" y="3923630"/>
                  <a:pt x="4702645" y="3936783"/>
                  <a:pt x="4692755" y="3958099"/>
                </a:cubicBezTo>
                <a:cubicBezTo>
                  <a:pt x="4688339" y="3967508"/>
                  <a:pt x="4682097" y="3977782"/>
                  <a:pt x="4673744" y="3983255"/>
                </a:cubicBezTo>
                <a:cubicBezTo>
                  <a:pt x="4661838" y="3991032"/>
                  <a:pt x="4646764" y="3993817"/>
                  <a:pt x="4633801" y="4000442"/>
                </a:cubicBezTo>
                <a:cubicBezTo>
                  <a:pt x="4618535" y="4008219"/>
                  <a:pt x="4600869" y="4014940"/>
                  <a:pt x="4590499" y="4027326"/>
                </a:cubicBezTo>
                <a:cubicBezTo>
                  <a:pt x="4581281" y="4038368"/>
                  <a:pt x="4571968" y="4047009"/>
                  <a:pt x="4559773" y="4054018"/>
                </a:cubicBezTo>
                <a:cubicBezTo>
                  <a:pt x="4551229" y="4058915"/>
                  <a:pt x="4544892" y="4067844"/>
                  <a:pt x="4536059" y="4071877"/>
                </a:cubicBezTo>
                <a:cubicBezTo>
                  <a:pt x="4524441" y="4077254"/>
                  <a:pt x="4512727" y="4081479"/>
                  <a:pt x="4502549" y="4089832"/>
                </a:cubicBezTo>
                <a:cubicBezTo>
                  <a:pt x="4491987" y="4098473"/>
                  <a:pt x="4479986" y="4105290"/>
                  <a:pt x="4468944" y="4113356"/>
                </a:cubicBezTo>
                <a:cubicBezTo>
                  <a:pt x="4463087" y="4117676"/>
                  <a:pt x="4458286" y="4123341"/>
                  <a:pt x="4452622" y="4127854"/>
                </a:cubicBezTo>
                <a:cubicBezTo>
                  <a:pt x="4442252" y="4136111"/>
                  <a:pt x="4431690" y="4144176"/>
                  <a:pt x="4421032" y="4151953"/>
                </a:cubicBezTo>
                <a:cubicBezTo>
                  <a:pt x="4410375" y="4159731"/>
                  <a:pt x="4400197" y="4168756"/>
                  <a:pt x="4388483" y="4174421"/>
                </a:cubicBezTo>
                <a:cubicBezTo>
                  <a:pt x="4368513" y="4184023"/>
                  <a:pt x="4346717" y="4189784"/>
                  <a:pt x="4327321" y="4200153"/>
                </a:cubicBezTo>
                <a:cubicBezTo>
                  <a:pt x="4307639" y="4210714"/>
                  <a:pt x="4289107" y="4223965"/>
                  <a:pt x="4271633" y="4237983"/>
                </a:cubicBezTo>
                <a:cubicBezTo>
                  <a:pt x="4257807" y="4249025"/>
                  <a:pt x="4244845" y="4259971"/>
                  <a:pt x="4227465" y="4265635"/>
                </a:cubicBezTo>
                <a:cubicBezTo>
                  <a:pt x="4217768" y="4268804"/>
                  <a:pt x="4207591" y="4275717"/>
                  <a:pt x="4201733" y="4283783"/>
                </a:cubicBezTo>
                <a:cubicBezTo>
                  <a:pt x="4189059" y="4301353"/>
                  <a:pt x="4172833" y="4313739"/>
                  <a:pt x="4154494" y="4324301"/>
                </a:cubicBezTo>
                <a:cubicBezTo>
                  <a:pt x="4130010" y="4338511"/>
                  <a:pt x="4105814" y="4353009"/>
                  <a:pt x="4081234" y="4366931"/>
                </a:cubicBezTo>
                <a:cubicBezTo>
                  <a:pt x="4066737" y="4375189"/>
                  <a:pt x="4052335" y="4383926"/>
                  <a:pt x="4036971" y="4389975"/>
                </a:cubicBezTo>
                <a:cubicBezTo>
                  <a:pt x="4005575" y="4402457"/>
                  <a:pt x="3973410" y="4413114"/>
                  <a:pt x="3941725" y="4424733"/>
                </a:cubicBezTo>
                <a:cubicBezTo>
                  <a:pt x="3931355" y="4428477"/>
                  <a:pt x="3921561" y="4433854"/>
                  <a:pt x="3910999" y="4437119"/>
                </a:cubicBezTo>
                <a:cubicBezTo>
                  <a:pt x="3899573" y="4440671"/>
                  <a:pt x="3887285" y="4441727"/>
                  <a:pt x="3875859" y="4445280"/>
                </a:cubicBezTo>
                <a:cubicBezTo>
                  <a:pt x="3856847" y="4451136"/>
                  <a:pt x="3838412" y="4458626"/>
                  <a:pt x="3819401" y="4464579"/>
                </a:cubicBezTo>
                <a:cubicBezTo>
                  <a:pt x="3782723" y="4476005"/>
                  <a:pt x="3745949" y="4486951"/>
                  <a:pt x="3709176" y="4497800"/>
                </a:cubicBezTo>
                <a:cubicBezTo>
                  <a:pt x="3701303" y="4500105"/>
                  <a:pt x="3692757" y="4500393"/>
                  <a:pt x="3684981" y="4502889"/>
                </a:cubicBezTo>
                <a:cubicBezTo>
                  <a:pt x="3664337" y="4509610"/>
                  <a:pt x="3643789" y="4516907"/>
                  <a:pt x="3623338" y="4524300"/>
                </a:cubicBezTo>
                <a:cubicBezTo>
                  <a:pt x="3610953" y="4528813"/>
                  <a:pt x="3598854" y="4534382"/>
                  <a:pt x="3586373" y="4538702"/>
                </a:cubicBezTo>
                <a:cubicBezTo>
                  <a:pt x="3576387" y="4542159"/>
                  <a:pt x="3566113" y="4544847"/>
                  <a:pt x="3555743" y="4546960"/>
                </a:cubicBezTo>
                <a:cubicBezTo>
                  <a:pt x="3546814" y="4548785"/>
                  <a:pt x="3537501" y="4548592"/>
                  <a:pt x="3528667" y="4550801"/>
                </a:cubicBezTo>
                <a:cubicBezTo>
                  <a:pt x="3504759" y="4556753"/>
                  <a:pt x="3481140" y="4563475"/>
                  <a:pt x="3457424" y="4569811"/>
                </a:cubicBezTo>
                <a:cubicBezTo>
                  <a:pt x="3447919" y="4572308"/>
                  <a:pt x="3438221" y="4574133"/>
                  <a:pt x="3429003" y="4577301"/>
                </a:cubicBezTo>
                <a:cubicBezTo>
                  <a:pt x="3404327" y="4585654"/>
                  <a:pt x="3380036" y="4595159"/>
                  <a:pt x="3355264" y="4603033"/>
                </a:cubicBezTo>
                <a:cubicBezTo>
                  <a:pt x="3334717" y="4609562"/>
                  <a:pt x="3313593" y="4614266"/>
                  <a:pt x="3292757" y="4620027"/>
                </a:cubicBezTo>
                <a:cubicBezTo>
                  <a:pt x="3283924" y="4622524"/>
                  <a:pt x="3275475" y="4626077"/>
                  <a:pt x="3266643" y="4628188"/>
                </a:cubicBezTo>
                <a:cubicBezTo>
                  <a:pt x="3246863" y="4632990"/>
                  <a:pt x="3226796" y="4637022"/>
                  <a:pt x="3206921" y="4641823"/>
                </a:cubicBezTo>
                <a:cubicBezTo>
                  <a:pt x="3195590" y="4644607"/>
                  <a:pt x="3184645" y="4649600"/>
                  <a:pt x="3173123" y="4651425"/>
                </a:cubicBezTo>
                <a:cubicBezTo>
                  <a:pt x="3145759" y="4655745"/>
                  <a:pt x="3118203" y="4658817"/>
                  <a:pt x="3090646" y="4662274"/>
                </a:cubicBezTo>
                <a:cubicBezTo>
                  <a:pt x="3062227" y="4665826"/>
                  <a:pt x="3033902" y="4669571"/>
                  <a:pt x="3005480" y="4672739"/>
                </a:cubicBezTo>
                <a:cubicBezTo>
                  <a:pt x="2989926" y="4674372"/>
                  <a:pt x="2974275" y="4674660"/>
                  <a:pt x="2958721" y="4676196"/>
                </a:cubicBezTo>
                <a:cubicBezTo>
                  <a:pt x="2945087" y="4677541"/>
                  <a:pt x="2931549" y="4680037"/>
                  <a:pt x="2917915" y="4681670"/>
                </a:cubicBezTo>
                <a:cubicBezTo>
                  <a:pt x="2906105" y="4683013"/>
                  <a:pt x="2894199" y="4683781"/>
                  <a:pt x="2882389" y="4685126"/>
                </a:cubicBezTo>
                <a:cubicBezTo>
                  <a:pt x="2863475" y="4687334"/>
                  <a:pt x="2844655" y="4689831"/>
                  <a:pt x="2825837" y="4692135"/>
                </a:cubicBezTo>
                <a:cubicBezTo>
                  <a:pt x="2817964" y="4692999"/>
                  <a:pt x="2809706" y="4695399"/>
                  <a:pt x="2802313" y="4693960"/>
                </a:cubicBezTo>
                <a:cubicBezTo>
                  <a:pt x="2783686" y="4690310"/>
                  <a:pt x="2765347" y="4691367"/>
                  <a:pt x="2746816" y="4693863"/>
                </a:cubicBezTo>
                <a:cubicBezTo>
                  <a:pt x="2740479" y="4694728"/>
                  <a:pt x="2733662" y="4694535"/>
                  <a:pt x="2727517" y="4692903"/>
                </a:cubicBezTo>
                <a:cubicBezTo>
                  <a:pt x="2714939" y="4689638"/>
                  <a:pt x="2702745" y="4685029"/>
                  <a:pt x="2690359" y="4680997"/>
                </a:cubicBezTo>
                <a:cubicBezTo>
                  <a:pt x="2689014" y="4680517"/>
                  <a:pt x="2687382" y="4680421"/>
                  <a:pt x="2685943" y="4680133"/>
                </a:cubicBezTo>
                <a:cubicBezTo>
                  <a:pt x="2677781" y="4678500"/>
                  <a:pt x="2669717" y="4676868"/>
                  <a:pt x="2661554" y="4675428"/>
                </a:cubicBezTo>
                <a:cubicBezTo>
                  <a:pt x="2657138" y="4674660"/>
                  <a:pt x="2652625" y="4674564"/>
                  <a:pt x="2648208" y="4673892"/>
                </a:cubicBezTo>
                <a:cubicBezTo>
                  <a:pt x="2631118" y="4671203"/>
                  <a:pt x="2612299" y="4675716"/>
                  <a:pt x="2597512" y="4664099"/>
                </a:cubicBezTo>
                <a:cubicBezTo>
                  <a:pt x="2587911" y="4656609"/>
                  <a:pt x="2578597" y="4658338"/>
                  <a:pt x="2568324" y="4659490"/>
                </a:cubicBezTo>
                <a:cubicBezTo>
                  <a:pt x="2560547" y="4660354"/>
                  <a:pt x="2552577" y="4660065"/>
                  <a:pt x="2544704" y="4660162"/>
                </a:cubicBezTo>
                <a:cubicBezTo>
                  <a:pt x="2530878" y="4660449"/>
                  <a:pt x="2517052" y="4660546"/>
                  <a:pt x="2503225" y="4661026"/>
                </a:cubicBezTo>
                <a:cubicBezTo>
                  <a:pt x="2498808" y="4661218"/>
                  <a:pt x="2494297" y="4663619"/>
                  <a:pt x="2489975" y="4663235"/>
                </a:cubicBezTo>
                <a:cubicBezTo>
                  <a:pt x="2470004" y="4661410"/>
                  <a:pt x="2450033" y="4658529"/>
                  <a:pt x="2430061" y="4656897"/>
                </a:cubicBezTo>
                <a:cubicBezTo>
                  <a:pt x="2418732" y="4655938"/>
                  <a:pt x="2407114" y="4657761"/>
                  <a:pt x="2395880" y="4656417"/>
                </a:cubicBezTo>
                <a:cubicBezTo>
                  <a:pt x="2382919" y="4654881"/>
                  <a:pt x="2370245" y="4650945"/>
                  <a:pt x="2357378" y="4648544"/>
                </a:cubicBezTo>
                <a:cubicBezTo>
                  <a:pt x="2353826" y="4647872"/>
                  <a:pt x="2349889" y="4648736"/>
                  <a:pt x="2346145" y="4648928"/>
                </a:cubicBezTo>
                <a:cubicBezTo>
                  <a:pt x="2341920" y="4649120"/>
                  <a:pt x="2337791" y="4649504"/>
                  <a:pt x="2333567" y="4649600"/>
                </a:cubicBezTo>
                <a:cubicBezTo>
                  <a:pt x="2320700" y="4649793"/>
                  <a:pt x="2307835" y="4649504"/>
                  <a:pt x="2294968" y="4650177"/>
                </a:cubicBezTo>
                <a:cubicBezTo>
                  <a:pt x="2287095" y="4650561"/>
                  <a:pt x="2278839" y="4654497"/>
                  <a:pt x="2271540" y="4653057"/>
                </a:cubicBezTo>
                <a:cubicBezTo>
                  <a:pt x="2256659" y="4650272"/>
                  <a:pt x="2241776" y="4656513"/>
                  <a:pt x="2226895" y="4651329"/>
                </a:cubicBezTo>
                <a:cubicBezTo>
                  <a:pt x="2222285" y="4649793"/>
                  <a:pt x="2215948" y="4653633"/>
                  <a:pt x="2210379" y="4653825"/>
                </a:cubicBezTo>
                <a:cubicBezTo>
                  <a:pt x="2196457" y="4654305"/>
                  <a:pt x="2182535" y="4654209"/>
                  <a:pt x="2168613" y="4654113"/>
                </a:cubicBezTo>
                <a:cubicBezTo>
                  <a:pt x="2156131" y="4654017"/>
                  <a:pt x="2143168" y="4655361"/>
                  <a:pt x="2131167" y="4652673"/>
                </a:cubicBezTo>
                <a:cubicBezTo>
                  <a:pt x="2118588" y="4649793"/>
                  <a:pt x="2107259" y="4650177"/>
                  <a:pt x="2095065" y="4653441"/>
                </a:cubicBezTo>
                <a:cubicBezTo>
                  <a:pt x="2086711" y="4655649"/>
                  <a:pt x="2077878" y="4655938"/>
                  <a:pt x="2069237" y="4656609"/>
                </a:cubicBezTo>
                <a:cubicBezTo>
                  <a:pt x="2059924" y="4657377"/>
                  <a:pt x="2049650" y="4655361"/>
                  <a:pt x="2041201" y="4658529"/>
                </a:cubicBezTo>
                <a:cubicBezTo>
                  <a:pt x="2016044" y="4667939"/>
                  <a:pt x="1990216" y="4669955"/>
                  <a:pt x="1963909" y="4669955"/>
                </a:cubicBezTo>
                <a:cubicBezTo>
                  <a:pt x="1959107" y="4669955"/>
                  <a:pt x="1954210" y="4668612"/>
                  <a:pt x="1949603" y="4667171"/>
                </a:cubicBezTo>
                <a:cubicBezTo>
                  <a:pt x="1922717" y="4658529"/>
                  <a:pt x="1895737" y="4659297"/>
                  <a:pt x="1868373" y="4664578"/>
                </a:cubicBezTo>
                <a:cubicBezTo>
                  <a:pt x="1862708" y="4665731"/>
                  <a:pt x="1856372" y="4665923"/>
                  <a:pt x="1850707" y="4664771"/>
                </a:cubicBezTo>
                <a:cubicBezTo>
                  <a:pt x="1834768" y="4661410"/>
                  <a:pt x="1819309" y="4655841"/>
                  <a:pt x="1803275" y="4653441"/>
                </a:cubicBezTo>
                <a:cubicBezTo>
                  <a:pt x="1776775" y="4649504"/>
                  <a:pt x="1753828" y="4662754"/>
                  <a:pt x="1730112" y="4671396"/>
                </a:cubicBezTo>
                <a:cubicBezTo>
                  <a:pt x="1707548" y="4679557"/>
                  <a:pt x="1688345" y="4697992"/>
                  <a:pt x="1661652" y="4693863"/>
                </a:cubicBezTo>
                <a:cubicBezTo>
                  <a:pt x="1658965" y="4693479"/>
                  <a:pt x="1655988" y="4696071"/>
                  <a:pt x="1653011" y="4696744"/>
                </a:cubicBezTo>
                <a:cubicBezTo>
                  <a:pt x="1644850" y="4698568"/>
                  <a:pt x="1636689" y="4700776"/>
                  <a:pt x="1628431" y="4701641"/>
                </a:cubicBezTo>
                <a:cubicBezTo>
                  <a:pt x="1618350" y="4702793"/>
                  <a:pt x="1608076" y="4702409"/>
                  <a:pt x="1597995" y="4703369"/>
                </a:cubicBezTo>
                <a:cubicBezTo>
                  <a:pt x="1585032" y="4704521"/>
                  <a:pt x="1572263" y="4707593"/>
                  <a:pt x="1559396" y="4707593"/>
                </a:cubicBezTo>
                <a:cubicBezTo>
                  <a:pt x="1549026" y="4707593"/>
                  <a:pt x="1538753" y="4704041"/>
                  <a:pt x="1528480" y="4702312"/>
                </a:cubicBezTo>
                <a:cubicBezTo>
                  <a:pt x="1513981" y="4699912"/>
                  <a:pt x="1498042" y="4700584"/>
                  <a:pt x="1485272" y="4694439"/>
                </a:cubicBezTo>
                <a:cubicBezTo>
                  <a:pt x="1471639" y="4687910"/>
                  <a:pt x="1458676" y="4684934"/>
                  <a:pt x="1444562" y="4686950"/>
                </a:cubicBezTo>
                <a:cubicBezTo>
                  <a:pt x="1439857" y="4687622"/>
                  <a:pt x="1433808" y="4691655"/>
                  <a:pt x="1431696" y="4695783"/>
                </a:cubicBezTo>
                <a:cubicBezTo>
                  <a:pt x="1426991" y="4705001"/>
                  <a:pt x="1420559" y="4706634"/>
                  <a:pt x="1411821" y="4703464"/>
                </a:cubicBezTo>
                <a:cubicBezTo>
                  <a:pt x="1404236" y="4700776"/>
                  <a:pt x="1394922" y="4699432"/>
                  <a:pt x="1389738" y="4694247"/>
                </a:cubicBezTo>
                <a:cubicBezTo>
                  <a:pt x="1375047" y="4679557"/>
                  <a:pt x="1356324" y="4679077"/>
                  <a:pt x="1338081" y="4675141"/>
                </a:cubicBezTo>
                <a:cubicBezTo>
                  <a:pt x="1326945" y="4672739"/>
                  <a:pt x="1316574" y="4672644"/>
                  <a:pt x="1305436" y="4674276"/>
                </a:cubicBezTo>
                <a:cubicBezTo>
                  <a:pt x="1281241" y="4677925"/>
                  <a:pt x="1257717" y="4672739"/>
                  <a:pt x="1234481" y="4666115"/>
                </a:cubicBezTo>
                <a:cubicBezTo>
                  <a:pt x="1219118" y="4661698"/>
                  <a:pt x="1203372" y="4659010"/>
                  <a:pt x="1188106" y="4654497"/>
                </a:cubicBezTo>
                <a:cubicBezTo>
                  <a:pt x="1176680" y="4651041"/>
                  <a:pt x="1165255" y="4646912"/>
                  <a:pt x="1154790" y="4641343"/>
                </a:cubicBezTo>
                <a:cubicBezTo>
                  <a:pt x="1139618" y="4633181"/>
                  <a:pt x="1126369" y="4620891"/>
                  <a:pt x="1107069" y="4624156"/>
                </a:cubicBezTo>
                <a:cubicBezTo>
                  <a:pt x="1090074" y="4627036"/>
                  <a:pt x="1074713" y="4620988"/>
                  <a:pt x="1059158" y="4615227"/>
                </a:cubicBezTo>
                <a:cubicBezTo>
                  <a:pt x="1047732" y="4611002"/>
                  <a:pt x="1036308" y="4606681"/>
                  <a:pt x="1024496" y="4603993"/>
                </a:cubicBezTo>
                <a:cubicBezTo>
                  <a:pt x="1010478" y="4600824"/>
                  <a:pt x="994635" y="4602169"/>
                  <a:pt x="982153" y="4596311"/>
                </a:cubicBezTo>
                <a:cubicBezTo>
                  <a:pt x="969095" y="4590166"/>
                  <a:pt x="958246" y="4594295"/>
                  <a:pt x="946628" y="4596024"/>
                </a:cubicBezTo>
                <a:cubicBezTo>
                  <a:pt x="928097" y="4598712"/>
                  <a:pt x="909661" y="4603705"/>
                  <a:pt x="890939" y="4597368"/>
                </a:cubicBezTo>
                <a:cubicBezTo>
                  <a:pt x="868184" y="4589687"/>
                  <a:pt x="845620" y="4581430"/>
                  <a:pt x="822769" y="4574133"/>
                </a:cubicBezTo>
                <a:cubicBezTo>
                  <a:pt x="813934" y="4571347"/>
                  <a:pt x="804431" y="4570195"/>
                  <a:pt x="795212" y="4568947"/>
                </a:cubicBezTo>
                <a:cubicBezTo>
                  <a:pt x="786476" y="4567891"/>
                  <a:pt x="776010" y="4570579"/>
                  <a:pt x="769288" y="4566547"/>
                </a:cubicBezTo>
                <a:cubicBezTo>
                  <a:pt x="752005" y="4556178"/>
                  <a:pt x="734243" y="4551089"/>
                  <a:pt x="714271" y="4551089"/>
                </a:cubicBezTo>
                <a:cubicBezTo>
                  <a:pt x="706781" y="4551089"/>
                  <a:pt x="699484" y="4546768"/>
                  <a:pt x="691900" y="4545999"/>
                </a:cubicBezTo>
                <a:cubicBezTo>
                  <a:pt x="681529" y="4545040"/>
                  <a:pt x="669623" y="4542447"/>
                  <a:pt x="660598" y="4546096"/>
                </a:cubicBezTo>
                <a:cubicBezTo>
                  <a:pt x="639379" y="4554737"/>
                  <a:pt x="622193" y="4547536"/>
                  <a:pt x="603662" y="4538991"/>
                </a:cubicBezTo>
                <a:cubicBezTo>
                  <a:pt x="585418" y="4530541"/>
                  <a:pt x="566215" y="4523821"/>
                  <a:pt x="546821" y="4518251"/>
                </a:cubicBezTo>
                <a:cubicBezTo>
                  <a:pt x="539524" y="4516235"/>
                  <a:pt x="530787" y="4519596"/>
                  <a:pt x="522721" y="4520267"/>
                </a:cubicBezTo>
                <a:cubicBezTo>
                  <a:pt x="519840" y="4520460"/>
                  <a:pt x="516671" y="4520748"/>
                  <a:pt x="514080" y="4519788"/>
                </a:cubicBezTo>
                <a:cubicBezTo>
                  <a:pt x="489020" y="4510570"/>
                  <a:pt x="463575" y="4503561"/>
                  <a:pt x="436404" y="4508361"/>
                </a:cubicBezTo>
                <a:cubicBezTo>
                  <a:pt x="433908" y="4508842"/>
                  <a:pt x="431123" y="4507786"/>
                  <a:pt x="428626" y="4507114"/>
                </a:cubicBezTo>
                <a:cubicBezTo>
                  <a:pt x="416432" y="4503657"/>
                  <a:pt x="404526" y="4498184"/>
                  <a:pt x="392141" y="4496936"/>
                </a:cubicBezTo>
                <a:cubicBezTo>
                  <a:pt x="361608" y="4493864"/>
                  <a:pt x="330884" y="4492615"/>
                  <a:pt x="300157" y="4490599"/>
                </a:cubicBezTo>
                <a:cubicBezTo>
                  <a:pt x="298237" y="4490503"/>
                  <a:pt x="296221" y="4490503"/>
                  <a:pt x="294493" y="4489831"/>
                </a:cubicBezTo>
                <a:cubicBezTo>
                  <a:pt x="283163" y="4485702"/>
                  <a:pt x="273274" y="4487047"/>
                  <a:pt x="263671" y="4494919"/>
                </a:cubicBezTo>
                <a:cubicBezTo>
                  <a:pt x="259447" y="4498376"/>
                  <a:pt x="253686" y="4500200"/>
                  <a:pt x="248406" y="4502121"/>
                </a:cubicBezTo>
                <a:cubicBezTo>
                  <a:pt x="240628" y="4505002"/>
                  <a:pt x="232659" y="4507786"/>
                  <a:pt x="224594" y="4509610"/>
                </a:cubicBezTo>
                <a:cubicBezTo>
                  <a:pt x="216624" y="4511338"/>
                  <a:pt x="208079" y="4513738"/>
                  <a:pt x="200398" y="4512395"/>
                </a:cubicBezTo>
                <a:cubicBezTo>
                  <a:pt x="186572" y="4509994"/>
                  <a:pt x="173417" y="4504618"/>
                  <a:pt x="159783" y="4501064"/>
                </a:cubicBezTo>
                <a:cubicBezTo>
                  <a:pt x="155079" y="4499816"/>
                  <a:pt x="149893" y="4500009"/>
                  <a:pt x="144997" y="4499912"/>
                </a:cubicBezTo>
                <a:cubicBezTo>
                  <a:pt x="133763" y="4499625"/>
                  <a:pt x="122241" y="4502409"/>
                  <a:pt x="112064" y="4494440"/>
                </a:cubicBezTo>
                <a:cubicBezTo>
                  <a:pt x="102655" y="4486951"/>
                  <a:pt x="93148" y="4489158"/>
                  <a:pt x="83259" y="4494824"/>
                </a:cubicBezTo>
                <a:cubicBezTo>
                  <a:pt x="76154" y="4498857"/>
                  <a:pt x="68090" y="4502025"/>
                  <a:pt x="60120" y="4503561"/>
                </a:cubicBezTo>
                <a:cubicBezTo>
                  <a:pt x="49174" y="4505673"/>
                  <a:pt x="38324" y="4506538"/>
                  <a:pt x="26514" y="4505289"/>
                </a:cubicBezTo>
                <a:cubicBezTo>
                  <a:pt x="18161" y="4504425"/>
                  <a:pt x="11343" y="4504041"/>
                  <a:pt x="4814" y="4498952"/>
                </a:cubicBezTo>
                <a:cubicBezTo>
                  <a:pt x="3759" y="4498184"/>
                  <a:pt x="1839" y="4497992"/>
                  <a:pt x="398" y="4498089"/>
                </a:cubicBezTo>
                <a:lnTo>
                  <a:pt x="0" y="4498087"/>
                </a:lnTo>
                <a:close/>
              </a:path>
            </a:pathLst>
          </a:custGeom>
          <a:noFill/>
          <a:effectLst>
            <a:outerShdw blurRad="381000" dist="152400" dir="5400000" algn="t" rotWithShape="0">
              <a:prstClr val="black">
                <a:alpha val="10000"/>
              </a:prstClr>
            </a:outerShdw>
          </a:effectLst>
          <a:extLst>
            <a:ext uri="{909E8E84-426E-40DD-AFC4-6F175D3DCCD1}">
              <a14:hiddenFill xmlns:a14="http://schemas.microsoft.com/office/drawing/2010/main">
                <a:solidFill>
                  <a:srgbClr val="FFFFFF"/>
                </a:solidFill>
              </a14:hiddenFill>
            </a:ext>
          </a:extLst>
        </p:spPr>
      </p:pic>
      <p:sp>
        <p:nvSpPr>
          <p:cNvPr id="12" name="Freeform: Shape 11">
            <a:extLst>
              <a:ext uri="{FF2B5EF4-FFF2-40B4-BE49-F238E27FC236}">
                <a16:creationId xmlns:a16="http://schemas.microsoft.com/office/drawing/2014/main" id="{686A5CBB-E03B-4019-8BCD-78975D39E4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6000" y="4138312"/>
            <a:ext cx="5260975" cy="1410656"/>
          </a:xfrm>
          <a:custGeom>
            <a:avLst/>
            <a:gdLst>
              <a:gd name="connsiteX0" fmla="*/ 5260975 w 5260975"/>
              <a:gd name="connsiteY0" fmla="*/ 0 h 1410656"/>
              <a:gd name="connsiteX1" fmla="*/ 5260975 w 5260975"/>
              <a:gd name="connsiteY1" fmla="*/ 221634 h 1410656"/>
              <a:gd name="connsiteX2" fmla="*/ 5226503 w 5260975"/>
              <a:gd name="connsiteY2" fmla="*/ 237063 h 1410656"/>
              <a:gd name="connsiteX3" fmla="*/ 5206341 w 5260975"/>
              <a:gd name="connsiteY3" fmla="*/ 245128 h 1410656"/>
              <a:gd name="connsiteX4" fmla="*/ 5123287 w 5260975"/>
              <a:gd name="connsiteY4" fmla="*/ 297073 h 1410656"/>
              <a:gd name="connsiteX5" fmla="*/ 5048107 w 5260975"/>
              <a:gd name="connsiteY5" fmla="*/ 361307 h 1410656"/>
              <a:gd name="connsiteX6" fmla="*/ 4992899 w 5260975"/>
              <a:gd name="connsiteY6" fmla="*/ 437542 h 1410656"/>
              <a:gd name="connsiteX7" fmla="*/ 4977440 w 5260975"/>
              <a:gd name="connsiteY7" fmla="*/ 455690 h 1410656"/>
              <a:gd name="connsiteX8" fmla="*/ 4935193 w 5260975"/>
              <a:gd name="connsiteY8" fmla="*/ 478445 h 1410656"/>
              <a:gd name="connsiteX9" fmla="*/ 4897844 w 5260975"/>
              <a:gd name="connsiteY9" fmla="*/ 495535 h 1410656"/>
              <a:gd name="connsiteX10" fmla="*/ 4870767 w 5260975"/>
              <a:gd name="connsiteY10" fmla="*/ 514451 h 1410656"/>
              <a:gd name="connsiteX11" fmla="*/ 4847916 w 5260975"/>
              <a:gd name="connsiteY11" fmla="*/ 531830 h 1410656"/>
              <a:gd name="connsiteX12" fmla="*/ 4796163 w 5260975"/>
              <a:gd name="connsiteY12" fmla="*/ 576765 h 1410656"/>
              <a:gd name="connsiteX13" fmla="*/ 4738843 w 5260975"/>
              <a:gd name="connsiteY13" fmla="*/ 614691 h 1410656"/>
              <a:gd name="connsiteX14" fmla="*/ 4692755 w 5260975"/>
              <a:gd name="connsiteY14" fmla="*/ 661162 h 1410656"/>
              <a:gd name="connsiteX15" fmla="*/ 4673744 w 5260975"/>
              <a:gd name="connsiteY15" fmla="*/ 686318 h 1410656"/>
              <a:gd name="connsiteX16" fmla="*/ 4633801 w 5260975"/>
              <a:gd name="connsiteY16" fmla="*/ 703505 h 1410656"/>
              <a:gd name="connsiteX17" fmla="*/ 4590499 w 5260975"/>
              <a:gd name="connsiteY17" fmla="*/ 730389 h 1410656"/>
              <a:gd name="connsiteX18" fmla="*/ 4559773 w 5260975"/>
              <a:gd name="connsiteY18" fmla="*/ 757081 h 1410656"/>
              <a:gd name="connsiteX19" fmla="*/ 4536059 w 5260975"/>
              <a:gd name="connsiteY19" fmla="*/ 774940 h 1410656"/>
              <a:gd name="connsiteX20" fmla="*/ 4502549 w 5260975"/>
              <a:gd name="connsiteY20" fmla="*/ 792895 h 1410656"/>
              <a:gd name="connsiteX21" fmla="*/ 4468944 w 5260975"/>
              <a:gd name="connsiteY21" fmla="*/ 816419 h 1410656"/>
              <a:gd name="connsiteX22" fmla="*/ 4452622 w 5260975"/>
              <a:gd name="connsiteY22" fmla="*/ 830917 h 1410656"/>
              <a:gd name="connsiteX23" fmla="*/ 4421032 w 5260975"/>
              <a:gd name="connsiteY23" fmla="*/ 855016 h 1410656"/>
              <a:gd name="connsiteX24" fmla="*/ 4388483 w 5260975"/>
              <a:gd name="connsiteY24" fmla="*/ 877484 h 1410656"/>
              <a:gd name="connsiteX25" fmla="*/ 4327321 w 5260975"/>
              <a:gd name="connsiteY25" fmla="*/ 903216 h 1410656"/>
              <a:gd name="connsiteX26" fmla="*/ 4271633 w 5260975"/>
              <a:gd name="connsiteY26" fmla="*/ 941046 h 1410656"/>
              <a:gd name="connsiteX27" fmla="*/ 4227465 w 5260975"/>
              <a:gd name="connsiteY27" fmla="*/ 968698 h 1410656"/>
              <a:gd name="connsiteX28" fmla="*/ 4201733 w 5260975"/>
              <a:gd name="connsiteY28" fmla="*/ 986846 h 1410656"/>
              <a:gd name="connsiteX29" fmla="*/ 4154494 w 5260975"/>
              <a:gd name="connsiteY29" fmla="*/ 1027364 h 1410656"/>
              <a:gd name="connsiteX30" fmla="*/ 4081234 w 5260975"/>
              <a:gd name="connsiteY30" fmla="*/ 1069994 h 1410656"/>
              <a:gd name="connsiteX31" fmla="*/ 4036971 w 5260975"/>
              <a:gd name="connsiteY31" fmla="*/ 1093038 h 1410656"/>
              <a:gd name="connsiteX32" fmla="*/ 3941725 w 5260975"/>
              <a:gd name="connsiteY32" fmla="*/ 1127796 h 1410656"/>
              <a:gd name="connsiteX33" fmla="*/ 3910999 w 5260975"/>
              <a:gd name="connsiteY33" fmla="*/ 1140182 h 1410656"/>
              <a:gd name="connsiteX34" fmla="*/ 3875859 w 5260975"/>
              <a:gd name="connsiteY34" fmla="*/ 1148343 h 1410656"/>
              <a:gd name="connsiteX35" fmla="*/ 3819401 w 5260975"/>
              <a:gd name="connsiteY35" fmla="*/ 1167642 h 1410656"/>
              <a:gd name="connsiteX36" fmla="*/ 3709176 w 5260975"/>
              <a:gd name="connsiteY36" fmla="*/ 1200863 h 1410656"/>
              <a:gd name="connsiteX37" fmla="*/ 3684981 w 5260975"/>
              <a:gd name="connsiteY37" fmla="*/ 1205952 h 1410656"/>
              <a:gd name="connsiteX38" fmla="*/ 3623338 w 5260975"/>
              <a:gd name="connsiteY38" fmla="*/ 1227363 h 1410656"/>
              <a:gd name="connsiteX39" fmla="*/ 3586373 w 5260975"/>
              <a:gd name="connsiteY39" fmla="*/ 1241765 h 1410656"/>
              <a:gd name="connsiteX40" fmla="*/ 3555743 w 5260975"/>
              <a:gd name="connsiteY40" fmla="*/ 1250023 h 1410656"/>
              <a:gd name="connsiteX41" fmla="*/ 3528667 w 5260975"/>
              <a:gd name="connsiteY41" fmla="*/ 1253864 h 1410656"/>
              <a:gd name="connsiteX42" fmla="*/ 3457424 w 5260975"/>
              <a:gd name="connsiteY42" fmla="*/ 1272874 h 1410656"/>
              <a:gd name="connsiteX43" fmla="*/ 3429003 w 5260975"/>
              <a:gd name="connsiteY43" fmla="*/ 1280364 h 1410656"/>
              <a:gd name="connsiteX44" fmla="*/ 3355264 w 5260975"/>
              <a:gd name="connsiteY44" fmla="*/ 1306096 h 1410656"/>
              <a:gd name="connsiteX45" fmla="*/ 3292757 w 5260975"/>
              <a:gd name="connsiteY45" fmla="*/ 1323090 h 1410656"/>
              <a:gd name="connsiteX46" fmla="*/ 3266643 w 5260975"/>
              <a:gd name="connsiteY46" fmla="*/ 1331251 h 1410656"/>
              <a:gd name="connsiteX47" fmla="*/ 3206921 w 5260975"/>
              <a:gd name="connsiteY47" fmla="*/ 1344886 h 1410656"/>
              <a:gd name="connsiteX48" fmla="*/ 3173123 w 5260975"/>
              <a:gd name="connsiteY48" fmla="*/ 1354488 h 1410656"/>
              <a:gd name="connsiteX49" fmla="*/ 3090646 w 5260975"/>
              <a:gd name="connsiteY49" fmla="*/ 1365337 h 1410656"/>
              <a:gd name="connsiteX50" fmla="*/ 3005480 w 5260975"/>
              <a:gd name="connsiteY50" fmla="*/ 1375802 h 1410656"/>
              <a:gd name="connsiteX51" fmla="*/ 2958721 w 5260975"/>
              <a:gd name="connsiteY51" fmla="*/ 1379259 h 1410656"/>
              <a:gd name="connsiteX52" fmla="*/ 2917915 w 5260975"/>
              <a:gd name="connsiteY52" fmla="*/ 1384733 h 1410656"/>
              <a:gd name="connsiteX53" fmla="*/ 2882389 w 5260975"/>
              <a:gd name="connsiteY53" fmla="*/ 1388189 h 1410656"/>
              <a:gd name="connsiteX54" fmla="*/ 2825837 w 5260975"/>
              <a:gd name="connsiteY54" fmla="*/ 1395198 h 1410656"/>
              <a:gd name="connsiteX55" fmla="*/ 2802313 w 5260975"/>
              <a:gd name="connsiteY55" fmla="*/ 1397023 h 1410656"/>
              <a:gd name="connsiteX56" fmla="*/ 2746816 w 5260975"/>
              <a:gd name="connsiteY56" fmla="*/ 1396926 h 1410656"/>
              <a:gd name="connsiteX57" fmla="*/ 2727517 w 5260975"/>
              <a:gd name="connsiteY57" fmla="*/ 1395966 h 1410656"/>
              <a:gd name="connsiteX58" fmla="*/ 2690359 w 5260975"/>
              <a:gd name="connsiteY58" fmla="*/ 1384060 h 1410656"/>
              <a:gd name="connsiteX59" fmla="*/ 2685943 w 5260975"/>
              <a:gd name="connsiteY59" fmla="*/ 1383196 h 1410656"/>
              <a:gd name="connsiteX60" fmla="*/ 2661554 w 5260975"/>
              <a:gd name="connsiteY60" fmla="*/ 1378491 h 1410656"/>
              <a:gd name="connsiteX61" fmla="*/ 2648208 w 5260975"/>
              <a:gd name="connsiteY61" fmla="*/ 1376955 h 1410656"/>
              <a:gd name="connsiteX62" fmla="*/ 2597512 w 5260975"/>
              <a:gd name="connsiteY62" fmla="*/ 1367162 h 1410656"/>
              <a:gd name="connsiteX63" fmla="*/ 2568324 w 5260975"/>
              <a:gd name="connsiteY63" fmla="*/ 1362553 h 1410656"/>
              <a:gd name="connsiteX64" fmla="*/ 2544704 w 5260975"/>
              <a:gd name="connsiteY64" fmla="*/ 1363225 h 1410656"/>
              <a:gd name="connsiteX65" fmla="*/ 2503225 w 5260975"/>
              <a:gd name="connsiteY65" fmla="*/ 1364089 h 1410656"/>
              <a:gd name="connsiteX66" fmla="*/ 2489975 w 5260975"/>
              <a:gd name="connsiteY66" fmla="*/ 1366298 h 1410656"/>
              <a:gd name="connsiteX67" fmla="*/ 2430061 w 5260975"/>
              <a:gd name="connsiteY67" fmla="*/ 1359960 h 1410656"/>
              <a:gd name="connsiteX68" fmla="*/ 2395880 w 5260975"/>
              <a:gd name="connsiteY68" fmla="*/ 1359480 h 1410656"/>
              <a:gd name="connsiteX69" fmla="*/ 2357378 w 5260975"/>
              <a:gd name="connsiteY69" fmla="*/ 1351607 h 1410656"/>
              <a:gd name="connsiteX70" fmla="*/ 2346145 w 5260975"/>
              <a:gd name="connsiteY70" fmla="*/ 1351991 h 1410656"/>
              <a:gd name="connsiteX71" fmla="*/ 2333567 w 5260975"/>
              <a:gd name="connsiteY71" fmla="*/ 1352663 h 1410656"/>
              <a:gd name="connsiteX72" fmla="*/ 2294968 w 5260975"/>
              <a:gd name="connsiteY72" fmla="*/ 1353240 h 1410656"/>
              <a:gd name="connsiteX73" fmla="*/ 2271540 w 5260975"/>
              <a:gd name="connsiteY73" fmla="*/ 1356120 h 1410656"/>
              <a:gd name="connsiteX74" fmla="*/ 2226895 w 5260975"/>
              <a:gd name="connsiteY74" fmla="*/ 1354392 h 1410656"/>
              <a:gd name="connsiteX75" fmla="*/ 2210379 w 5260975"/>
              <a:gd name="connsiteY75" fmla="*/ 1356888 h 1410656"/>
              <a:gd name="connsiteX76" fmla="*/ 2168613 w 5260975"/>
              <a:gd name="connsiteY76" fmla="*/ 1357176 h 1410656"/>
              <a:gd name="connsiteX77" fmla="*/ 2131167 w 5260975"/>
              <a:gd name="connsiteY77" fmla="*/ 1355736 h 1410656"/>
              <a:gd name="connsiteX78" fmla="*/ 2095065 w 5260975"/>
              <a:gd name="connsiteY78" fmla="*/ 1356504 h 1410656"/>
              <a:gd name="connsiteX79" fmla="*/ 2069237 w 5260975"/>
              <a:gd name="connsiteY79" fmla="*/ 1359672 h 1410656"/>
              <a:gd name="connsiteX80" fmla="*/ 2041201 w 5260975"/>
              <a:gd name="connsiteY80" fmla="*/ 1361592 h 1410656"/>
              <a:gd name="connsiteX81" fmla="*/ 1963909 w 5260975"/>
              <a:gd name="connsiteY81" fmla="*/ 1373018 h 1410656"/>
              <a:gd name="connsiteX82" fmla="*/ 1949603 w 5260975"/>
              <a:gd name="connsiteY82" fmla="*/ 1370234 h 1410656"/>
              <a:gd name="connsiteX83" fmla="*/ 1868373 w 5260975"/>
              <a:gd name="connsiteY83" fmla="*/ 1367641 h 1410656"/>
              <a:gd name="connsiteX84" fmla="*/ 1850707 w 5260975"/>
              <a:gd name="connsiteY84" fmla="*/ 1367834 h 1410656"/>
              <a:gd name="connsiteX85" fmla="*/ 1803275 w 5260975"/>
              <a:gd name="connsiteY85" fmla="*/ 1356504 h 1410656"/>
              <a:gd name="connsiteX86" fmla="*/ 1730112 w 5260975"/>
              <a:gd name="connsiteY86" fmla="*/ 1374459 h 1410656"/>
              <a:gd name="connsiteX87" fmla="*/ 1661652 w 5260975"/>
              <a:gd name="connsiteY87" fmla="*/ 1396926 h 1410656"/>
              <a:gd name="connsiteX88" fmla="*/ 1653011 w 5260975"/>
              <a:gd name="connsiteY88" fmla="*/ 1399807 h 1410656"/>
              <a:gd name="connsiteX89" fmla="*/ 1628431 w 5260975"/>
              <a:gd name="connsiteY89" fmla="*/ 1404704 h 1410656"/>
              <a:gd name="connsiteX90" fmla="*/ 1597995 w 5260975"/>
              <a:gd name="connsiteY90" fmla="*/ 1406432 h 1410656"/>
              <a:gd name="connsiteX91" fmla="*/ 1559396 w 5260975"/>
              <a:gd name="connsiteY91" fmla="*/ 1410656 h 1410656"/>
              <a:gd name="connsiteX92" fmla="*/ 1528480 w 5260975"/>
              <a:gd name="connsiteY92" fmla="*/ 1405375 h 1410656"/>
              <a:gd name="connsiteX93" fmla="*/ 1485272 w 5260975"/>
              <a:gd name="connsiteY93" fmla="*/ 1397502 h 1410656"/>
              <a:gd name="connsiteX94" fmla="*/ 1444562 w 5260975"/>
              <a:gd name="connsiteY94" fmla="*/ 1390013 h 1410656"/>
              <a:gd name="connsiteX95" fmla="*/ 1431696 w 5260975"/>
              <a:gd name="connsiteY95" fmla="*/ 1398846 h 1410656"/>
              <a:gd name="connsiteX96" fmla="*/ 1411821 w 5260975"/>
              <a:gd name="connsiteY96" fmla="*/ 1406527 h 1410656"/>
              <a:gd name="connsiteX97" fmla="*/ 1389738 w 5260975"/>
              <a:gd name="connsiteY97" fmla="*/ 1397310 h 1410656"/>
              <a:gd name="connsiteX98" fmla="*/ 1338081 w 5260975"/>
              <a:gd name="connsiteY98" fmla="*/ 1378204 h 1410656"/>
              <a:gd name="connsiteX99" fmla="*/ 1305436 w 5260975"/>
              <a:gd name="connsiteY99" fmla="*/ 1377339 h 1410656"/>
              <a:gd name="connsiteX100" fmla="*/ 1234481 w 5260975"/>
              <a:gd name="connsiteY100" fmla="*/ 1369178 h 1410656"/>
              <a:gd name="connsiteX101" fmla="*/ 1188106 w 5260975"/>
              <a:gd name="connsiteY101" fmla="*/ 1357560 h 1410656"/>
              <a:gd name="connsiteX102" fmla="*/ 1154790 w 5260975"/>
              <a:gd name="connsiteY102" fmla="*/ 1344406 h 1410656"/>
              <a:gd name="connsiteX103" fmla="*/ 1107069 w 5260975"/>
              <a:gd name="connsiteY103" fmla="*/ 1327219 h 1410656"/>
              <a:gd name="connsiteX104" fmla="*/ 1059158 w 5260975"/>
              <a:gd name="connsiteY104" fmla="*/ 1318290 h 1410656"/>
              <a:gd name="connsiteX105" fmla="*/ 1024496 w 5260975"/>
              <a:gd name="connsiteY105" fmla="*/ 1307056 h 1410656"/>
              <a:gd name="connsiteX106" fmla="*/ 982153 w 5260975"/>
              <a:gd name="connsiteY106" fmla="*/ 1299374 h 1410656"/>
              <a:gd name="connsiteX107" fmla="*/ 946628 w 5260975"/>
              <a:gd name="connsiteY107" fmla="*/ 1299087 h 1410656"/>
              <a:gd name="connsiteX108" fmla="*/ 890939 w 5260975"/>
              <a:gd name="connsiteY108" fmla="*/ 1300431 h 1410656"/>
              <a:gd name="connsiteX109" fmla="*/ 822769 w 5260975"/>
              <a:gd name="connsiteY109" fmla="*/ 1277196 h 1410656"/>
              <a:gd name="connsiteX110" fmla="*/ 795212 w 5260975"/>
              <a:gd name="connsiteY110" fmla="*/ 1272010 h 1410656"/>
              <a:gd name="connsiteX111" fmla="*/ 769288 w 5260975"/>
              <a:gd name="connsiteY111" fmla="*/ 1269610 h 1410656"/>
              <a:gd name="connsiteX112" fmla="*/ 714271 w 5260975"/>
              <a:gd name="connsiteY112" fmla="*/ 1254152 h 1410656"/>
              <a:gd name="connsiteX113" fmla="*/ 691900 w 5260975"/>
              <a:gd name="connsiteY113" fmla="*/ 1249062 h 1410656"/>
              <a:gd name="connsiteX114" fmla="*/ 660598 w 5260975"/>
              <a:gd name="connsiteY114" fmla="*/ 1249159 h 1410656"/>
              <a:gd name="connsiteX115" fmla="*/ 603662 w 5260975"/>
              <a:gd name="connsiteY115" fmla="*/ 1242054 h 1410656"/>
              <a:gd name="connsiteX116" fmla="*/ 546821 w 5260975"/>
              <a:gd name="connsiteY116" fmla="*/ 1221314 h 1410656"/>
              <a:gd name="connsiteX117" fmla="*/ 522721 w 5260975"/>
              <a:gd name="connsiteY117" fmla="*/ 1223330 h 1410656"/>
              <a:gd name="connsiteX118" fmla="*/ 514080 w 5260975"/>
              <a:gd name="connsiteY118" fmla="*/ 1222851 h 1410656"/>
              <a:gd name="connsiteX119" fmla="*/ 436404 w 5260975"/>
              <a:gd name="connsiteY119" fmla="*/ 1211424 h 1410656"/>
              <a:gd name="connsiteX120" fmla="*/ 428626 w 5260975"/>
              <a:gd name="connsiteY120" fmla="*/ 1210177 h 1410656"/>
              <a:gd name="connsiteX121" fmla="*/ 392141 w 5260975"/>
              <a:gd name="connsiteY121" fmla="*/ 1199999 h 1410656"/>
              <a:gd name="connsiteX122" fmla="*/ 300157 w 5260975"/>
              <a:gd name="connsiteY122" fmla="*/ 1193662 h 1410656"/>
              <a:gd name="connsiteX123" fmla="*/ 294493 w 5260975"/>
              <a:gd name="connsiteY123" fmla="*/ 1192894 h 1410656"/>
              <a:gd name="connsiteX124" fmla="*/ 263671 w 5260975"/>
              <a:gd name="connsiteY124" fmla="*/ 1197982 h 1410656"/>
              <a:gd name="connsiteX125" fmla="*/ 248406 w 5260975"/>
              <a:gd name="connsiteY125" fmla="*/ 1205184 h 1410656"/>
              <a:gd name="connsiteX126" fmla="*/ 224594 w 5260975"/>
              <a:gd name="connsiteY126" fmla="*/ 1212673 h 1410656"/>
              <a:gd name="connsiteX127" fmla="*/ 200398 w 5260975"/>
              <a:gd name="connsiteY127" fmla="*/ 1215458 h 1410656"/>
              <a:gd name="connsiteX128" fmla="*/ 159783 w 5260975"/>
              <a:gd name="connsiteY128" fmla="*/ 1204127 h 1410656"/>
              <a:gd name="connsiteX129" fmla="*/ 144997 w 5260975"/>
              <a:gd name="connsiteY129" fmla="*/ 1202975 h 1410656"/>
              <a:gd name="connsiteX130" fmla="*/ 112064 w 5260975"/>
              <a:gd name="connsiteY130" fmla="*/ 1197503 h 1410656"/>
              <a:gd name="connsiteX131" fmla="*/ 83259 w 5260975"/>
              <a:gd name="connsiteY131" fmla="*/ 1197887 h 1410656"/>
              <a:gd name="connsiteX132" fmla="*/ 60120 w 5260975"/>
              <a:gd name="connsiteY132" fmla="*/ 1206624 h 1410656"/>
              <a:gd name="connsiteX133" fmla="*/ 26514 w 5260975"/>
              <a:gd name="connsiteY133" fmla="*/ 1208352 h 1410656"/>
              <a:gd name="connsiteX134" fmla="*/ 4814 w 5260975"/>
              <a:gd name="connsiteY134" fmla="*/ 1202015 h 1410656"/>
              <a:gd name="connsiteX135" fmla="*/ 398 w 5260975"/>
              <a:gd name="connsiteY135" fmla="*/ 1201152 h 1410656"/>
              <a:gd name="connsiteX136" fmla="*/ 0 w 5260975"/>
              <a:gd name="connsiteY136" fmla="*/ 1201150 h 1410656"/>
              <a:gd name="connsiteX137" fmla="*/ 0 w 5260975"/>
              <a:gd name="connsiteY137" fmla="*/ 1004512 h 1410656"/>
              <a:gd name="connsiteX138" fmla="*/ 30355 w 5260975"/>
              <a:gd name="connsiteY138" fmla="*/ 1002784 h 1410656"/>
              <a:gd name="connsiteX139" fmla="*/ 52151 w 5260975"/>
              <a:gd name="connsiteY139" fmla="*/ 997695 h 1410656"/>
              <a:gd name="connsiteX140" fmla="*/ 64248 w 5260975"/>
              <a:gd name="connsiteY140" fmla="*/ 994430 h 1410656"/>
              <a:gd name="connsiteX141" fmla="*/ 126370 w 5260975"/>
              <a:gd name="connsiteY141" fmla="*/ 985405 h 1410656"/>
              <a:gd name="connsiteX142" fmla="*/ 154022 w 5260975"/>
              <a:gd name="connsiteY142" fmla="*/ 975708 h 1410656"/>
              <a:gd name="connsiteX143" fmla="*/ 161512 w 5260975"/>
              <a:gd name="connsiteY143" fmla="*/ 974268 h 1410656"/>
              <a:gd name="connsiteX144" fmla="*/ 202510 w 5260975"/>
              <a:gd name="connsiteY144" fmla="*/ 978300 h 1410656"/>
              <a:gd name="connsiteX145" fmla="*/ 233235 w 5260975"/>
              <a:gd name="connsiteY145" fmla="*/ 993950 h 1410656"/>
              <a:gd name="connsiteX146" fmla="*/ 239188 w 5260975"/>
              <a:gd name="connsiteY146" fmla="*/ 999231 h 1410656"/>
              <a:gd name="connsiteX147" fmla="*/ 324834 w 5260975"/>
              <a:gd name="connsiteY147" fmla="*/ 997407 h 1410656"/>
              <a:gd name="connsiteX148" fmla="*/ 337987 w 5260975"/>
              <a:gd name="connsiteY148" fmla="*/ 995198 h 1410656"/>
              <a:gd name="connsiteX149" fmla="*/ 401550 w 5260975"/>
              <a:gd name="connsiteY149" fmla="*/ 1004416 h 1410656"/>
              <a:gd name="connsiteX150" fmla="*/ 420081 w 5260975"/>
              <a:gd name="connsiteY150" fmla="*/ 1006240 h 1410656"/>
              <a:gd name="connsiteX151" fmla="*/ 486523 w 5260975"/>
              <a:gd name="connsiteY151" fmla="*/ 1014498 h 1410656"/>
              <a:gd name="connsiteX152" fmla="*/ 495932 w 5260975"/>
              <a:gd name="connsiteY152" fmla="*/ 1006817 h 1410656"/>
              <a:gd name="connsiteX153" fmla="*/ 523009 w 5260975"/>
              <a:gd name="connsiteY153" fmla="*/ 987517 h 1410656"/>
              <a:gd name="connsiteX154" fmla="*/ 576393 w 5260975"/>
              <a:gd name="connsiteY154" fmla="*/ 970427 h 1410656"/>
              <a:gd name="connsiteX155" fmla="*/ 590892 w 5260975"/>
              <a:gd name="connsiteY155" fmla="*/ 971387 h 1410656"/>
              <a:gd name="connsiteX156" fmla="*/ 627569 w 5260975"/>
              <a:gd name="connsiteY156" fmla="*/ 999904 h 1410656"/>
              <a:gd name="connsiteX157" fmla="*/ 645429 w 5260975"/>
              <a:gd name="connsiteY157" fmla="*/ 1011329 h 1410656"/>
              <a:gd name="connsiteX158" fmla="*/ 696125 w 5260975"/>
              <a:gd name="connsiteY158" fmla="*/ 1032356 h 1410656"/>
              <a:gd name="connsiteX159" fmla="*/ 700349 w 5260975"/>
              <a:gd name="connsiteY159" fmla="*/ 1036197 h 1410656"/>
              <a:gd name="connsiteX160" fmla="*/ 737795 w 5260975"/>
              <a:gd name="connsiteY160" fmla="*/ 1081804 h 1410656"/>
              <a:gd name="connsiteX161" fmla="*/ 746244 w 5260975"/>
              <a:gd name="connsiteY161" fmla="*/ 1089581 h 1410656"/>
              <a:gd name="connsiteX162" fmla="*/ 756422 w 5260975"/>
              <a:gd name="connsiteY162" fmla="*/ 1101680 h 1410656"/>
              <a:gd name="connsiteX163" fmla="*/ 788202 w 5260975"/>
              <a:gd name="connsiteY163" fmla="*/ 1125108 h 1410656"/>
              <a:gd name="connsiteX164" fmla="*/ 827569 w 5260975"/>
              <a:gd name="connsiteY164" fmla="*/ 1132596 h 1410656"/>
              <a:gd name="connsiteX165" fmla="*/ 875097 w 5260975"/>
              <a:gd name="connsiteY165" fmla="*/ 1144022 h 1410656"/>
              <a:gd name="connsiteX166" fmla="*/ 894972 w 5260975"/>
              <a:gd name="connsiteY166" fmla="*/ 1151704 h 1410656"/>
              <a:gd name="connsiteX167" fmla="*/ 948260 w 5260975"/>
              <a:gd name="connsiteY167" fmla="*/ 1166298 h 1410656"/>
              <a:gd name="connsiteX168" fmla="*/ 986282 w 5260975"/>
              <a:gd name="connsiteY168" fmla="*/ 1178588 h 1410656"/>
              <a:gd name="connsiteX169" fmla="*/ 1041107 w 5260975"/>
              <a:gd name="connsiteY169" fmla="*/ 1185789 h 1410656"/>
              <a:gd name="connsiteX170" fmla="*/ 1067703 w 5260975"/>
              <a:gd name="connsiteY170" fmla="*/ 1186076 h 1410656"/>
              <a:gd name="connsiteX171" fmla="*/ 1116574 w 5260975"/>
              <a:gd name="connsiteY171" fmla="*/ 1222946 h 1410656"/>
              <a:gd name="connsiteX172" fmla="*/ 1155557 w 5260975"/>
              <a:gd name="connsiteY172" fmla="*/ 1247335 h 1410656"/>
              <a:gd name="connsiteX173" fmla="*/ 1196556 w 5260975"/>
              <a:gd name="connsiteY173" fmla="*/ 1235525 h 1410656"/>
              <a:gd name="connsiteX174" fmla="*/ 1207693 w 5260975"/>
              <a:gd name="connsiteY174" fmla="*/ 1224387 h 1410656"/>
              <a:gd name="connsiteX175" fmla="*/ 1274904 w 5260975"/>
              <a:gd name="connsiteY175" fmla="*/ 1213826 h 1410656"/>
              <a:gd name="connsiteX176" fmla="*/ 1370919 w 5260975"/>
              <a:gd name="connsiteY176" fmla="*/ 1213442 h 1410656"/>
              <a:gd name="connsiteX177" fmla="*/ 1530593 w 5260975"/>
              <a:gd name="connsiteY177" fmla="*/ 1189437 h 1410656"/>
              <a:gd name="connsiteX178" fmla="*/ 1558436 w 5260975"/>
              <a:gd name="connsiteY178" fmla="*/ 1178299 h 1410656"/>
              <a:gd name="connsiteX179" fmla="*/ 1589737 w 5260975"/>
              <a:gd name="connsiteY179" fmla="*/ 1175515 h 1410656"/>
              <a:gd name="connsiteX180" fmla="*/ 1601740 w 5260975"/>
              <a:gd name="connsiteY180" fmla="*/ 1182333 h 1410656"/>
              <a:gd name="connsiteX181" fmla="*/ 1654259 w 5260975"/>
              <a:gd name="connsiteY181" fmla="*/ 1192510 h 1410656"/>
              <a:gd name="connsiteX182" fmla="*/ 1664246 w 5260975"/>
              <a:gd name="connsiteY182" fmla="*/ 1192702 h 1410656"/>
              <a:gd name="connsiteX183" fmla="*/ 1698427 w 5260975"/>
              <a:gd name="connsiteY183" fmla="*/ 1188381 h 1410656"/>
              <a:gd name="connsiteX184" fmla="*/ 1730112 w 5260975"/>
              <a:gd name="connsiteY184" fmla="*/ 1185885 h 1410656"/>
              <a:gd name="connsiteX185" fmla="*/ 1809996 w 5260975"/>
              <a:gd name="connsiteY185" fmla="*/ 1194046 h 1410656"/>
              <a:gd name="connsiteX186" fmla="*/ 1871254 w 5260975"/>
              <a:gd name="connsiteY186" fmla="*/ 1192126 h 1410656"/>
              <a:gd name="connsiteX187" fmla="*/ 1899482 w 5260975"/>
              <a:gd name="connsiteY187" fmla="*/ 1194046 h 1410656"/>
              <a:gd name="connsiteX188" fmla="*/ 1915420 w 5260975"/>
              <a:gd name="connsiteY188" fmla="*/ 1196927 h 1410656"/>
              <a:gd name="connsiteX189" fmla="*/ 1951522 w 5260975"/>
              <a:gd name="connsiteY189" fmla="*/ 1216994 h 1410656"/>
              <a:gd name="connsiteX190" fmla="*/ 1971302 w 5260975"/>
              <a:gd name="connsiteY190" fmla="*/ 1221507 h 1410656"/>
              <a:gd name="connsiteX191" fmla="*/ 2030831 w 5260975"/>
              <a:gd name="connsiteY191" fmla="*/ 1221123 h 1410656"/>
              <a:gd name="connsiteX192" fmla="*/ 2120125 w 5260975"/>
              <a:gd name="connsiteY192" fmla="*/ 1190878 h 1410656"/>
              <a:gd name="connsiteX193" fmla="*/ 2129439 w 5260975"/>
              <a:gd name="connsiteY193" fmla="*/ 1186845 h 1410656"/>
              <a:gd name="connsiteX194" fmla="*/ 2174854 w 5260975"/>
              <a:gd name="connsiteY194" fmla="*/ 1181852 h 1410656"/>
              <a:gd name="connsiteX195" fmla="*/ 2205674 w 5260975"/>
              <a:gd name="connsiteY195" fmla="*/ 1188669 h 1410656"/>
              <a:gd name="connsiteX196" fmla="*/ 2247634 w 5260975"/>
              <a:gd name="connsiteY196" fmla="*/ 1202784 h 1410656"/>
              <a:gd name="connsiteX197" fmla="*/ 2285367 w 5260975"/>
              <a:gd name="connsiteY197" fmla="*/ 1214594 h 1410656"/>
              <a:gd name="connsiteX198" fmla="*/ 2312827 w 5260975"/>
              <a:gd name="connsiteY198" fmla="*/ 1227939 h 1410656"/>
              <a:gd name="connsiteX199" fmla="*/ 2375622 w 5260975"/>
              <a:gd name="connsiteY199" fmla="*/ 1237733 h 1410656"/>
              <a:gd name="connsiteX200" fmla="*/ 2382151 w 5260975"/>
              <a:gd name="connsiteY200" fmla="*/ 1239365 h 1410656"/>
              <a:gd name="connsiteX201" fmla="*/ 2429390 w 5260975"/>
              <a:gd name="connsiteY201" fmla="*/ 1227459 h 1410656"/>
              <a:gd name="connsiteX202" fmla="*/ 2486134 w 5260975"/>
              <a:gd name="connsiteY202" fmla="*/ 1215362 h 1410656"/>
              <a:gd name="connsiteX203" fmla="*/ 2506394 w 5260975"/>
              <a:gd name="connsiteY203" fmla="*/ 1219490 h 1410656"/>
              <a:gd name="connsiteX204" fmla="*/ 2534142 w 5260975"/>
              <a:gd name="connsiteY204" fmla="*/ 1225347 h 1410656"/>
              <a:gd name="connsiteX205" fmla="*/ 2559874 w 5260975"/>
              <a:gd name="connsiteY205" fmla="*/ 1222275 h 1410656"/>
              <a:gd name="connsiteX206" fmla="*/ 2575525 w 5260975"/>
              <a:gd name="connsiteY206" fmla="*/ 1221987 h 1410656"/>
              <a:gd name="connsiteX207" fmla="*/ 2646960 w 5260975"/>
              <a:gd name="connsiteY207" fmla="*/ 1257896 h 1410656"/>
              <a:gd name="connsiteX208" fmla="*/ 2665107 w 5260975"/>
              <a:gd name="connsiteY208" fmla="*/ 1260873 h 1410656"/>
              <a:gd name="connsiteX209" fmla="*/ 2675381 w 5260975"/>
              <a:gd name="connsiteY209" fmla="*/ 1265290 h 1410656"/>
              <a:gd name="connsiteX210" fmla="*/ 2737311 w 5260975"/>
              <a:gd name="connsiteY210" fmla="*/ 1309841 h 1410656"/>
              <a:gd name="connsiteX211" fmla="*/ 2763619 w 5260975"/>
              <a:gd name="connsiteY211" fmla="*/ 1318866 h 1410656"/>
              <a:gd name="connsiteX212" fmla="*/ 2792519 w 5260975"/>
              <a:gd name="connsiteY212" fmla="*/ 1317041 h 1410656"/>
              <a:gd name="connsiteX213" fmla="*/ 2809226 w 5260975"/>
              <a:gd name="connsiteY213" fmla="*/ 1313777 h 1410656"/>
              <a:gd name="connsiteX214" fmla="*/ 2850705 w 5260975"/>
              <a:gd name="connsiteY214" fmla="*/ 1285452 h 1410656"/>
              <a:gd name="connsiteX215" fmla="*/ 2874324 w 5260975"/>
              <a:gd name="connsiteY215" fmla="*/ 1286413 h 1410656"/>
              <a:gd name="connsiteX216" fmla="*/ 2911194 w 5260975"/>
              <a:gd name="connsiteY216" fmla="*/ 1305903 h 1410656"/>
              <a:gd name="connsiteX217" fmla="*/ 2978116 w 5260975"/>
              <a:gd name="connsiteY217" fmla="*/ 1314641 h 1410656"/>
              <a:gd name="connsiteX218" fmla="*/ 3012106 w 5260975"/>
              <a:gd name="connsiteY218" fmla="*/ 1287373 h 1410656"/>
              <a:gd name="connsiteX219" fmla="*/ 3029676 w 5260975"/>
              <a:gd name="connsiteY219" fmla="*/ 1261161 h 1410656"/>
              <a:gd name="connsiteX220" fmla="*/ 3080469 w 5260975"/>
              <a:gd name="connsiteY220" fmla="*/ 1230724 h 1410656"/>
              <a:gd name="connsiteX221" fmla="*/ 3092567 w 5260975"/>
              <a:gd name="connsiteY221" fmla="*/ 1242054 h 1410656"/>
              <a:gd name="connsiteX222" fmla="*/ 3129821 w 5260975"/>
              <a:gd name="connsiteY222" fmla="*/ 1246855 h 1410656"/>
              <a:gd name="connsiteX223" fmla="*/ 3170147 w 5260975"/>
              <a:gd name="connsiteY223" fmla="*/ 1246471 h 1410656"/>
              <a:gd name="connsiteX224" fmla="*/ 3240429 w 5260975"/>
              <a:gd name="connsiteY224" fmla="*/ 1251559 h 1410656"/>
              <a:gd name="connsiteX225" fmla="*/ 3287189 w 5260975"/>
              <a:gd name="connsiteY225" fmla="*/ 1222466 h 1410656"/>
              <a:gd name="connsiteX226" fmla="*/ 3305049 w 5260975"/>
              <a:gd name="connsiteY226" fmla="*/ 1210465 h 1410656"/>
              <a:gd name="connsiteX227" fmla="*/ 3321755 w 5260975"/>
              <a:gd name="connsiteY227" fmla="*/ 1202784 h 1410656"/>
              <a:gd name="connsiteX228" fmla="*/ 3341055 w 5260975"/>
              <a:gd name="connsiteY228" fmla="*/ 1198463 h 1410656"/>
              <a:gd name="connsiteX229" fmla="*/ 3387621 w 5260975"/>
              <a:gd name="connsiteY229" fmla="*/ 1182140 h 1410656"/>
              <a:gd name="connsiteX230" fmla="*/ 3413161 w 5260975"/>
              <a:gd name="connsiteY230" fmla="*/ 1166105 h 1410656"/>
              <a:gd name="connsiteX231" fmla="*/ 3470579 w 5260975"/>
              <a:gd name="connsiteY231" fmla="*/ 1150647 h 1410656"/>
              <a:gd name="connsiteX232" fmla="*/ 3509657 w 5260975"/>
              <a:gd name="connsiteY232" fmla="*/ 1136821 h 1410656"/>
              <a:gd name="connsiteX233" fmla="*/ 3550847 w 5260975"/>
              <a:gd name="connsiteY233" fmla="*/ 1113009 h 1410656"/>
              <a:gd name="connsiteX234" fmla="*/ 3556608 w 5260975"/>
              <a:gd name="connsiteY234" fmla="*/ 1109361 h 1410656"/>
              <a:gd name="connsiteX235" fmla="*/ 3570435 w 5260975"/>
              <a:gd name="connsiteY235" fmla="*/ 1093710 h 1410656"/>
              <a:gd name="connsiteX236" fmla="*/ 3590501 w 5260975"/>
              <a:gd name="connsiteY236" fmla="*/ 1039846 h 1410656"/>
              <a:gd name="connsiteX237" fmla="*/ 3596263 w 5260975"/>
              <a:gd name="connsiteY237" fmla="*/ 1028900 h 1410656"/>
              <a:gd name="connsiteX238" fmla="*/ 3648591 w 5260975"/>
              <a:gd name="connsiteY238" fmla="*/ 992030 h 1410656"/>
              <a:gd name="connsiteX239" fmla="*/ 3667986 w 5260975"/>
              <a:gd name="connsiteY239" fmla="*/ 995487 h 1410656"/>
              <a:gd name="connsiteX240" fmla="*/ 3689397 w 5260975"/>
              <a:gd name="connsiteY240" fmla="*/ 1007585 h 1410656"/>
              <a:gd name="connsiteX241" fmla="*/ 3736349 w 5260975"/>
              <a:gd name="connsiteY241" fmla="*/ 1010753 h 1410656"/>
              <a:gd name="connsiteX242" fmla="*/ 3753919 w 5260975"/>
              <a:gd name="connsiteY242" fmla="*/ 1004513 h 1410656"/>
              <a:gd name="connsiteX243" fmla="*/ 3784643 w 5260975"/>
              <a:gd name="connsiteY243" fmla="*/ 987710 h 1410656"/>
              <a:gd name="connsiteX244" fmla="*/ 3808359 w 5260975"/>
              <a:gd name="connsiteY244" fmla="*/ 961689 h 1410656"/>
              <a:gd name="connsiteX245" fmla="*/ 3842829 w 5260975"/>
              <a:gd name="connsiteY245" fmla="*/ 918674 h 1410656"/>
              <a:gd name="connsiteX246" fmla="*/ 3908983 w 5260975"/>
              <a:gd name="connsiteY246" fmla="*/ 902256 h 1410656"/>
              <a:gd name="connsiteX247" fmla="*/ 3934428 w 5260975"/>
              <a:gd name="connsiteY247" fmla="*/ 896783 h 1410656"/>
              <a:gd name="connsiteX248" fmla="*/ 4026987 w 5260975"/>
              <a:gd name="connsiteY248" fmla="*/ 873835 h 1410656"/>
              <a:gd name="connsiteX249" fmla="*/ 4035051 w 5260975"/>
              <a:gd name="connsiteY249" fmla="*/ 873067 h 1410656"/>
              <a:gd name="connsiteX250" fmla="*/ 4099189 w 5260975"/>
              <a:gd name="connsiteY250" fmla="*/ 846664 h 1410656"/>
              <a:gd name="connsiteX251" fmla="*/ 4114647 w 5260975"/>
              <a:gd name="connsiteY251" fmla="*/ 840134 h 1410656"/>
              <a:gd name="connsiteX252" fmla="*/ 4133563 w 5260975"/>
              <a:gd name="connsiteY252" fmla="*/ 823427 h 1410656"/>
              <a:gd name="connsiteX253" fmla="*/ 4151039 w 5260975"/>
              <a:gd name="connsiteY253" fmla="*/ 776284 h 1410656"/>
              <a:gd name="connsiteX254" fmla="*/ 4171489 w 5260975"/>
              <a:gd name="connsiteY254" fmla="*/ 754776 h 1410656"/>
              <a:gd name="connsiteX255" fmla="*/ 4186372 w 5260975"/>
              <a:gd name="connsiteY255" fmla="*/ 741718 h 1410656"/>
              <a:gd name="connsiteX256" fmla="*/ 4199429 w 5260975"/>
              <a:gd name="connsiteY256" fmla="*/ 721940 h 1410656"/>
              <a:gd name="connsiteX257" fmla="*/ 4212487 w 5260975"/>
              <a:gd name="connsiteY257" fmla="*/ 674604 h 1410656"/>
              <a:gd name="connsiteX258" fmla="*/ 4232555 w 5260975"/>
              <a:gd name="connsiteY258" fmla="*/ 632645 h 1410656"/>
              <a:gd name="connsiteX259" fmla="*/ 4268657 w 5260975"/>
              <a:gd name="connsiteY259" fmla="*/ 609410 h 1410656"/>
              <a:gd name="connsiteX260" fmla="*/ 4291028 w 5260975"/>
              <a:gd name="connsiteY260" fmla="*/ 597216 h 1410656"/>
              <a:gd name="connsiteX261" fmla="*/ 4379651 w 5260975"/>
              <a:gd name="connsiteY261" fmla="*/ 609506 h 1410656"/>
              <a:gd name="connsiteX262" fmla="*/ 4440139 w 5260975"/>
              <a:gd name="connsiteY262" fmla="*/ 621507 h 1410656"/>
              <a:gd name="connsiteX263" fmla="*/ 4460015 w 5260975"/>
              <a:gd name="connsiteY263" fmla="*/ 616899 h 1410656"/>
              <a:gd name="connsiteX264" fmla="*/ 4516183 w 5260975"/>
              <a:gd name="connsiteY264" fmla="*/ 577724 h 1410656"/>
              <a:gd name="connsiteX265" fmla="*/ 4571681 w 5260975"/>
              <a:gd name="connsiteY265" fmla="*/ 560250 h 1410656"/>
              <a:gd name="connsiteX266" fmla="*/ 4613447 w 5260975"/>
              <a:gd name="connsiteY266" fmla="*/ 555257 h 1410656"/>
              <a:gd name="connsiteX267" fmla="*/ 4649355 w 5260975"/>
              <a:gd name="connsiteY267" fmla="*/ 551417 h 1410656"/>
              <a:gd name="connsiteX268" fmla="*/ 4692467 w 5260975"/>
              <a:gd name="connsiteY268" fmla="*/ 540663 h 1410656"/>
              <a:gd name="connsiteX269" fmla="*/ 4716855 w 5260975"/>
              <a:gd name="connsiteY269" fmla="*/ 528949 h 1410656"/>
              <a:gd name="connsiteX270" fmla="*/ 4755645 w 5260975"/>
              <a:gd name="connsiteY270" fmla="*/ 512147 h 1410656"/>
              <a:gd name="connsiteX271" fmla="*/ 4795395 w 5260975"/>
              <a:gd name="connsiteY271" fmla="*/ 490351 h 1410656"/>
              <a:gd name="connsiteX272" fmla="*/ 4825928 w 5260975"/>
              <a:gd name="connsiteY272" fmla="*/ 459818 h 1410656"/>
              <a:gd name="connsiteX273" fmla="*/ 4842347 w 5260975"/>
              <a:gd name="connsiteY273" fmla="*/ 434086 h 1410656"/>
              <a:gd name="connsiteX274" fmla="*/ 4890451 w 5260975"/>
              <a:gd name="connsiteY274" fmla="*/ 397216 h 1410656"/>
              <a:gd name="connsiteX275" fmla="*/ 4933945 w 5260975"/>
              <a:gd name="connsiteY275" fmla="*/ 327701 h 1410656"/>
              <a:gd name="connsiteX276" fmla="*/ 4961214 w 5260975"/>
              <a:gd name="connsiteY276" fmla="*/ 298801 h 1410656"/>
              <a:gd name="connsiteX277" fmla="*/ 4976672 w 5260975"/>
              <a:gd name="connsiteY277" fmla="*/ 290639 h 1410656"/>
              <a:gd name="connsiteX278" fmla="*/ 5002979 w 5260975"/>
              <a:gd name="connsiteY278" fmla="*/ 270573 h 1410656"/>
              <a:gd name="connsiteX279" fmla="*/ 5018535 w 5260975"/>
              <a:gd name="connsiteY279" fmla="*/ 255690 h 1410656"/>
              <a:gd name="connsiteX280" fmla="*/ 5061069 w 5260975"/>
              <a:gd name="connsiteY280" fmla="*/ 200961 h 1410656"/>
              <a:gd name="connsiteX281" fmla="*/ 5074127 w 5260975"/>
              <a:gd name="connsiteY281" fmla="*/ 184735 h 1410656"/>
              <a:gd name="connsiteX282" fmla="*/ 5101108 w 5260975"/>
              <a:gd name="connsiteY282" fmla="*/ 156891 h 1410656"/>
              <a:gd name="connsiteX283" fmla="*/ 5112918 w 5260975"/>
              <a:gd name="connsiteY283" fmla="*/ 148441 h 1410656"/>
              <a:gd name="connsiteX284" fmla="*/ 5133753 w 5260975"/>
              <a:gd name="connsiteY284" fmla="*/ 125782 h 1410656"/>
              <a:gd name="connsiteX285" fmla="*/ 5183393 w 5260975"/>
              <a:gd name="connsiteY285" fmla="*/ 66348 h 1410656"/>
              <a:gd name="connsiteX286" fmla="*/ 5204709 w 5260975"/>
              <a:gd name="connsiteY286" fmla="*/ 33030 h 1410656"/>
              <a:gd name="connsiteX287" fmla="*/ 5247243 w 5260975"/>
              <a:gd name="connsiteY287" fmla="*/ 8451 h 1410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Lst>
            <a:rect l="l" t="t" r="r" b="b"/>
            <a:pathLst>
              <a:path w="5260975" h="1410656">
                <a:moveTo>
                  <a:pt x="5260975" y="0"/>
                </a:moveTo>
                <a:lnTo>
                  <a:pt x="5260975" y="221634"/>
                </a:lnTo>
                <a:lnTo>
                  <a:pt x="5226503" y="237063"/>
                </a:lnTo>
                <a:cubicBezTo>
                  <a:pt x="5219783" y="239848"/>
                  <a:pt x="5212389" y="241384"/>
                  <a:pt x="5206341" y="245128"/>
                </a:cubicBezTo>
                <a:cubicBezTo>
                  <a:pt x="5178495" y="262219"/>
                  <a:pt x="5151515" y="280654"/>
                  <a:pt x="5123287" y="297073"/>
                </a:cubicBezTo>
                <a:cubicBezTo>
                  <a:pt x="5094195" y="314067"/>
                  <a:pt x="5068175" y="334134"/>
                  <a:pt x="5048107" y="361307"/>
                </a:cubicBezTo>
                <a:cubicBezTo>
                  <a:pt x="5029480" y="386559"/>
                  <a:pt x="5011429" y="412194"/>
                  <a:pt x="4992899" y="437542"/>
                </a:cubicBezTo>
                <a:cubicBezTo>
                  <a:pt x="4988194" y="443975"/>
                  <a:pt x="4983873" y="451561"/>
                  <a:pt x="4977440" y="455690"/>
                </a:cubicBezTo>
                <a:cubicBezTo>
                  <a:pt x="4964094" y="464331"/>
                  <a:pt x="4949499" y="471340"/>
                  <a:pt x="4935193" y="478445"/>
                </a:cubicBezTo>
                <a:cubicBezTo>
                  <a:pt x="4922903" y="484494"/>
                  <a:pt x="4909845" y="489006"/>
                  <a:pt x="4897844" y="495535"/>
                </a:cubicBezTo>
                <a:cubicBezTo>
                  <a:pt x="4888243" y="500721"/>
                  <a:pt x="4879697" y="507922"/>
                  <a:pt x="4870767" y="514451"/>
                </a:cubicBezTo>
                <a:cubicBezTo>
                  <a:pt x="4862990" y="520115"/>
                  <a:pt x="4854445" y="525012"/>
                  <a:pt x="4847916" y="531830"/>
                </a:cubicBezTo>
                <a:cubicBezTo>
                  <a:pt x="4831977" y="548344"/>
                  <a:pt x="4815942" y="564571"/>
                  <a:pt x="4796163" y="576765"/>
                </a:cubicBezTo>
                <a:cubicBezTo>
                  <a:pt x="4776672" y="588862"/>
                  <a:pt x="4758237" y="602401"/>
                  <a:pt x="4738843" y="614691"/>
                </a:cubicBezTo>
                <a:cubicBezTo>
                  <a:pt x="4719831" y="626693"/>
                  <a:pt x="4702645" y="639846"/>
                  <a:pt x="4692755" y="661162"/>
                </a:cubicBezTo>
                <a:cubicBezTo>
                  <a:pt x="4688339" y="670571"/>
                  <a:pt x="4682097" y="680845"/>
                  <a:pt x="4673744" y="686318"/>
                </a:cubicBezTo>
                <a:cubicBezTo>
                  <a:pt x="4661838" y="694095"/>
                  <a:pt x="4646764" y="696880"/>
                  <a:pt x="4633801" y="703505"/>
                </a:cubicBezTo>
                <a:cubicBezTo>
                  <a:pt x="4618535" y="711282"/>
                  <a:pt x="4600869" y="718003"/>
                  <a:pt x="4590499" y="730389"/>
                </a:cubicBezTo>
                <a:cubicBezTo>
                  <a:pt x="4581281" y="741431"/>
                  <a:pt x="4571968" y="750072"/>
                  <a:pt x="4559773" y="757081"/>
                </a:cubicBezTo>
                <a:cubicBezTo>
                  <a:pt x="4551229" y="761978"/>
                  <a:pt x="4544892" y="770907"/>
                  <a:pt x="4536059" y="774940"/>
                </a:cubicBezTo>
                <a:cubicBezTo>
                  <a:pt x="4524441" y="780317"/>
                  <a:pt x="4512727" y="784542"/>
                  <a:pt x="4502549" y="792895"/>
                </a:cubicBezTo>
                <a:cubicBezTo>
                  <a:pt x="4491987" y="801536"/>
                  <a:pt x="4479986" y="808353"/>
                  <a:pt x="4468944" y="816419"/>
                </a:cubicBezTo>
                <a:cubicBezTo>
                  <a:pt x="4463087" y="820739"/>
                  <a:pt x="4458286" y="826404"/>
                  <a:pt x="4452622" y="830917"/>
                </a:cubicBezTo>
                <a:cubicBezTo>
                  <a:pt x="4442252" y="839174"/>
                  <a:pt x="4431690" y="847239"/>
                  <a:pt x="4421032" y="855016"/>
                </a:cubicBezTo>
                <a:cubicBezTo>
                  <a:pt x="4410375" y="862794"/>
                  <a:pt x="4400197" y="871819"/>
                  <a:pt x="4388483" y="877484"/>
                </a:cubicBezTo>
                <a:cubicBezTo>
                  <a:pt x="4368513" y="887086"/>
                  <a:pt x="4346717" y="892847"/>
                  <a:pt x="4327321" y="903216"/>
                </a:cubicBezTo>
                <a:cubicBezTo>
                  <a:pt x="4307639" y="913777"/>
                  <a:pt x="4289107" y="927028"/>
                  <a:pt x="4271633" y="941046"/>
                </a:cubicBezTo>
                <a:cubicBezTo>
                  <a:pt x="4257807" y="952088"/>
                  <a:pt x="4244845" y="963034"/>
                  <a:pt x="4227465" y="968698"/>
                </a:cubicBezTo>
                <a:cubicBezTo>
                  <a:pt x="4217768" y="971867"/>
                  <a:pt x="4207591" y="978780"/>
                  <a:pt x="4201733" y="986846"/>
                </a:cubicBezTo>
                <a:cubicBezTo>
                  <a:pt x="4189059" y="1004416"/>
                  <a:pt x="4172833" y="1016802"/>
                  <a:pt x="4154494" y="1027364"/>
                </a:cubicBezTo>
                <a:cubicBezTo>
                  <a:pt x="4130010" y="1041574"/>
                  <a:pt x="4105814" y="1056072"/>
                  <a:pt x="4081234" y="1069994"/>
                </a:cubicBezTo>
                <a:cubicBezTo>
                  <a:pt x="4066737" y="1078252"/>
                  <a:pt x="4052335" y="1086989"/>
                  <a:pt x="4036971" y="1093038"/>
                </a:cubicBezTo>
                <a:cubicBezTo>
                  <a:pt x="4005575" y="1105520"/>
                  <a:pt x="3973410" y="1116177"/>
                  <a:pt x="3941725" y="1127796"/>
                </a:cubicBezTo>
                <a:cubicBezTo>
                  <a:pt x="3931355" y="1131540"/>
                  <a:pt x="3921561" y="1136917"/>
                  <a:pt x="3910999" y="1140182"/>
                </a:cubicBezTo>
                <a:cubicBezTo>
                  <a:pt x="3899573" y="1143734"/>
                  <a:pt x="3887285" y="1144790"/>
                  <a:pt x="3875859" y="1148343"/>
                </a:cubicBezTo>
                <a:cubicBezTo>
                  <a:pt x="3856847" y="1154199"/>
                  <a:pt x="3838412" y="1161689"/>
                  <a:pt x="3819401" y="1167642"/>
                </a:cubicBezTo>
                <a:cubicBezTo>
                  <a:pt x="3782723" y="1179068"/>
                  <a:pt x="3745949" y="1190014"/>
                  <a:pt x="3709176" y="1200863"/>
                </a:cubicBezTo>
                <a:cubicBezTo>
                  <a:pt x="3701303" y="1203168"/>
                  <a:pt x="3692757" y="1203456"/>
                  <a:pt x="3684981" y="1205952"/>
                </a:cubicBezTo>
                <a:cubicBezTo>
                  <a:pt x="3664337" y="1212673"/>
                  <a:pt x="3643789" y="1219970"/>
                  <a:pt x="3623338" y="1227363"/>
                </a:cubicBezTo>
                <a:cubicBezTo>
                  <a:pt x="3610953" y="1231876"/>
                  <a:pt x="3598854" y="1237445"/>
                  <a:pt x="3586373" y="1241765"/>
                </a:cubicBezTo>
                <a:cubicBezTo>
                  <a:pt x="3576387" y="1245222"/>
                  <a:pt x="3566113" y="1247910"/>
                  <a:pt x="3555743" y="1250023"/>
                </a:cubicBezTo>
                <a:cubicBezTo>
                  <a:pt x="3546814" y="1251848"/>
                  <a:pt x="3537501" y="1251655"/>
                  <a:pt x="3528667" y="1253864"/>
                </a:cubicBezTo>
                <a:cubicBezTo>
                  <a:pt x="3504759" y="1259816"/>
                  <a:pt x="3481140" y="1266538"/>
                  <a:pt x="3457424" y="1272874"/>
                </a:cubicBezTo>
                <a:cubicBezTo>
                  <a:pt x="3447919" y="1275371"/>
                  <a:pt x="3438221" y="1277196"/>
                  <a:pt x="3429003" y="1280364"/>
                </a:cubicBezTo>
                <a:cubicBezTo>
                  <a:pt x="3404327" y="1288717"/>
                  <a:pt x="3380036" y="1298222"/>
                  <a:pt x="3355264" y="1306096"/>
                </a:cubicBezTo>
                <a:cubicBezTo>
                  <a:pt x="3334717" y="1312625"/>
                  <a:pt x="3313593" y="1317329"/>
                  <a:pt x="3292757" y="1323090"/>
                </a:cubicBezTo>
                <a:cubicBezTo>
                  <a:pt x="3283924" y="1325587"/>
                  <a:pt x="3275475" y="1329140"/>
                  <a:pt x="3266643" y="1331251"/>
                </a:cubicBezTo>
                <a:cubicBezTo>
                  <a:pt x="3246863" y="1336053"/>
                  <a:pt x="3226796" y="1340085"/>
                  <a:pt x="3206921" y="1344886"/>
                </a:cubicBezTo>
                <a:cubicBezTo>
                  <a:pt x="3195590" y="1347670"/>
                  <a:pt x="3184645" y="1352663"/>
                  <a:pt x="3173123" y="1354488"/>
                </a:cubicBezTo>
                <a:cubicBezTo>
                  <a:pt x="3145759" y="1358808"/>
                  <a:pt x="3118203" y="1361880"/>
                  <a:pt x="3090646" y="1365337"/>
                </a:cubicBezTo>
                <a:cubicBezTo>
                  <a:pt x="3062227" y="1368889"/>
                  <a:pt x="3033902" y="1372634"/>
                  <a:pt x="3005480" y="1375802"/>
                </a:cubicBezTo>
                <a:cubicBezTo>
                  <a:pt x="2989926" y="1377435"/>
                  <a:pt x="2974275" y="1377723"/>
                  <a:pt x="2958721" y="1379259"/>
                </a:cubicBezTo>
                <a:cubicBezTo>
                  <a:pt x="2945087" y="1380604"/>
                  <a:pt x="2931549" y="1383100"/>
                  <a:pt x="2917915" y="1384733"/>
                </a:cubicBezTo>
                <a:cubicBezTo>
                  <a:pt x="2906105" y="1386076"/>
                  <a:pt x="2894199" y="1386844"/>
                  <a:pt x="2882389" y="1388189"/>
                </a:cubicBezTo>
                <a:cubicBezTo>
                  <a:pt x="2863475" y="1390397"/>
                  <a:pt x="2844655" y="1392894"/>
                  <a:pt x="2825837" y="1395198"/>
                </a:cubicBezTo>
                <a:cubicBezTo>
                  <a:pt x="2817964" y="1396062"/>
                  <a:pt x="2809706" y="1398462"/>
                  <a:pt x="2802313" y="1397023"/>
                </a:cubicBezTo>
                <a:cubicBezTo>
                  <a:pt x="2783686" y="1393373"/>
                  <a:pt x="2765347" y="1394430"/>
                  <a:pt x="2746816" y="1396926"/>
                </a:cubicBezTo>
                <a:cubicBezTo>
                  <a:pt x="2740479" y="1397791"/>
                  <a:pt x="2733662" y="1397598"/>
                  <a:pt x="2727517" y="1395966"/>
                </a:cubicBezTo>
                <a:cubicBezTo>
                  <a:pt x="2714939" y="1392701"/>
                  <a:pt x="2702745" y="1388092"/>
                  <a:pt x="2690359" y="1384060"/>
                </a:cubicBezTo>
                <a:cubicBezTo>
                  <a:pt x="2689014" y="1383580"/>
                  <a:pt x="2687382" y="1383484"/>
                  <a:pt x="2685943" y="1383196"/>
                </a:cubicBezTo>
                <a:cubicBezTo>
                  <a:pt x="2677781" y="1381563"/>
                  <a:pt x="2669717" y="1379931"/>
                  <a:pt x="2661554" y="1378491"/>
                </a:cubicBezTo>
                <a:cubicBezTo>
                  <a:pt x="2657138" y="1377723"/>
                  <a:pt x="2652625" y="1377627"/>
                  <a:pt x="2648208" y="1376955"/>
                </a:cubicBezTo>
                <a:cubicBezTo>
                  <a:pt x="2631118" y="1374266"/>
                  <a:pt x="2612299" y="1378779"/>
                  <a:pt x="2597512" y="1367162"/>
                </a:cubicBezTo>
                <a:cubicBezTo>
                  <a:pt x="2587911" y="1359672"/>
                  <a:pt x="2578597" y="1361401"/>
                  <a:pt x="2568324" y="1362553"/>
                </a:cubicBezTo>
                <a:cubicBezTo>
                  <a:pt x="2560547" y="1363417"/>
                  <a:pt x="2552577" y="1363128"/>
                  <a:pt x="2544704" y="1363225"/>
                </a:cubicBezTo>
                <a:cubicBezTo>
                  <a:pt x="2530878" y="1363512"/>
                  <a:pt x="2517052" y="1363609"/>
                  <a:pt x="2503225" y="1364089"/>
                </a:cubicBezTo>
                <a:cubicBezTo>
                  <a:pt x="2498808" y="1364281"/>
                  <a:pt x="2494297" y="1366682"/>
                  <a:pt x="2489975" y="1366298"/>
                </a:cubicBezTo>
                <a:cubicBezTo>
                  <a:pt x="2470004" y="1364473"/>
                  <a:pt x="2450033" y="1361592"/>
                  <a:pt x="2430061" y="1359960"/>
                </a:cubicBezTo>
                <a:cubicBezTo>
                  <a:pt x="2418732" y="1359001"/>
                  <a:pt x="2407114" y="1360824"/>
                  <a:pt x="2395880" y="1359480"/>
                </a:cubicBezTo>
                <a:cubicBezTo>
                  <a:pt x="2382919" y="1357944"/>
                  <a:pt x="2370245" y="1354008"/>
                  <a:pt x="2357378" y="1351607"/>
                </a:cubicBezTo>
                <a:cubicBezTo>
                  <a:pt x="2353826" y="1350935"/>
                  <a:pt x="2349889" y="1351799"/>
                  <a:pt x="2346145" y="1351991"/>
                </a:cubicBezTo>
                <a:cubicBezTo>
                  <a:pt x="2341920" y="1352183"/>
                  <a:pt x="2337791" y="1352567"/>
                  <a:pt x="2333567" y="1352663"/>
                </a:cubicBezTo>
                <a:cubicBezTo>
                  <a:pt x="2320700" y="1352856"/>
                  <a:pt x="2307835" y="1352567"/>
                  <a:pt x="2294968" y="1353240"/>
                </a:cubicBezTo>
                <a:cubicBezTo>
                  <a:pt x="2287095" y="1353624"/>
                  <a:pt x="2278839" y="1357560"/>
                  <a:pt x="2271540" y="1356120"/>
                </a:cubicBezTo>
                <a:cubicBezTo>
                  <a:pt x="2256659" y="1353335"/>
                  <a:pt x="2241776" y="1359576"/>
                  <a:pt x="2226895" y="1354392"/>
                </a:cubicBezTo>
                <a:cubicBezTo>
                  <a:pt x="2222285" y="1352856"/>
                  <a:pt x="2215948" y="1356696"/>
                  <a:pt x="2210379" y="1356888"/>
                </a:cubicBezTo>
                <a:cubicBezTo>
                  <a:pt x="2196457" y="1357368"/>
                  <a:pt x="2182535" y="1357272"/>
                  <a:pt x="2168613" y="1357176"/>
                </a:cubicBezTo>
                <a:cubicBezTo>
                  <a:pt x="2156131" y="1357080"/>
                  <a:pt x="2143168" y="1358424"/>
                  <a:pt x="2131167" y="1355736"/>
                </a:cubicBezTo>
                <a:cubicBezTo>
                  <a:pt x="2118588" y="1352856"/>
                  <a:pt x="2107259" y="1353240"/>
                  <a:pt x="2095065" y="1356504"/>
                </a:cubicBezTo>
                <a:cubicBezTo>
                  <a:pt x="2086711" y="1358712"/>
                  <a:pt x="2077878" y="1359001"/>
                  <a:pt x="2069237" y="1359672"/>
                </a:cubicBezTo>
                <a:cubicBezTo>
                  <a:pt x="2059924" y="1360440"/>
                  <a:pt x="2049650" y="1358424"/>
                  <a:pt x="2041201" y="1361592"/>
                </a:cubicBezTo>
                <a:cubicBezTo>
                  <a:pt x="2016044" y="1371002"/>
                  <a:pt x="1990216" y="1373018"/>
                  <a:pt x="1963909" y="1373018"/>
                </a:cubicBezTo>
                <a:cubicBezTo>
                  <a:pt x="1959107" y="1373018"/>
                  <a:pt x="1954210" y="1371675"/>
                  <a:pt x="1949603" y="1370234"/>
                </a:cubicBezTo>
                <a:cubicBezTo>
                  <a:pt x="1922717" y="1361592"/>
                  <a:pt x="1895737" y="1362360"/>
                  <a:pt x="1868373" y="1367641"/>
                </a:cubicBezTo>
                <a:cubicBezTo>
                  <a:pt x="1862708" y="1368794"/>
                  <a:pt x="1856372" y="1368986"/>
                  <a:pt x="1850707" y="1367834"/>
                </a:cubicBezTo>
                <a:cubicBezTo>
                  <a:pt x="1834768" y="1364473"/>
                  <a:pt x="1819309" y="1358904"/>
                  <a:pt x="1803275" y="1356504"/>
                </a:cubicBezTo>
                <a:cubicBezTo>
                  <a:pt x="1776775" y="1352567"/>
                  <a:pt x="1753828" y="1365817"/>
                  <a:pt x="1730112" y="1374459"/>
                </a:cubicBezTo>
                <a:cubicBezTo>
                  <a:pt x="1707548" y="1382620"/>
                  <a:pt x="1688345" y="1401055"/>
                  <a:pt x="1661652" y="1396926"/>
                </a:cubicBezTo>
                <a:cubicBezTo>
                  <a:pt x="1658965" y="1396542"/>
                  <a:pt x="1655988" y="1399134"/>
                  <a:pt x="1653011" y="1399807"/>
                </a:cubicBezTo>
                <a:cubicBezTo>
                  <a:pt x="1644850" y="1401631"/>
                  <a:pt x="1636689" y="1403839"/>
                  <a:pt x="1628431" y="1404704"/>
                </a:cubicBezTo>
                <a:cubicBezTo>
                  <a:pt x="1618350" y="1405856"/>
                  <a:pt x="1608076" y="1405472"/>
                  <a:pt x="1597995" y="1406432"/>
                </a:cubicBezTo>
                <a:cubicBezTo>
                  <a:pt x="1585032" y="1407584"/>
                  <a:pt x="1572263" y="1410656"/>
                  <a:pt x="1559396" y="1410656"/>
                </a:cubicBezTo>
                <a:cubicBezTo>
                  <a:pt x="1549026" y="1410656"/>
                  <a:pt x="1538753" y="1407104"/>
                  <a:pt x="1528480" y="1405375"/>
                </a:cubicBezTo>
                <a:cubicBezTo>
                  <a:pt x="1513981" y="1402975"/>
                  <a:pt x="1498042" y="1403647"/>
                  <a:pt x="1485272" y="1397502"/>
                </a:cubicBezTo>
                <a:cubicBezTo>
                  <a:pt x="1471639" y="1390973"/>
                  <a:pt x="1458676" y="1387997"/>
                  <a:pt x="1444562" y="1390013"/>
                </a:cubicBezTo>
                <a:cubicBezTo>
                  <a:pt x="1439857" y="1390685"/>
                  <a:pt x="1433808" y="1394718"/>
                  <a:pt x="1431696" y="1398846"/>
                </a:cubicBezTo>
                <a:cubicBezTo>
                  <a:pt x="1426991" y="1408064"/>
                  <a:pt x="1420559" y="1409697"/>
                  <a:pt x="1411821" y="1406527"/>
                </a:cubicBezTo>
                <a:cubicBezTo>
                  <a:pt x="1404236" y="1403839"/>
                  <a:pt x="1394922" y="1402495"/>
                  <a:pt x="1389738" y="1397310"/>
                </a:cubicBezTo>
                <a:cubicBezTo>
                  <a:pt x="1375047" y="1382620"/>
                  <a:pt x="1356324" y="1382140"/>
                  <a:pt x="1338081" y="1378204"/>
                </a:cubicBezTo>
                <a:cubicBezTo>
                  <a:pt x="1326945" y="1375802"/>
                  <a:pt x="1316574" y="1375707"/>
                  <a:pt x="1305436" y="1377339"/>
                </a:cubicBezTo>
                <a:cubicBezTo>
                  <a:pt x="1281241" y="1380988"/>
                  <a:pt x="1257717" y="1375802"/>
                  <a:pt x="1234481" y="1369178"/>
                </a:cubicBezTo>
                <a:cubicBezTo>
                  <a:pt x="1219118" y="1364761"/>
                  <a:pt x="1203372" y="1362073"/>
                  <a:pt x="1188106" y="1357560"/>
                </a:cubicBezTo>
                <a:cubicBezTo>
                  <a:pt x="1176680" y="1354104"/>
                  <a:pt x="1165255" y="1349975"/>
                  <a:pt x="1154790" y="1344406"/>
                </a:cubicBezTo>
                <a:cubicBezTo>
                  <a:pt x="1139618" y="1336244"/>
                  <a:pt x="1126369" y="1323954"/>
                  <a:pt x="1107069" y="1327219"/>
                </a:cubicBezTo>
                <a:cubicBezTo>
                  <a:pt x="1090074" y="1330099"/>
                  <a:pt x="1074713" y="1324051"/>
                  <a:pt x="1059158" y="1318290"/>
                </a:cubicBezTo>
                <a:cubicBezTo>
                  <a:pt x="1047732" y="1314065"/>
                  <a:pt x="1036308" y="1309744"/>
                  <a:pt x="1024496" y="1307056"/>
                </a:cubicBezTo>
                <a:cubicBezTo>
                  <a:pt x="1010478" y="1303887"/>
                  <a:pt x="994635" y="1305232"/>
                  <a:pt x="982153" y="1299374"/>
                </a:cubicBezTo>
                <a:cubicBezTo>
                  <a:pt x="969095" y="1293229"/>
                  <a:pt x="958246" y="1297358"/>
                  <a:pt x="946628" y="1299087"/>
                </a:cubicBezTo>
                <a:cubicBezTo>
                  <a:pt x="928097" y="1301775"/>
                  <a:pt x="909661" y="1306768"/>
                  <a:pt x="890939" y="1300431"/>
                </a:cubicBezTo>
                <a:cubicBezTo>
                  <a:pt x="868184" y="1292750"/>
                  <a:pt x="845620" y="1284493"/>
                  <a:pt x="822769" y="1277196"/>
                </a:cubicBezTo>
                <a:cubicBezTo>
                  <a:pt x="813934" y="1274410"/>
                  <a:pt x="804431" y="1273258"/>
                  <a:pt x="795212" y="1272010"/>
                </a:cubicBezTo>
                <a:cubicBezTo>
                  <a:pt x="786476" y="1270954"/>
                  <a:pt x="776010" y="1273642"/>
                  <a:pt x="769288" y="1269610"/>
                </a:cubicBezTo>
                <a:cubicBezTo>
                  <a:pt x="752005" y="1259241"/>
                  <a:pt x="734243" y="1254152"/>
                  <a:pt x="714271" y="1254152"/>
                </a:cubicBezTo>
                <a:cubicBezTo>
                  <a:pt x="706781" y="1254152"/>
                  <a:pt x="699484" y="1249831"/>
                  <a:pt x="691900" y="1249062"/>
                </a:cubicBezTo>
                <a:cubicBezTo>
                  <a:pt x="681529" y="1248103"/>
                  <a:pt x="669623" y="1245510"/>
                  <a:pt x="660598" y="1249159"/>
                </a:cubicBezTo>
                <a:cubicBezTo>
                  <a:pt x="639379" y="1257800"/>
                  <a:pt x="622193" y="1250599"/>
                  <a:pt x="603662" y="1242054"/>
                </a:cubicBezTo>
                <a:cubicBezTo>
                  <a:pt x="585418" y="1233604"/>
                  <a:pt x="566215" y="1226884"/>
                  <a:pt x="546821" y="1221314"/>
                </a:cubicBezTo>
                <a:cubicBezTo>
                  <a:pt x="539524" y="1219298"/>
                  <a:pt x="530787" y="1222659"/>
                  <a:pt x="522721" y="1223330"/>
                </a:cubicBezTo>
                <a:cubicBezTo>
                  <a:pt x="519840" y="1223523"/>
                  <a:pt x="516671" y="1223811"/>
                  <a:pt x="514080" y="1222851"/>
                </a:cubicBezTo>
                <a:cubicBezTo>
                  <a:pt x="489020" y="1213633"/>
                  <a:pt x="463575" y="1206624"/>
                  <a:pt x="436404" y="1211424"/>
                </a:cubicBezTo>
                <a:cubicBezTo>
                  <a:pt x="433908" y="1211905"/>
                  <a:pt x="431123" y="1210849"/>
                  <a:pt x="428626" y="1210177"/>
                </a:cubicBezTo>
                <a:cubicBezTo>
                  <a:pt x="416432" y="1206720"/>
                  <a:pt x="404526" y="1201247"/>
                  <a:pt x="392141" y="1199999"/>
                </a:cubicBezTo>
                <a:cubicBezTo>
                  <a:pt x="361608" y="1196927"/>
                  <a:pt x="330884" y="1195678"/>
                  <a:pt x="300157" y="1193662"/>
                </a:cubicBezTo>
                <a:cubicBezTo>
                  <a:pt x="298237" y="1193566"/>
                  <a:pt x="296221" y="1193566"/>
                  <a:pt x="294493" y="1192894"/>
                </a:cubicBezTo>
                <a:cubicBezTo>
                  <a:pt x="283163" y="1188765"/>
                  <a:pt x="273274" y="1190110"/>
                  <a:pt x="263671" y="1197982"/>
                </a:cubicBezTo>
                <a:cubicBezTo>
                  <a:pt x="259447" y="1201439"/>
                  <a:pt x="253686" y="1203263"/>
                  <a:pt x="248406" y="1205184"/>
                </a:cubicBezTo>
                <a:cubicBezTo>
                  <a:pt x="240628" y="1208065"/>
                  <a:pt x="232659" y="1210849"/>
                  <a:pt x="224594" y="1212673"/>
                </a:cubicBezTo>
                <a:cubicBezTo>
                  <a:pt x="216624" y="1214401"/>
                  <a:pt x="208079" y="1216801"/>
                  <a:pt x="200398" y="1215458"/>
                </a:cubicBezTo>
                <a:cubicBezTo>
                  <a:pt x="186572" y="1213057"/>
                  <a:pt x="173417" y="1207681"/>
                  <a:pt x="159783" y="1204127"/>
                </a:cubicBezTo>
                <a:cubicBezTo>
                  <a:pt x="155079" y="1202879"/>
                  <a:pt x="149893" y="1203072"/>
                  <a:pt x="144997" y="1202975"/>
                </a:cubicBezTo>
                <a:cubicBezTo>
                  <a:pt x="133763" y="1202688"/>
                  <a:pt x="122241" y="1205472"/>
                  <a:pt x="112064" y="1197503"/>
                </a:cubicBezTo>
                <a:cubicBezTo>
                  <a:pt x="102655" y="1190014"/>
                  <a:pt x="93148" y="1192221"/>
                  <a:pt x="83259" y="1197887"/>
                </a:cubicBezTo>
                <a:cubicBezTo>
                  <a:pt x="76154" y="1201920"/>
                  <a:pt x="68090" y="1205088"/>
                  <a:pt x="60120" y="1206624"/>
                </a:cubicBezTo>
                <a:cubicBezTo>
                  <a:pt x="49174" y="1208736"/>
                  <a:pt x="38324" y="1209601"/>
                  <a:pt x="26514" y="1208352"/>
                </a:cubicBezTo>
                <a:cubicBezTo>
                  <a:pt x="18161" y="1207488"/>
                  <a:pt x="11343" y="1207104"/>
                  <a:pt x="4814" y="1202015"/>
                </a:cubicBezTo>
                <a:cubicBezTo>
                  <a:pt x="3759" y="1201247"/>
                  <a:pt x="1839" y="1201055"/>
                  <a:pt x="398" y="1201152"/>
                </a:cubicBezTo>
                <a:lnTo>
                  <a:pt x="0" y="1201150"/>
                </a:lnTo>
                <a:lnTo>
                  <a:pt x="0" y="1004512"/>
                </a:lnTo>
                <a:lnTo>
                  <a:pt x="30355" y="1002784"/>
                </a:lnTo>
                <a:cubicBezTo>
                  <a:pt x="37748" y="1002111"/>
                  <a:pt x="44853" y="999520"/>
                  <a:pt x="52151" y="997695"/>
                </a:cubicBezTo>
                <a:cubicBezTo>
                  <a:pt x="56183" y="996639"/>
                  <a:pt x="60504" y="993855"/>
                  <a:pt x="64248" y="994430"/>
                </a:cubicBezTo>
                <a:cubicBezTo>
                  <a:pt x="85948" y="997791"/>
                  <a:pt x="105823" y="989534"/>
                  <a:pt x="126370" y="985405"/>
                </a:cubicBezTo>
                <a:cubicBezTo>
                  <a:pt x="135876" y="983485"/>
                  <a:pt x="144805" y="978876"/>
                  <a:pt x="154022" y="975708"/>
                </a:cubicBezTo>
                <a:cubicBezTo>
                  <a:pt x="156423" y="974843"/>
                  <a:pt x="159111" y="974075"/>
                  <a:pt x="161512" y="974268"/>
                </a:cubicBezTo>
                <a:cubicBezTo>
                  <a:pt x="175242" y="975420"/>
                  <a:pt x="188876" y="977052"/>
                  <a:pt x="202510" y="978300"/>
                </a:cubicBezTo>
                <a:cubicBezTo>
                  <a:pt x="214896" y="979452"/>
                  <a:pt x="227378" y="979836"/>
                  <a:pt x="233235" y="993950"/>
                </a:cubicBezTo>
                <a:cubicBezTo>
                  <a:pt x="234100" y="996159"/>
                  <a:pt x="236979" y="997791"/>
                  <a:pt x="239188" y="999231"/>
                </a:cubicBezTo>
                <a:cubicBezTo>
                  <a:pt x="273274" y="1021411"/>
                  <a:pt x="291516" y="1020835"/>
                  <a:pt x="324834" y="997407"/>
                </a:cubicBezTo>
                <a:cubicBezTo>
                  <a:pt x="328290" y="995007"/>
                  <a:pt x="335683" y="993278"/>
                  <a:pt x="337987" y="995198"/>
                </a:cubicBezTo>
                <a:cubicBezTo>
                  <a:pt x="357575" y="1011137"/>
                  <a:pt x="378986" y="1009409"/>
                  <a:pt x="401550" y="1004416"/>
                </a:cubicBezTo>
                <a:cubicBezTo>
                  <a:pt x="407407" y="1003072"/>
                  <a:pt x="415664" y="1003072"/>
                  <a:pt x="420081" y="1006240"/>
                </a:cubicBezTo>
                <a:cubicBezTo>
                  <a:pt x="441108" y="1020930"/>
                  <a:pt x="463672" y="1018819"/>
                  <a:pt x="486523" y="1014498"/>
                </a:cubicBezTo>
                <a:cubicBezTo>
                  <a:pt x="490075" y="1013826"/>
                  <a:pt x="494397" y="1010177"/>
                  <a:pt x="495932" y="1006817"/>
                </a:cubicBezTo>
                <a:cubicBezTo>
                  <a:pt x="501406" y="994911"/>
                  <a:pt x="511680" y="990878"/>
                  <a:pt x="523009" y="987517"/>
                </a:cubicBezTo>
                <a:cubicBezTo>
                  <a:pt x="540868" y="982044"/>
                  <a:pt x="558438" y="975611"/>
                  <a:pt x="576393" y="970427"/>
                </a:cubicBezTo>
                <a:cubicBezTo>
                  <a:pt x="580811" y="969179"/>
                  <a:pt x="586283" y="969947"/>
                  <a:pt x="590892" y="971387"/>
                </a:cubicBezTo>
                <a:cubicBezTo>
                  <a:pt x="606638" y="976284"/>
                  <a:pt x="616624" y="988574"/>
                  <a:pt x="627569" y="999904"/>
                </a:cubicBezTo>
                <a:cubicBezTo>
                  <a:pt x="632370" y="1004897"/>
                  <a:pt x="638995" y="1008449"/>
                  <a:pt x="645429" y="1011329"/>
                </a:cubicBezTo>
                <a:cubicBezTo>
                  <a:pt x="662135" y="1018723"/>
                  <a:pt x="679226" y="1025348"/>
                  <a:pt x="696125" y="1032356"/>
                </a:cubicBezTo>
                <a:cubicBezTo>
                  <a:pt x="697757" y="1033029"/>
                  <a:pt x="699100" y="1034757"/>
                  <a:pt x="700349" y="1036197"/>
                </a:cubicBezTo>
                <a:cubicBezTo>
                  <a:pt x="712831" y="1051368"/>
                  <a:pt x="725216" y="1066634"/>
                  <a:pt x="737795" y="1081804"/>
                </a:cubicBezTo>
                <a:cubicBezTo>
                  <a:pt x="740195" y="1084684"/>
                  <a:pt x="743652" y="1086797"/>
                  <a:pt x="746244" y="1089581"/>
                </a:cubicBezTo>
                <a:cubicBezTo>
                  <a:pt x="749893" y="1093422"/>
                  <a:pt x="754502" y="1097071"/>
                  <a:pt x="756422" y="1101680"/>
                </a:cubicBezTo>
                <a:cubicBezTo>
                  <a:pt x="762374" y="1116177"/>
                  <a:pt x="773801" y="1122419"/>
                  <a:pt x="788202" y="1125108"/>
                </a:cubicBezTo>
                <a:cubicBezTo>
                  <a:pt x="801357" y="1127603"/>
                  <a:pt x="814511" y="1129716"/>
                  <a:pt x="827569" y="1132596"/>
                </a:cubicBezTo>
                <a:cubicBezTo>
                  <a:pt x="843507" y="1136053"/>
                  <a:pt x="859350" y="1139798"/>
                  <a:pt x="875097" y="1144022"/>
                </a:cubicBezTo>
                <a:cubicBezTo>
                  <a:pt x="881913" y="1145847"/>
                  <a:pt x="889115" y="1147959"/>
                  <a:pt x="894972" y="1151704"/>
                </a:cubicBezTo>
                <a:cubicBezTo>
                  <a:pt x="911390" y="1162073"/>
                  <a:pt x="928961" y="1169082"/>
                  <a:pt x="948260" y="1166298"/>
                </a:cubicBezTo>
                <a:cubicBezTo>
                  <a:pt x="963718" y="1164089"/>
                  <a:pt x="976680" y="1169754"/>
                  <a:pt x="986282" y="1178588"/>
                </a:cubicBezTo>
                <a:cubicBezTo>
                  <a:pt x="1003757" y="1194623"/>
                  <a:pt x="1022479" y="1190973"/>
                  <a:pt x="1041107" y="1185789"/>
                </a:cubicBezTo>
                <a:cubicBezTo>
                  <a:pt x="1050708" y="1183101"/>
                  <a:pt x="1058581" y="1183485"/>
                  <a:pt x="1067703" y="1186076"/>
                </a:cubicBezTo>
                <a:cubicBezTo>
                  <a:pt x="1088826" y="1192126"/>
                  <a:pt x="1102941" y="1208544"/>
                  <a:pt x="1116574" y="1222946"/>
                </a:cubicBezTo>
                <a:cubicBezTo>
                  <a:pt x="1128193" y="1235236"/>
                  <a:pt x="1141251" y="1242149"/>
                  <a:pt x="1155557" y="1247335"/>
                </a:cubicBezTo>
                <a:cubicBezTo>
                  <a:pt x="1173608" y="1253959"/>
                  <a:pt x="1187914" y="1251464"/>
                  <a:pt x="1196556" y="1235525"/>
                </a:cubicBezTo>
                <a:cubicBezTo>
                  <a:pt x="1198956" y="1231012"/>
                  <a:pt x="1203180" y="1225730"/>
                  <a:pt x="1207693" y="1224387"/>
                </a:cubicBezTo>
                <a:cubicBezTo>
                  <a:pt x="1229488" y="1217666"/>
                  <a:pt x="1251572" y="1207872"/>
                  <a:pt x="1274904" y="1213826"/>
                </a:cubicBezTo>
                <a:cubicBezTo>
                  <a:pt x="1307165" y="1221987"/>
                  <a:pt x="1338658" y="1221507"/>
                  <a:pt x="1370919" y="1213442"/>
                </a:cubicBezTo>
                <a:cubicBezTo>
                  <a:pt x="1423247" y="1200383"/>
                  <a:pt x="1475575" y="1186557"/>
                  <a:pt x="1530593" y="1189437"/>
                </a:cubicBezTo>
                <a:cubicBezTo>
                  <a:pt x="1539713" y="1189917"/>
                  <a:pt x="1550563" y="1184060"/>
                  <a:pt x="1558436" y="1178299"/>
                </a:cubicBezTo>
                <a:cubicBezTo>
                  <a:pt x="1573511" y="1167354"/>
                  <a:pt x="1572838" y="1166489"/>
                  <a:pt x="1589737" y="1175515"/>
                </a:cubicBezTo>
                <a:cubicBezTo>
                  <a:pt x="1593770" y="1177724"/>
                  <a:pt x="1598763" y="1179068"/>
                  <a:pt x="1601740" y="1182333"/>
                </a:cubicBezTo>
                <a:cubicBezTo>
                  <a:pt x="1616909" y="1198943"/>
                  <a:pt x="1635633" y="1194910"/>
                  <a:pt x="1654259" y="1192510"/>
                </a:cubicBezTo>
                <a:cubicBezTo>
                  <a:pt x="1657524" y="1192030"/>
                  <a:pt x="1661460" y="1191358"/>
                  <a:pt x="1664246" y="1192702"/>
                </a:cubicBezTo>
                <a:cubicBezTo>
                  <a:pt x="1676823" y="1198750"/>
                  <a:pt x="1687481" y="1196639"/>
                  <a:pt x="1698427" y="1188381"/>
                </a:cubicBezTo>
                <a:cubicBezTo>
                  <a:pt x="1707932" y="1181276"/>
                  <a:pt x="1718878" y="1177052"/>
                  <a:pt x="1730112" y="1185885"/>
                </a:cubicBezTo>
                <a:cubicBezTo>
                  <a:pt x="1755076" y="1205472"/>
                  <a:pt x="1781767" y="1206432"/>
                  <a:pt x="1809996" y="1194046"/>
                </a:cubicBezTo>
                <a:cubicBezTo>
                  <a:pt x="1830159" y="1185213"/>
                  <a:pt x="1850034" y="1183196"/>
                  <a:pt x="1871254" y="1192126"/>
                </a:cubicBezTo>
                <a:cubicBezTo>
                  <a:pt x="1879415" y="1195582"/>
                  <a:pt x="1889977" y="1193278"/>
                  <a:pt x="1899482" y="1194046"/>
                </a:cubicBezTo>
                <a:cubicBezTo>
                  <a:pt x="1904859" y="1194430"/>
                  <a:pt x="1910813" y="1194526"/>
                  <a:pt x="1915420" y="1196927"/>
                </a:cubicBezTo>
                <a:cubicBezTo>
                  <a:pt x="1927711" y="1203072"/>
                  <a:pt x="1939136" y="1210945"/>
                  <a:pt x="1951522" y="1216994"/>
                </a:cubicBezTo>
                <a:cubicBezTo>
                  <a:pt x="1957475" y="1219874"/>
                  <a:pt x="1964580" y="1221410"/>
                  <a:pt x="1971302" y="1221507"/>
                </a:cubicBezTo>
                <a:cubicBezTo>
                  <a:pt x="1991177" y="1221987"/>
                  <a:pt x="2011052" y="1221987"/>
                  <a:pt x="2030831" y="1221123"/>
                </a:cubicBezTo>
                <a:cubicBezTo>
                  <a:pt x="2063476" y="1219778"/>
                  <a:pt x="2096601" y="1219490"/>
                  <a:pt x="2120125" y="1190878"/>
                </a:cubicBezTo>
                <a:cubicBezTo>
                  <a:pt x="2122046" y="1188573"/>
                  <a:pt x="2126174" y="1187229"/>
                  <a:pt x="2129439" y="1186845"/>
                </a:cubicBezTo>
                <a:cubicBezTo>
                  <a:pt x="2144513" y="1185021"/>
                  <a:pt x="2159971" y="1184828"/>
                  <a:pt x="2174854" y="1181852"/>
                </a:cubicBezTo>
                <a:cubicBezTo>
                  <a:pt x="2186760" y="1179452"/>
                  <a:pt x="2196650" y="1180220"/>
                  <a:pt x="2205674" y="1188669"/>
                </a:cubicBezTo>
                <a:cubicBezTo>
                  <a:pt x="2217485" y="1199807"/>
                  <a:pt x="2231887" y="1206336"/>
                  <a:pt x="2247634" y="1202784"/>
                </a:cubicBezTo>
                <a:cubicBezTo>
                  <a:pt x="2263379" y="1199327"/>
                  <a:pt x="2273749" y="1206816"/>
                  <a:pt x="2285367" y="1214594"/>
                </a:cubicBezTo>
                <a:cubicBezTo>
                  <a:pt x="2293817" y="1220258"/>
                  <a:pt x="2303418" y="1227363"/>
                  <a:pt x="2312827" y="1227939"/>
                </a:cubicBezTo>
                <a:cubicBezTo>
                  <a:pt x="2334143" y="1229187"/>
                  <a:pt x="2352482" y="1248967"/>
                  <a:pt x="2375622" y="1237733"/>
                </a:cubicBezTo>
                <a:cubicBezTo>
                  <a:pt x="2377158" y="1236965"/>
                  <a:pt x="2379942" y="1238885"/>
                  <a:pt x="2382151" y="1239365"/>
                </a:cubicBezTo>
                <a:cubicBezTo>
                  <a:pt x="2399817" y="1243014"/>
                  <a:pt x="2416428" y="1239461"/>
                  <a:pt x="2429390" y="1227459"/>
                </a:cubicBezTo>
                <a:cubicBezTo>
                  <a:pt x="2446385" y="1211809"/>
                  <a:pt x="2465203" y="1210272"/>
                  <a:pt x="2486134" y="1215362"/>
                </a:cubicBezTo>
                <a:cubicBezTo>
                  <a:pt x="2492856" y="1216994"/>
                  <a:pt x="2499577" y="1218146"/>
                  <a:pt x="2506394" y="1219490"/>
                </a:cubicBezTo>
                <a:cubicBezTo>
                  <a:pt x="2515611" y="1221410"/>
                  <a:pt x="2524925" y="1223427"/>
                  <a:pt x="2534142" y="1225347"/>
                </a:cubicBezTo>
                <a:cubicBezTo>
                  <a:pt x="2543072" y="1227268"/>
                  <a:pt x="2552962" y="1230532"/>
                  <a:pt x="2559874" y="1222275"/>
                </a:cubicBezTo>
                <a:cubicBezTo>
                  <a:pt x="2565827" y="1215169"/>
                  <a:pt x="2570052" y="1215842"/>
                  <a:pt x="2575525" y="1221987"/>
                </a:cubicBezTo>
                <a:cubicBezTo>
                  <a:pt x="2594536" y="1243494"/>
                  <a:pt x="2617580" y="1256936"/>
                  <a:pt x="2646960" y="1257896"/>
                </a:cubicBezTo>
                <a:cubicBezTo>
                  <a:pt x="2653009" y="1258088"/>
                  <a:pt x="2659154" y="1259432"/>
                  <a:pt x="2665107" y="1260873"/>
                </a:cubicBezTo>
                <a:cubicBezTo>
                  <a:pt x="2668756" y="1261736"/>
                  <a:pt x="2673173" y="1262697"/>
                  <a:pt x="2675381" y="1265290"/>
                </a:cubicBezTo>
                <a:cubicBezTo>
                  <a:pt x="2692567" y="1285068"/>
                  <a:pt x="2713979" y="1298799"/>
                  <a:pt x="2737311" y="1309841"/>
                </a:cubicBezTo>
                <a:cubicBezTo>
                  <a:pt x="2745664" y="1313777"/>
                  <a:pt x="2754594" y="1317713"/>
                  <a:pt x="2763619" y="1318866"/>
                </a:cubicBezTo>
                <a:cubicBezTo>
                  <a:pt x="2773028" y="1320018"/>
                  <a:pt x="2782917" y="1318098"/>
                  <a:pt x="2792519" y="1317041"/>
                </a:cubicBezTo>
                <a:cubicBezTo>
                  <a:pt x="2798184" y="1316466"/>
                  <a:pt x="2804713" y="1316561"/>
                  <a:pt x="2809226" y="1313777"/>
                </a:cubicBezTo>
                <a:cubicBezTo>
                  <a:pt x="2823532" y="1305039"/>
                  <a:pt x="2837358" y="1295631"/>
                  <a:pt x="2850705" y="1285452"/>
                </a:cubicBezTo>
                <a:cubicBezTo>
                  <a:pt x="2862131" y="1276715"/>
                  <a:pt x="2864435" y="1275467"/>
                  <a:pt x="2874324" y="1286413"/>
                </a:cubicBezTo>
                <a:cubicBezTo>
                  <a:pt x="2884502" y="1297647"/>
                  <a:pt x="2897176" y="1303503"/>
                  <a:pt x="2911194" y="1305903"/>
                </a:cubicBezTo>
                <a:cubicBezTo>
                  <a:pt x="2933373" y="1309648"/>
                  <a:pt x="2955745" y="1312816"/>
                  <a:pt x="2978116" y="1314641"/>
                </a:cubicBezTo>
                <a:cubicBezTo>
                  <a:pt x="2998375" y="1316273"/>
                  <a:pt x="3008073" y="1307440"/>
                  <a:pt x="3012106" y="1287373"/>
                </a:cubicBezTo>
                <a:cubicBezTo>
                  <a:pt x="3014410" y="1276235"/>
                  <a:pt x="3017387" y="1264137"/>
                  <a:pt x="3029676" y="1261161"/>
                </a:cubicBezTo>
                <a:cubicBezTo>
                  <a:pt x="3049744" y="1256360"/>
                  <a:pt x="3070579" y="1254248"/>
                  <a:pt x="3080469" y="1230724"/>
                </a:cubicBezTo>
                <a:cubicBezTo>
                  <a:pt x="3085941" y="1235909"/>
                  <a:pt x="3089302" y="1238981"/>
                  <a:pt x="3092567" y="1242054"/>
                </a:cubicBezTo>
                <a:cubicBezTo>
                  <a:pt x="3101592" y="1250599"/>
                  <a:pt x="3120314" y="1254248"/>
                  <a:pt x="3129821" y="1246855"/>
                </a:cubicBezTo>
                <a:cubicBezTo>
                  <a:pt x="3143839" y="1236101"/>
                  <a:pt x="3156705" y="1238117"/>
                  <a:pt x="3170147" y="1246471"/>
                </a:cubicBezTo>
                <a:cubicBezTo>
                  <a:pt x="3192615" y="1260297"/>
                  <a:pt x="3217674" y="1257128"/>
                  <a:pt x="3240429" y="1251559"/>
                </a:cubicBezTo>
                <a:cubicBezTo>
                  <a:pt x="3257617" y="1247430"/>
                  <a:pt x="3275956" y="1239845"/>
                  <a:pt x="3287189" y="1222466"/>
                </a:cubicBezTo>
                <a:cubicBezTo>
                  <a:pt x="3290741" y="1216898"/>
                  <a:pt x="3298711" y="1214113"/>
                  <a:pt x="3305049" y="1210465"/>
                </a:cubicBezTo>
                <a:cubicBezTo>
                  <a:pt x="3310329" y="1207488"/>
                  <a:pt x="3315898" y="1204704"/>
                  <a:pt x="3321755" y="1202784"/>
                </a:cubicBezTo>
                <a:cubicBezTo>
                  <a:pt x="3327995" y="1200671"/>
                  <a:pt x="3334909" y="1197598"/>
                  <a:pt x="3341055" y="1198463"/>
                </a:cubicBezTo>
                <a:cubicBezTo>
                  <a:pt x="3359681" y="1200959"/>
                  <a:pt x="3374467" y="1196062"/>
                  <a:pt x="3387621" y="1182140"/>
                </a:cubicBezTo>
                <a:cubicBezTo>
                  <a:pt x="3394439" y="1174939"/>
                  <a:pt x="3404520" y="1166202"/>
                  <a:pt x="3413161" y="1166105"/>
                </a:cubicBezTo>
                <a:cubicBezTo>
                  <a:pt x="3434189" y="1165818"/>
                  <a:pt x="3451663" y="1158905"/>
                  <a:pt x="3470579" y="1150647"/>
                </a:cubicBezTo>
                <a:cubicBezTo>
                  <a:pt x="3482772" y="1145366"/>
                  <a:pt x="3496598" y="1141718"/>
                  <a:pt x="3509657" y="1136821"/>
                </a:cubicBezTo>
                <a:cubicBezTo>
                  <a:pt x="3524923" y="1131060"/>
                  <a:pt x="3541534" y="1128948"/>
                  <a:pt x="3550847" y="1113009"/>
                </a:cubicBezTo>
                <a:cubicBezTo>
                  <a:pt x="3551903" y="1111281"/>
                  <a:pt x="3555072" y="1110993"/>
                  <a:pt x="3556608" y="1109361"/>
                </a:cubicBezTo>
                <a:cubicBezTo>
                  <a:pt x="3561505" y="1104368"/>
                  <a:pt x="3567842" y="1099760"/>
                  <a:pt x="3570435" y="1093710"/>
                </a:cubicBezTo>
                <a:cubicBezTo>
                  <a:pt x="3577923" y="1076044"/>
                  <a:pt x="3583780" y="1057800"/>
                  <a:pt x="3590501" y="1039846"/>
                </a:cubicBezTo>
                <a:cubicBezTo>
                  <a:pt x="3591942" y="1036005"/>
                  <a:pt x="3593285" y="1031108"/>
                  <a:pt x="3596263" y="1028900"/>
                </a:cubicBezTo>
                <a:cubicBezTo>
                  <a:pt x="3613449" y="1016226"/>
                  <a:pt x="3630925" y="1004032"/>
                  <a:pt x="3648591" y="992030"/>
                </a:cubicBezTo>
                <a:cubicBezTo>
                  <a:pt x="3655696" y="987229"/>
                  <a:pt x="3661649" y="989918"/>
                  <a:pt x="3667986" y="995487"/>
                </a:cubicBezTo>
                <a:cubicBezTo>
                  <a:pt x="3674131" y="1000768"/>
                  <a:pt x="3681717" y="1006240"/>
                  <a:pt x="3689397" y="1007585"/>
                </a:cubicBezTo>
                <a:cubicBezTo>
                  <a:pt x="3704760" y="1010177"/>
                  <a:pt x="3720698" y="1010753"/>
                  <a:pt x="3736349" y="1010753"/>
                </a:cubicBezTo>
                <a:cubicBezTo>
                  <a:pt x="3742205" y="1010753"/>
                  <a:pt x="3748446" y="1007297"/>
                  <a:pt x="3753919" y="1004513"/>
                </a:cubicBezTo>
                <a:cubicBezTo>
                  <a:pt x="3764289" y="999231"/>
                  <a:pt x="3773890" y="992126"/>
                  <a:pt x="3784643" y="987710"/>
                </a:cubicBezTo>
                <a:cubicBezTo>
                  <a:pt x="3797126" y="982621"/>
                  <a:pt x="3804615" y="974459"/>
                  <a:pt x="3808359" y="961689"/>
                </a:cubicBezTo>
                <a:cubicBezTo>
                  <a:pt x="3813929" y="942679"/>
                  <a:pt x="3827179" y="929428"/>
                  <a:pt x="3842829" y="918674"/>
                </a:cubicBezTo>
                <a:cubicBezTo>
                  <a:pt x="3862705" y="904944"/>
                  <a:pt x="3886421" y="905616"/>
                  <a:pt x="3908983" y="902256"/>
                </a:cubicBezTo>
                <a:cubicBezTo>
                  <a:pt x="3917625" y="901008"/>
                  <a:pt x="3926555" y="899951"/>
                  <a:pt x="3934428" y="896783"/>
                </a:cubicBezTo>
                <a:cubicBezTo>
                  <a:pt x="3964288" y="884877"/>
                  <a:pt x="3994149" y="873548"/>
                  <a:pt x="4026987" y="873835"/>
                </a:cubicBezTo>
                <a:cubicBezTo>
                  <a:pt x="4029674" y="873835"/>
                  <a:pt x="4032363" y="873548"/>
                  <a:pt x="4035051" y="873067"/>
                </a:cubicBezTo>
                <a:cubicBezTo>
                  <a:pt x="4058383" y="869131"/>
                  <a:pt x="4082483" y="867594"/>
                  <a:pt x="4099189" y="846664"/>
                </a:cubicBezTo>
                <a:cubicBezTo>
                  <a:pt x="4102261" y="842823"/>
                  <a:pt x="4109271" y="841671"/>
                  <a:pt x="4114647" y="840134"/>
                </a:cubicBezTo>
                <a:cubicBezTo>
                  <a:pt x="4123961" y="837638"/>
                  <a:pt x="4130203" y="832549"/>
                  <a:pt x="4133563" y="823427"/>
                </a:cubicBezTo>
                <a:cubicBezTo>
                  <a:pt x="4139229" y="807681"/>
                  <a:pt x="4145949" y="792223"/>
                  <a:pt x="4151039" y="776284"/>
                </a:cubicBezTo>
                <a:cubicBezTo>
                  <a:pt x="4154591" y="765338"/>
                  <a:pt x="4161215" y="759289"/>
                  <a:pt x="4171489" y="754776"/>
                </a:cubicBezTo>
                <a:cubicBezTo>
                  <a:pt x="4177251" y="752280"/>
                  <a:pt x="4182243" y="746808"/>
                  <a:pt x="4186372" y="741718"/>
                </a:cubicBezTo>
                <a:cubicBezTo>
                  <a:pt x="4191365" y="735573"/>
                  <a:pt x="4193957" y="727412"/>
                  <a:pt x="4199429" y="721940"/>
                </a:cubicBezTo>
                <a:cubicBezTo>
                  <a:pt x="4212775" y="708305"/>
                  <a:pt x="4216905" y="693231"/>
                  <a:pt x="4212487" y="674604"/>
                </a:cubicBezTo>
                <a:cubicBezTo>
                  <a:pt x="4208551" y="658090"/>
                  <a:pt x="4218921" y="636006"/>
                  <a:pt x="4232555" y="632645"/>
                </a:cubicBezTo>
                <a:cubicBezTo>
                  <a:pt x="4247629" y="628900"/>
                  <a:pt x="4257999" y="619684"/>
                  <a:pt x="4268657" y="609410"/>
                </a:cubicBezTo>
                <a:cubicBezTo>
                  <a:pt x="4274609" y="603649"/>
                  <a:pt x="4282963" y="598656"/>
                  <a:pt x="4291028" y="597216"/>
                </a:cubicBezTo>
                <a:cubicBezTo>
                  <a:pt x="4321657" y="591647"/>
                  <a:pt x="4350557" y="598464"/>
                  <a:pt x="4379651" y="609506"/>
                </a:cubicBezTo>
                <a:cubicBezTo>
                  <a:pt x="4398661" y="616707"/>
                  <a:pt x="4419784" y="618627"/>
                  <a:pt x="4440139" y="621507"/>
                </a:cubicBezTo>
                <a:cubicBezTo>
                  <a:pt x="4446477" y="622371"/>
                  <a:pt x="4454542" y="620452"/>
                  <a:pt x="4460015" y="616899"/>
                </a:cubicBezTo>
                <a:cubicBezTo>
                  <a:pt x="4479218" y="604609"/>
                  <a:pt x="4498325" y="591935"/>
                  <a:pt x="4516183" y="577724"/>
                </a:cubicBezTo>
                <a:cubicBezTo>
                  <a:pt x="4532795" y="564379"/>
                  <a:pt x="4551517" y="558810"/>
                  <a:pt x="4571681" y="560250"/>
                </a:cubicBezTo>
                <a:cubicBezTo>
                  <a:pt x="4586371" y="561306"/>
                  <a:pt x="4599621" y="558905"/>
                  <a:pt x="4613447" y="555257"/>
                </a:cubicBezTo>
                <a:cubicBezTo>
                  <a:pt x="4624969" y="552185"/>
                  <a:pt x="4637643" y="550072"/>
                  <a:pt x="4649355" y="551417"/>
                </a:cubicBezTo>
                <a:cubicBezTo>
                  <a:pt x="4665775" y="553337"/>
                  <a:pt x="4679313" y="550553"/>
                  <a:pt x="4692467" y="540663"/>
                </a:cubicBezTo>
                <a:cubicBezTo>
                  <a:pt x="4699476" y="535382"/>
                  <a:pt x="4708502" y="532598"/>
                  <a:pt x="4716855" y="528949"/>
                </a:cubicBezTo>
                <a:cubicBezTo>
                  <a:pt x="4729721" y="523284"/>
                  <a:pt x="4743067" y="518483"/>
                  <a:pt x="4755645" y="512147"/>
                </a:cubicBezTo>
                <a:cubicBezTo>
                  <a:pt x="4769183" y="505425"/>
                  <a:pt x="4781569" y="496112"/>
                  <a:pt x="4795395" y="490351"/>
                </a:cubicBezTo>
                <a:cubicBezTo>
                  <a:pt x="4810278" y="484110"/>
                  <a:pt x="4819879" y="474605"/>
                  <a:pt x="4825928" y="459818"/>
                </a:cubicBezTo>
                <a:cubicBezTo>
                  <a:pt x="4829769" y="450504"/>
                  <a:pt x="4835049" y="440615"/>
                  <a:pt x="4842347" y="434086"/>
                </a:cubicBezTo>
                <a:cubicBezTo>
                  <a:pt x="4857422" y="420740"/>
                  <a:pt x="4875087" y="410370"/>
                  <a:pt x="4890451" y="397216"/>
                </a:cubicBezTo>
                <a:cubicBezTo>
                  <a:pt x="4912054" y="378781"/>
                  <a:pt x="4932025" y="359194"/>
                  <a:pt x="4933945" y="327701"/>
                </a:cubicBezTo>
                <a:cubicBezTo>
                  <a:pt x="4935001" y="310322"/>
                  <a:pt x="4944219" y="302929"/>
                  <a:pt x="4961214" y="298801"/>
                </a:cubicBezTo>
                <a:cubicBezTo>
                  <a:pt x="4966878" y="297457"/>
                  <a:pt x="4974945" y="294864"/>
                  <a:pt x="4976672" y="290639"/>
                </a:cubicBezTo>
                <a:cubicBezTo>
                  <a:pt x="4981857" y="278061"/>
                  <a:pt x="4992610" y="275565"/>
                  <a:pt x="5002979" y="270573"/>
                </a:cubicBezTo>
                <a:cubicBezTo>
                  <a:pt x="5009221" y="267596"/>
                  <a:pt x="5016903" y="261739"/>
                  <a:pt x="5018535" y="255690"/>
                </a:cubicBezTo>
                <a:cubicBezTo>
                  <a:pt x="5025255" y="231206"/>
                  <a:pt x="5043690" y="216804"/>
                  <a:pt x="5061069" y="200961"/>
                </a:cubicBezTo>
                <a:cubicBezTo>
                  <a:pt x="5066158" y="196256"/>
                  <a:pt x="5071631" y="190879"/>
                  <a:pt x="5074127" y="184735"/>
                </a:cubicBezTo>
                <a:cubicBezTo>
                  <a:pt x="5079409" y="171484"/>
                  <a:pt x="5087281" y="161882"/>
                  <a:pt x="5101108" y="156891"/>
                </a:cubicBezTo>
                <a:cubicBezTo>
                  <a:pt x="5105524" y="155354"/>
                  <a:pt x="5109557" y="151801"/>
                  <a:pt x="5112918" y="148441"/>
                </a:cubicBezTo>
                <a:cubicBezTo>
                  <a:pt x="5120119" y="141144"/>
                  <a:pt x="5126167" y="132598"/>
                  <a:pt x="5133753" y="125782"/>
                </a:cubicBezTo>
                <a:cubicBezTo>
                  <a:pt x="5153051" y="108211"/>
                  <a:pt x="5172159" y="90928"/>
                  <a:pt x="5183393" y="66348"/>
                </a:cubicBezTo>
                <a:cubicBezTo>
                  <a:pt x="5188865" y="54346"/>
                  <a:pt x="5195107" y="41288"/>
                  <a:pt x="5204709" y="33030"/>
                </a:cubicBezTo>
                <a:cubicBezTo>
                  <a:pt x="5216903" y="22565"/>
                  <a:pt x="5232937" y="16612"/>
                  <a:pt x="5247243" y="8451"/>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Shape 13">
            <a:extLst>
              <a:ext uri="{FF2B5EF4-FFF2-40B4-BE49-F238E27FC236}">
                <a16:creationId xmlns:a16="http://schemas.microsoft.com/office/drawing/2014/main" id="{94993204-9792-4E61-A83C-73D4379E2B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6000" y="4138312"/>
            <a:ext cx="5260975" cy="1410656"/>
          </a:xfrm>
          <a:custGeom>
            <a:avLst/>
            <a:gdLst>
              <a:gd name="connsiteX0" fmla="*/ 5260975 w 5260975"/>
              <a:gd name="connsiteY0" fmla="*/ 0 h 1410656"/>
              <a:gd name="connsiteX1" fmla="*/ 5260975 w 5260975"/>
              <a:gd name="connsiteY1" fmla="*/ 221634 h 1410656"/>
              <a:gd name="connsiteX2" fmla="*/ 5226503 w 5260975"/>
              <a:gd name="connsiteY2" fmla="*/ 237063 h 1410656"/>
              <a:gd name="connsiteX3" fmla="*/ 5206341 w 5260975"/>
              <a:gd name="connsiteY3" fmla="*/ 245128 h 1410656"/>
              <a:gd name="connsiteX4" fmla="*/ 5123287 w 5260975"/>
              <a:gd name="connsiteY4" fmla="*/ 297073 h 1410656"/>
              <a:gd name="connsiteX5" fmla="*/ 5048107 w 5260975"/>
              <a:gd name="connsiteY5" fmla="*/ 361307 h 1410656"/>
              <a:gd name="connsiteX6" fmla="*/ 4992899 w 5260975"/>
              <a:gd name="connsiteY6" fmla="*/ 437542 h 1410656"/>
              <a:gd name="connsiteX7" fmla="*/ 4977440 w 5260975"/>
              <a:gd name="connsiteY7" fmla="*/ 455690 h 1410656"/>
              <a:gd name="connsiteX8" fmla="*/ 4935193 w 5260975"/>
              <a:gd name="connsiteY8" fmla="*/ 478445 h 1410656"/>
              <a:gd name="connsiteX9" fmla="*/ 4897844 w 5260975"/>
              <a:gd name="connsiteY9" fmla="*/ 495535 h 1410656"/>
              <a:gd name="connsiteX10" fmla="*/ 4870767 w 5260975"/>
              <a:gd name="connsiteY10" fmla="*/ 514451 h 1410656"/>
              <a:gd name="connsiteX11" fmla="*/ 4847916 w 5260975"/>
              <a:gd name="connsiteY11" fmla="*/ 531830 h 1410656"/>
              <a:gd name="connsiteX12" fmla="*/ 4796163 w 5260975"/>
              <a:gd name="connsiteY12" fmla="*/ 576765 h 1410656"/>
              <a:gd name="connsiteX13" fmla="*/ 4738843 w 5260975"/>
              <a:gd name="connsiteY13" fmla="*/ 614691 h 1410656"/>
              <a:gd name="connsiteX14" fmla="*/ 4692755 w 5260975"/>
              <a:gd name="connsiteY14" fmla="*/ 661162 h 1410656"/>
              <a:gd name="connsiteX15" fmla="*/ 4673744 w 5260975"/>
              <a:gd name="connsiteY15" fmla="*/ 686318 h 1410656"/>
              <a:gd name="connsiteX16" fmla="*/ 4633801 w 5260975"/>
              <a:gd name="connsiteY16" fmla="*/ 703505 h 1410656"/>
              <a:gd name="connsiteX17" fmla="*/ 4590499 w 5260975"/>
              <a:gd name="connsiteY17" fmla="*/ 730389 h 1410656"/>
              <a:gd name="connsiteX18" fmla="*/ 4559773 w 5260975"/>
              <a:gd name="connsiteY18" fmla="*/ 757081 h 1410656"/>
              <a:gd name="connsiteX19" fmla="*/ 4536059 w 5260975"/>
              <a:gd name="connsiteY19" fmla="*/ 774940 h 1410656"/>
              <a:gd name="connsiteX20" fmla="*/ 4502549 w 5260975"/>
              <a:gd name="connsiteY20" fmla="*/ 792895 h 1410656"/>
              <a:gd name="connsiteX21" fmla="*/ 4468944 w 5260975"/>
              <a:gd name="connsiteY21" fmla="*/ 816419 h 1410656"/>
              <a:gd name="connsiteX22" fmla="*/ 4452622 w 5260975"/>
              <a:gd name="connsiteY22" fmla="*/ 830917 h 1410656"/>
              <a:gd name="connsiteX23" fmla="*/ 4421032 w 5260975"/>
              <a:gd name="connsiteY23" fmla="*/ 855016 h 1410656"/>
              <a:gd name="connsiteX24" fmla="*/ 4388483 w 5260975"/>
              <a:gd name="connsiteY24" fmla="*/ 877484 h 1410656"/>
              <a:gd name="connsiteX25" fmla="*/ 4327321 w 5260975"/>
              <a:gd name="connsiteY25" fmla="*/ 903216 h 1410656"/>
              <a:gd name="connsiteX26" fmla="*/ 4271633 w 5260975"/>
              <a:gd name="connsiteY26" fmla="*/ 941046 h 1410656"/>
              <a:gd name="connsiteX27" fmla="*/ 4227465 w 5260975"/>
              <a:gd name="connsiteY27" fmla="*/ 968698 h 1410656"/>
              <a:gd name="connsiteX28" fmla="*/ 4201733 w 5260975"/>
              <a:gd name="connsiteY28" fmla="*/ 986846 h 1410656"/>
              <a:gd name="connsiteX29" fmla="*/ 4154494 w 5260975"/>
              <a:gd name="connsiteY29" fmla="*/ 1027364 h 1410656"/>
              <a:gd name="connsiteX30" fmla="*/ 4081234 w 5260975"/>
              <a:gd name="connsiteY30" fmla="*/ 1069994 h 1410656"/>
              <a:gd name="connsiteX31" fmla="*/ 4036971 w 5260975"/>
              <a:gd name="connsiteY31" fmla="*/ 1093038 h 1410656"/>
              <a:gd name="connsiteX32" fmla="*/ 3941725 w 5260975"/>
              <a:gd name="connsiteY32" fmla="*/ 1127796 h 1410656"/>
              <a:gd name="connsiteX33" fmla="*/ 3910999 w 5260975"/>
              <a:gd name="connsiteY33" fmla="*/ 1140182 h 1410656"/>
              <a:gd name="connsiteX34" fmla="*/ 3875859 w 5260975"/>
              <a:gd name="connsiteY34" fmla="*/ 1148343 h 1410656"/>
              <a:gd name="connsiteX35" fmla="*/ 3819401 w 5260975"/>
              <a:gd name="connsiteY35" fmla="*/ 1167642 h 1410656"/>
              <a:gd name="connsiteX36" fmla="*/ 3709176 w 5260975"/>
              <a:gd name="connsiteY36" fmla="*/ 1200863 h 1410656"/>
              <a:gd name="connsiteX37" fmla="*/ 3684981 w 5260975"/>
              <a:gd name="connsiteY37" fmla="*/ 1205952 h 1410656"/>
              <a:gd name="connsiteX38" fmla="*/ 3623338 w 5260975"/>
              <a:gd name="connsiteY38" fmla="*/ 1227363 h 1410656"/>
              <a:gd name="connsiteX39" fmla="*/ 3586373 w 5260975"/>
              <a:gd name="connsiteY39" fmla="*/ 1241765 h 1410656"/>
              <a:gd name="connsiteX40" fmla="*/ 3555743 w 5260975"/>
              <a:gd name="connsiteY40" fmla="*/ 1250023 h 1410656"/>
              <a:gd name="connsiteX41" fmla="*/ 3528667 w 5260975"/>
              <a:gd name="connsiteY41" fmla="*/ 1253864 h 1410656"/>
              <a:gd name="connsiteX42" fmla="*/ 3457424 w 5260975"/>
              <a:gd name="connsiteY42" fmla="*/ 1272874 h 1410656"/>
              <a:gd name="connsiteX43" fmla="*/ 3429003 w 5260975"/>
              <a:gd name="connsiteY43" fmla="*/ 1280364 h 1410656"/>
              <a:gd name="connsiteX44" fmla="*/ 3355264 w 5260975"/>
              <a:gd name="connsiteY44" fmla="*/ 1306096 h 1410656"/>
              <a:gd name="connsiteX45" fmla="*/ 3292757 w 5260975"/>
              <a:gd name="connsiteY45" fmla="*/ 1323090 h 1410656"/>
              <a:gd name="connsiteX46" fmla="*/ 3266643 w 5260975"/>
              <a:gd name="connsiteY46" fmla="*/ 1331251 h 1410656"/>
              <a:gd name="connsiteX47" fmla="*/ 3206921 w 5260975"/>
              <a:gd name="connsiteY47" fmla="*/ 1344886 h 1410656"/>
              <a:gd name="connsiteX48" fmla="*/ 3173123 w 5260975"/>
              <a:gd name="connsiteY48" fmla="*/ 1354488 h 1410656"/>
              <a:gd name="connsiteX49" fmla="*/ 3090646 w 5260975"/>
              <a:gd name="connsiteY49" fmla="*/ 1365337 h 1410656"/>
              <a:gd name="connsiteX50" fmla="*/ 3005480 w 5260975"/>
              <a:gd name="connsiteY50" fmla="*/ 1375802 h 1410656"/>
              <a:gd name="connsiteX51" fmla="*/ 2958721 w 5260975"/>
              <a:gd name="connsiteY51" fmla="*/ 1379259 h 1410656"/>
              <a:gd name="connsiteX52" fmla="*/ 2917915 w 5260975"/>
              <a:gd name="connsiteY52" fmla="*/ 1384733 h 1410656"/>
              <a:gd name="connsiteX53" fmla="*/ 2882389 w 5260975"/>
              <a:gd name="connsiteY53" fmla="*/ 1388189 h 1410656"/>
              <a:gd name="connsiteX54" fmla="*/ 2825837 w 5260975"/>
              <a:gd name="connsiteY54" fmla="*/ 1395198 h 1410656"/>
              <a:gd name="connsiteX55" fmla="*/ 2802313 w 5260975"/>
              <a:gd name="connsiteY55" fmla="*/ 1397023 h 1410656"/>
              <a:gd name="connsiteX56" fmla="*/ 2746816 w 5260975"/>
              <a:gd name="connsiteY56" fmla="*/ 1396926 h 1410656"/>
              <a:gd name="connsiteX57" fmla="*/ 2727517 w 5260975"/>
              <a:gd name="connsiteY57" fmla="*/ 1395966 h 1410656"/>
              <a:gd name="connsiteX58" fmla="*/ 2690359 w 5260975"/>
              <a:gd name="connsiteY58" fmla="*/ 1384060 h 1410656"/>
              <a:gd name="connsiteX59" fmla="*/ 2685943 w 5260975"/>
              <a:gd name="connsiteY59" fmla="*/ 1383196 h 1410656"/>
              <a:gd name="connsiteX60" fmla="*/ 2661554 w 5260975"/>
              <a:gd name="connsiteY60" fmla="*/ 1378491 h 1410656"/>
              <a:gd name="connsiteX61" fmla="*/ 2648208 w 5260975"/>
              <a:gd name="connsiteY61" fmla="*/ 1376955 h 1410656"/>
              <a:gd name="connsiteX62" fmla="*/ 2597512 w 5260975"/>
              <a:gd name="connsiteY62" fmla="*/ 1367162 h 1410656"/>
              <a:gd name="connsiteX63" fmla="*/ 2568324 w 5260975"/>
              <a:gd name="connsiteY63" fmla="*/ 1362553 h 1410656"/>
              <a:gd name="connsiteX64" fmla="*/ 2544704 w 5260975"/>
              <a:gd name="connsiteY64" fmla="*/ 1363225 h 1410656"/>
              <a:gd name="connsiteX65" fmla="*/ 2503225 w 5260975"/>
              <a:gd name="connsiteY65" fmla="*/ 1364089 h 1410656"/>
              <a:gd name="connsiteX66" fmla="*/ 2489975 w 5260975"/>
              <a:gd name="connsiteY66" fmla="*/ 1366298 h 1410656"/>
              <a:gd name="connsiteX67" fmla="*/ 2430061 w 5260975"/>
              <a:gd name="connsiteY67" fmla="*/ 1359960 h 1410656"/>
              <a:gd name="connsiteX68" fmla="*/ 2395880 w 5260975"/>
              <a:gd name="connsiteY68" fmla="*/ 1359480 h 1410656"/>
              <a:gd name="connsiteX69" fmla="*/ 2357378 w 5260975"/>
              <a:gd name="connsiteY69" fmla="*/ 1351607 h 1410656"/>
              <a:gd name="connsiteX70" fmla="*/ 2346145 w 5260975"/>
              <a:gd name="connsiteY70" fmla="*/ 1351991 h 1410656"/>
              <a:gd name="connsiteX71" fmla="*/ 2333567 w 5260975"/>
              <a:gd name="connsiteY71" fmla="*/ 1352663 h 1410656"/>
              <a:gd name="connsiteX72" fmla="*/ 2294968 w 5260975"/>
              <a:gd name="connsiteY72" fmla="*/ 1353240 h 1410656"/>
              <a:gd name="connsiteX73" fmla="*/ 2271540 w 5260975"/>
              <a:gd name="connsiteY73" fmla="*/ 1356120 h 1410656"/>
              <a:gd name="connsiteX74" fmla="*/ 2226895 w 5260975"/>
              <a:gd name="connsiteY74" fmla="*/ 1354392 h 1410656"/>
              <a:gd name="connsiteX75" fmla="*/ 2210379 w 5260975"/>
              <a:gd name="connsiteY75" fmla="*/ 1356888 h 1410656"/>
              <a:gd name="connsiteX76" fmla="*/ 2168613 w 5260975"/>
              <a:gd name="connsiteY76" fmla="*/ 1357176 h 1410656"/>
              <a:gd name="connsiteX77" fmla="*/ 2131167 w 5260975"/>
              <a:gd name="connsiteY77" fmla="*/ 1355736 h 1410656"/>
              <a:gd name="connsiteX78" fmla="*/ 2095065 w 5260975"/>
              <a:gd name="connsiteY78" fmla="*/ 1356504 h 1410656"/>
              <a:gd name="connsiteX79" fmla="*/ 2069237 w 5260975"/>
              <a:gd name="connsiteY79" fmla="*/ 1359672 h 1410656"/>
              <a:gd name="connsiteX80" fmla="*/ 2041201 w 5260975"/>
              <a:gd name="connsiteY80" fmla="*/ 1361592 h 1410656"/>
              <a:gd name="connsiteX81" fmla="*/ 1963909 w 5260975"/>
              <a:gd name="connsiteY81" fmla="*/ 1373018 h 1410656"/>
              <a:gd name="connsiteX82" fmla="*/ 1949603 w 5260975"/>
              <a:gd name="connsiteY82" fmla="*/ 1370234 h 1410656"/>
              <a:gd name="connsiteX83" fmla="*/ 1868373 w 5260975"/>
              <a:gd name="connsiteY83" fmla="*/ 1367641 h 1410656"/>
              <a:gd name="connsiteX84" fmla="*/ 1850707 w 5260975"/>
              <a:gd name="connsiteY84" fmla="*/ 1367834 h 1410656"/>
              <a:gd name="connsiteX85" fmla="*/ 1803275 w 5260975"/>
              <a:gd name="connsiteY85" fmla="*/ 1356504 h 1410656"/>
              <a:gd name="connsiteX86" fmla="*/ 1730112 w 5260975"/>
              <a:gd name="connsiteY86" fmla="*/ 1374459 h 1410656"/>
              <a:gd name="connsiteX87" fmla="*/ 1661652 w 5260975"/>
              <a:gd name="connsiteY87" fmla="*/ 1396926 h 1410656"/>
              <a:gd name="connsiteX88" fmla="*/ 1653011 w 5260975"/>
              <a:gd name="connsiteY88" fmla="*/ 1399807 h 1410656"/>
              <a:gd name="connsiteX89" fmla="*/ 1628431 w 5260975"/>
              <a:gd name="connsiteY89" fmla="*/ 1404704 h 1410656"/>
              <a:gd name="connsiteX90" fmla="*/ 1597995 w 5260975"/>
              <a:gd name="connsiteY90" fmla="*/ 1406432 h 1410656"/>
              <a:gd name="connsiteX91" fmla="*/ 1559396 w 5260975"/>
              <a:gd name="connsiteY91" fmla="*/ 1410656 h 1410656"/>
              <a:gd name="connsiteX92" fmla="*/ 1528480 w 5260975"/>
              <a:gd name="connsiteY92" fmla="*/ 1405375 h 1410656"/>
              <a:gd name="connsiteX93" fmla="*/ 1485272 w 5260975"/>
              <a:gd name="connsiteY93" fmla="*/ 1397502 h 1410656"/>
              <a:gd name="connsiteX94" fmla="*/ 1444562 w 5260975"/>
              <a:gd name="connsiteY94" fmla="*/ 1390013 h 1410656"/>
              <a:gd name="connsiteX95" fmla="*/ 1431696 w 5260975"/>
              <a:gd name="connsiteY95" fmla="*/ 1398846 h 1410656"/>
              <a:gd name="connsiteX96" fmla="*/ 1411821 w 5260975"/>
              <a:gd name="connsiteY96" fmla="*/ 1406527 h 1410656"/>
              <a:gd name="connsiteX97" fmla="*/ 1389738 w 5260975"/>
              <a:gd name="connsiteY97" fmla="*/ 1397310 h 1410656"/>
              <a:gd name="connsiteX98" fmla="*/ 1338081 w 5260975"/>
              <a:gd name="connsiteY98" fmla="*/ 1378204 h 1410656"/>
              <a:gd name="connsiteX99" fmla="*/ 1305436 w 5260975"/>
              <a:gd name="connsiteY99" fmla="*/ 1377339 h 1410656"/>
              <a:gd name="connsiteX100" fmla="*/ 1234481 w 5260975"/>
              <a:gd name="connsiteY100" fmla="*/ 1369178 h 1410656"/>
              <a:gd name="connsiteX101" fmla="*/ 1188106 w 5260975"/>
              <a:gd name="connsiteY101" fmla="*/ 1357560 h 1410656"/>
              <a:gd name="connsiteX102" fmla="*/ 1154790 w 5260975"/>
              <a:gd name="connsiteY102" fmla="*/ 1344406 h 1410656"/>
              <a:gd name="connsiteX103" fmla="*/ 1107069 w 5260975"/>
              <a:gd name="connsiteY103" fmla="*/ 1327219 h 1410656"/>
              <a:gd name="connsiteX104" fmla="*/ 1059158 w 5260975"/>
              <a:gd name="connsiteY104" fmla="*/ 1318290 h 1410656"/>
              <a:gd name="connsiteX105" fmla="*/ 1024496 w 5260975"/>
              <a:gd name="connsiteY105" fmla="*/ 1307056 h 1410656"/>
              <a:gd name="connsiteX106" fmla="*/ 982153 w 5260975"/>
              <a:gd name="connsiteY106" fmla="*/ 1299374 h 1410656"/>
              <a:gd name="connsiteX107" fmla="*/ 946628 w 5260975"/>
              <a:gd name="connsiteY107" fmla="*/ 1299087 h 1410656"/>
              <a:gd name="connsiteX108" fmla="*/ 890939 w 5260975"/>
              <a:gd name="connsiteY108" fmla="*/ 1300431 h 1410656"/>
              <a:gd name="connsiteX109" fmla="*/ 822769 w 5260975"/>
              <a:gd name="connsiteY109" fmla="*/ 1277196 h 1410656"/>
              <a:gd name="connsiteX110" fmla="*/ 795212 w 5260975"/>
              <a:gd name="connsiteY110" fmla="*/ 1272010 h 1410656"/>
              <a:gd name="connsiteX111" fmla="*/ 769288 w 5260975"/>
              <a:gd name="connsiteY111" fmla="*/ 1269610 h 1410656"/>
              <a:gd name="connsiteX112" fmla="*/ 714271 w 5260975"/>
              <a:gd name="connsiteY112" fmla="*/ 1254152 h 1410656"/>
              <a:gd name="connsiteX113" fmla="*/ 691900 w 5260975"/>
              <a:gd name="connsiteY113" fmla="*/ 1249062 h 1410656"/>
              <a:gd name="connsiteX114" fmla="*/ 660598 w 5260975"/>
              <a:gd name="connsiteY114" fmla="*/ 1249159 h 1410656"/>
              <a:gd name="connsiteX115" fmla="*/ 603662 w 5260975"/>
              <a:gd name="connsiteY115" fmla="*/ 1242054 h 1410656"/>
              <a:gd name="connsiteX116" fmla="*/ 546821 w 5260975"/>
              <a:gd name="connsiteY116" fmla="*/ 1221314 h 1410656"/>
              <a:gd name="connsiteX117" fmla="*/ 522721 w 5260975"/>
              <a:gd name="connsiteY117" fmla="*/ 1223330 h 1410656"/>
              <a:gd name="connsiteX118" fmla="*/ 514080 w 5260975"/>
              <a:gd name="connsiteY118" fmla="*/ 1222851 h 1410656"/>
              <a:gd name="connsiteX119" fmla="*/ 436404 w 5260975"/>
              <a:gd name="connsiteY119" fmla="*/ 1211424 h 1410656"/>
              <a:gd name="connsiteX120" fmla="*/ 428626 w 5260975"/>
              <a:gd name="connsiteY120" fmla="*/ 1210177 h 1410656"/>
              <a:gd name="connsiteX121" fmla="*/ 392141 w 5260975"/>
              <a:gd name="connsiteY121" fmla="*/ 1199999 h 1410656"/>
              <a:gd name="connsiteX122" fmla="*/ 300157 w 5260975"/>
              <a:gd name="connsiteY122" fmla="*/ 1193662 h 1410656"/>
              <a:gd name="connsiteX123" fmla="*/ 294493 w 5260975"/>
              <a:gd name="connsiteY123" fmla="*/ 1192894 h 1410656"/>
              <a:gd name="connsiteX124" fmla="*/ 263671 w 5260975"/>
              <a:gd name="connsiteY124" fmla="*/ 1197982 h 1410656"/>
              <a:gd name="connsiteX125" fmla="*/ 248406 w 5260975"/>
              <a:gd name="connsiteY125" fmla="*/ 1205184 h 1410656"/>
              <a:gd name="connsiteX126" fmla="*/ 224594 w 5260975"/>
              <a:gd name="connsiteY126" fmla="*/ 1212673 h 1410656"/>
              <a:gd name="connsiteX127" fmla="*/ 200398 w 5260975"/>
              <a:gd name="connsiteY127" fmla="*/ 1215458 h 1410656"/>
              <a:gd name="connsiteX128" fmla="*/ 159783 w 5260975"/>
              <a:gd name="connsiteY128" fmla="*/ 1204127 h 1410656"/>
              <a:gd name="connsiteX129" fmla="*/ 144997 w 5260975"/>
              <a:gd name="connsiteY129" fmla="*/ 1202975 h 1410656"/>
              <a:gd name="connsiteX130" fmla="*/ 112064 w 5260975"/>
              <a:gd name="connsiteY130" fmla="*/ 1197503 h 1410656"/>
              <a:gd name="connsiteX131" fmla="*/ 83259 w 5260975"/>
              <a:gd name="connsiteY131" fmla="*/ 1197887 h 1410656"/>
              <a:gd name="connsiteX132" fmla="*/ 60120 w 5260975"/>
              <a:gd name="connsiteY132" fmla="*/ 1206624 h 1410656"/>
              <a:gd name="connsiteX133" fmla="*/ 26514 w 5260975"/>
              <a:gd name="connsiteY133" fmla="*/ 1208352 h 1410656"/>
              <a:gd name="connsiteX134" fmla="*/ 4814 w 5260975"/>
              <a:gd name="connsiteY134" fmla="*/ 1202015 h 1410656"/>
              <a:gd name="connsiteX135" fmla="*/ 398 w 5260975"/>
              <a:gd name="connsiteY135" fmla="*/ 1201152 h 1410656"/>
              <a:gd name="connsiteX136" fmla="*/ 0 w 5260975"/>
              <a:gd name="connsiteY136" fmla="*/ 1201150 h 1410656"/>
              <a:gd name="connsiteX137" fmla="*/ 0 w 5260975"/>
              <a:gd name="connsiteY137" fmla="*/ 1004512 h 1410656"/>
              <a:gd name="connsiteX138" fmla="*/ 30355 w 5260975"/>
              <a:gd name="connsiteY138" fmla="*/ 1002784 h 1410656"/>
              <a:gd name="connsiteX139" fmla="*/ 52151 w 5260975"/>
              <a:gd name="connsiteY139" fmla="*/ 997695 h 1410656"/>
              <a:gd name="connsiteX140" fmla="*/ 64248 w 5260975"/>
              <a:gd name="connsiteY140" fmla="*/ 994430 h 1410656"/>
              <a:gd name="connsiteX141" fmla="*/ 126370 w 5260975"/>
              <a:gd name="connsiteY141" fmla="*/ 985405 h 1410656"/>
              <a:gd name="connsiteX142" fmla="*/ 154022 w 5260975"/>
              <a:gd name="connsiteY142" fmla="*/ 975708 h 1410656"/>
              <a:gd name="connsiteX143" fmla="*/ 161512 w 5260975"/>
              <a:gd name="connsiteY143" fmla="*/ 974268 h 1410656"/>
              <a:gd name="connsiteX144" fmla="*/ 202510 w 5260975"/>
              <a:gd name="connsiteY144" fmla="*/ 978300 h 1410656"/>
              <a:gd name="connsiteX145" fmla="*/ 233235 w 5260975"/>
              <a:gd name="connsiteY145" fmla="*/ 993950 h 1410656"/>
              <a:gd name="connsiteX146" fmla="*/ 239188 w 5260975"/>
              <a:gd name="connsiteY146" fmla="*/ 999231 h 1410656"/>
              <a:gd name="connsiteX147" fmla="*/ 324834 w 5260975"/>
              <a:gd name="connsiteY147" fmla="*/ 997407 h 1410656"/>
              <a:gd name="connsiteX148" fmla="*/ 337987 w 5260975"/>
              <a:gd name="connsiteY148" fmla="*/ 995198 h 1410656"/>
              <a:gd name="connsiteX149" fmla="*/ 401550 w 5260975"/>
              <a:gd name="connsiteY149" fmla="*/ 1004416 h 1410656"/>
              <a:gd name="connsiteX150" fmla="*/ 420081 w 5260975"/>
              <a:gd name="connsiteY150" fmla="*/ 1006240 h 1410656"/>
              <a:gd name="connsiteX151" fmla="*/ 486523 w 5260975"/>
              <a:gd name="connsiteY151" fmla="*/ 1014498 h 1410656"/>
              <a:gd name="connsiteX152" fmla="*/ 495932 w 5260975"/>
              <a:gd name="connsiteY152" fmla="*/ 1006817 h 1410656"/>
              <a:gd name="connsiteX153" fmla="*/ 523009 w 5260975"/>
              <a:gd name="connsiteY153" fmla="*/ 987517 h 1410656"/>
              <a:gd name="connsiteX154" fmla="*/ 576393 w 5260975"/>
              <a:gd name="connsiteY154" fmla="*/ 970427 h 1410656"/>
              <a:gd name="connsiteX155" fmla="*/ 590892 w 5260975"/>
              <a:gd name="connsiteY155" fmla="*/ 971387 h 1410656"/>
              <a:gd name="connsiteX156" fmla="*/ 627569 w 5260975"/>
              <a:gd name="connsiteY156" fmla="*/ 999904 h 1410656"/>
              <a:gd name="connsiteX157" fmla="*/ 645429 w 5260975"/>
              <a:gd name="connsiteY157" fmla="*/ 1011329 h 1410656"/>
              <a:gd name="connsiteX158" fmla="*/ 696125 w 5260975"/>
              <a:gd name="connsiteY158" fmla="*/ 1032356 h 1410656"/>
              <a:gd name="connsiteX159" fmla="*/ 700349 w 5260975"/>
              <a:gd name="connsiteY159" fmla="*/ 1036197 h 1410656"/>
              <a:gd name="connsiteX160" fmla="*/ 737795 w 5260975"/>
              <a:gd name="connsiteY160" fmla="*/ 1081804 h 1410656"/>
              <a:gd name="connsiteX161" fmla="*/ 746244 w 5260975"/>
              <a:gd name="connsiteY161" fmla="*/ 1089581 h 1410656"/>
              <a:gd name="connsiteX162" fmla="*/ 756422 w 5260975"/>
              <a:gd name="connsiteY162" fmla="*/ 1101680 h 1410656"/>
              <a:gd name="connsiteX163" fmla="*/ 788202 w 5260975"/>
              <a:gd name="connsiteY163" fmla="*/ 1125108 h 1410656"/>
              <a:gd name="connsiteX164" fmla="*/ 827569 w 5260975"/>
              <a:gd name="connsiteY164" fmla="*/ 1132596 h 1410656"/>
              <a:gd name="connsiteX165" fmla="*/ 875097 w 5260975"/>
              <a:gd name="connsiteY165" fmla="*/ 1144022 h 1410656"/>
              <a:gd name="connsiteX166" fmla="*/ 894972 w 5260975"/>
              <a:gd name="connsiteY166" fmla="*/ 1151704 h 1410656"/>
              <a:gd name="connsiteX167" fmla="*/ 948260 w 5260975"/>
              <a:gd name="connsiteY167" fmla="*/ 1166298 h 1410656"/>
              <a:gd name="connsiteX168" fmla="*/ 986282 w 5260975"/>
              <a:gd name="connsiteY168" fmla="*/ 1178588 h 1410656"/>
              <a:gd name="connsiteX169" fmla="*/ 1041107 w 5260975"/>
              <a:gd name="connsiteY169" fmla="*/ 1185789 h 1410656"/>
              <a:gd name="connsiteX170" fmla="*/ 1067703 w 5260975"/>
              <a:gd name="connsiteY170" fmla="*/ 1186076 h 1410656"/>
              <a:gd name="connsiteX171" fmla="*/ 1116574 w 5260975"/>
              <a:gd name="connsiteY171" fmla="*/ 1222946 h 1410656"/>
              <a:gd name="connsiteX172" fmla="*/ 1155557 w 5260975"/>
              <a:gd name="connsiteY172" fmla="*/ 1247335 h 1410656"/>
              <a:gd name="connsiteX173" fmla="*/ 1196556 w 5260975"/>
              <a:gd name="connsiteY173" fmla="*/ 1235525 h 1410656"/>
              <a:gd name="connsiteX174" fmla="*/ 1207693 w 5260975"/>
              <a:gd name="connsiteY174" fmla="*/ 1224387 h 1410656"/>
              <a:gd name="connsiteX175" fmla="*/ 1274904 w 5260975"/>
              <a:gd name="connsiteY175" fmla="*/ 1213826 h 1410656"/>
              <a:gd name="connsiteX176" fmla="*/ 1370919 w 5260975"/>
              <a:gd name="connsiteY176" fmla="*/ 1213442 h 1410656"/>
              <a:gd name="connsiteX177" fmla="*/ 1530593 w 5260975"/>
              <a:gd name="connsiteY177" fmla="*/ 1189437 h 1410656"/>
              <a:gd name="connsiteX178" fmla="*/ 1558436 w 5260975"/>
              <a:gd name="connsiteY178" fmla="*/ 1178299 h 1410656"/>
              <a:gd name="connsiteX179" fmla="*/ 1589737 w 5260975"/>
              <a:gd name="connsiteY179" fmla="*/ 1175515 h 1410656"/>
              <a:gd name="connsiteX180" fmla="*/ 1601740 w 5260975"/>
              <a:gd name="connsiteY180" fmla="*/ 1182333 h 1410656"/>
              <a:gd name="connsiteX181" fmla="*/ 1654259 w 5260975"/>
              <a:gd name="connsiteY181" fmla="*/ 1192510 h 1410656"/>
              <a:gd name="connsiteX182" fmla="*/ 1664246 w 5260975"/>
              <a:gd name="connsiteY182" fmla="*/ 1192702 h 1410656"/>
              <a:gd name="connsiteX183" fmla="*/ 1698427 w 5260975"/>
              <a:gd name="connsiteY183" fmla="*/ 1188381 h 1410656"/>
              <a:gd name="connsiteX184" fmla="*/ 1730112 w 5260975"/>
              <a:gd name="connsiteY184" fmla="*/ 1185885 h 1410656"/>
              <a:gd name="connsiteX185" fmla="*/ 1809996 w 5260975"/>
              <a:gd name="connsiteY185" fmla="*/ 1194046 h 1410656"/>
              <a:gd name="connsiteX186" fmla="*/ 1871254 w 5260975"/>
              <a:gd name="connsiteY186" fmla="*/ 1192126 h 1410656"/>
              <a:gd name="connsiteX187" fmla="*/ 1899482 w 5260975"/>
              <a:gd name="connsiteY187" fmla="*/ 1194046 h 1410656"/>
              <a:gd name="connsiteX188" fmla="*/ 1915420 w 5260975"/>
              <a:gd name="connsiteY188" fmla="*/ 1196927 h 1410656"/>
              <a:gd name="connsiteX189" fmla="*/ 1951522 w 5260975"/>
              <a:gd name="connsiteY189" fmla="*/ 1216994 h 1410656"/>
              <a:gd name="connsiteX190" fmla="*/ 1971302 w 5260975"/>
              <a:gd name="connsiteY190" fmla="*/ 1221507 h 1410656"/>
              <a:gd name="connsiteX191" fmla="*/ 2030831 w 5260975"/>
              <a:gd name="connsiteY191" fmla="*/ 1221123 h 1410656"/>
              <a:gd name="connsiteX192" fmla="*/ 2120125 w 5260975"/>
              <a:gd name="connsiteY192" fmla="*/ 1190878 h 1410656"/>
              <a:gd name="connsiteX193" fmla="*/ 2129439 w 5260975"/>
              <a:gd name="connsiteY193" fmla="*/ 1186845 h 1410656"/>
              <a:gd name="connsiteX194" fmla="*/ 2174854 w 5260975"/>
              <a:gd name="connsiteY194" fmla="*/ 1181852 h 1410656"/>
              <a:gd name="connsiteX195" fmla="*/ 2205674 w 5260975"/>
              <a:gd name="connsiteY195" fmla="*/ 1188669 h 1410656"/>
              <a:gd name="connsiteX196" fmla="*/ 2247634 w 5260975"/>
              <a:gd name="connsiteY196" fmla="*/ 1202784 h 1410656"/>
              <a:gd name="connsiteX197" fmla="*/ 2285367 w 5260975"/>
              <a:gd name="connsiteY197" fmla="*/ 1214594 h 1410656"/>
              <a:gd name="connsiteX198" fmla="*/ 2312827 w 5260975"/>
              <a:gd name="connsiteY198" fmla="*/ 1227939 h 1410656"/>
              <a:gd name="connsiteX199" fmla="*/ 2375622 w 5260975"/>
              <a:gd name="connsiteY199" fmla="*/ 1237733 h 1410656"/>
              <a:gd name="connsiteX200" fmla="*/ 2382151 w 5260975"/>
              <a:gd name="connsiteY200" fmla="*/ 1239365 h 1410656"/>
              <a:gd name="connsiteX201" fmla="*/ 2429390 w 5260975"/>
              <a:gd name="connsiteY201" fmla="*/ 1227459 h 1410656"/>
              <a:gd name="connsiteX202" fmla="*/ 2486134 w 5260975"/>
              <a:gd name="connsiteY202" fmla="*/ 1215362 h 1410656"/>
              <a:gd name="connsiteX203" fmla="*/ 2506394 w 5260975"/>
              <a:gd name="connsiteY203" fmla="*/ 1219490 h 1410656"/>
              <a:gd name="connsiteX204" fmla="*/ 2534142 w 5260975"/>
              <a:gd name="connsiteY204" fmla="*/ 1225347 h 1410656"/>
              <a:gd name="connsiteX205" fmla="*/ 2559874 w 5260975"/>
              <a:gd name="connsiteY205" fmla="*/ 1222275 h 1410656"/>
              <a:gd name="connsiteX206" fmla="*/ 2575525 w 5260975"/>
              <a:gd name="connsiteY206" fmla="*/ 1221987 h 1410656"/>
              <a:gd name="connsiteX207" fmla="*/ 2646960 w 5260975"/>
              <a:gd name="connsiteY207" fmla="*/ 1257896 h 1410656"/>
              <a:gd name="connsiteX208" fmla="*/ 2665107 w 5260975"/>
              <a:gd name="connsiteY208" fmla="*/ 1260873 h 1410656"/>
              <a:gd name="connsiteX209" fmla="*/ 2675381 w 5260975"/>
              <a:gd name="connsiteY209" fmla="*/ 1265290 h 1410656"/>
              <a:gd name="connsiteX210" fmla="*/ 2737311 w 5260975"/>
              <a:gd name="connsiteY210" fmla="*/ 1309841 h 1410656"/>
              <a:gd name="connsiteX211" fmla="*/ 2763619 w 5260975"/>
              <a:gd name="connsiteY211" fmla="*/ 1318866 h 1410656"/>
              <a:gd name="connsiteX212" fmla="*/ 2792519 w 5260975"/>
              <a:gd name="connsiteY212" fmla="*/ 1317041 h 1410656"/>
              <a:gd name="connsiteX213" fmla="*/ 2809226 w 5260975"/>
              <a:gd name="connsiteY213" fmla="*/ 1313777 h 1410656"/>
              <a:gd name="connsiteX214" fmla="*/ 2850705 w 5260975"/>
              <a:gd name="connsiteY214" fmla="*/ 1285452 h 1410656"/>
              <a:gd name="connsiteX215" fmla="*/ 2874324 w 5260975"/>
              <a:gd name="connsiteY215" fmla="*/ 1286413 h 1410656"/>
              <a:gd name="connsiteX216" fmla="*/ 2911194 w 5260975"/>
              <a:gd name="connsiteY216" fmla="*/ 1305903 h 1410656"/>
              <a:gd name="connsiteX217" fmla="*/ 2978116 w 5260975"/>
              <a:gd name="connsiteY217" fmla="*/ 1314641 h 1410656"/>
              <a:gd name="connsiteX218" fmla="*/ 3012106 w 5260975"/>
              <a:gd name="connsiteY218" fmla="*/ 1287373 h 1410656"/>
              <a:gd name="connsiteX219" fmla="*/ 3029676 w 5260975"/>
              <a:gd name="connsiteY219" fmla="*/ 1261161 h 1410656"/>
              <a:gd name="connsiteX220" fmla="*/ 3080469 w 5260975"/>
              <a:gd name="connsiteY220" fmla="*/ 1230724 h 1410656"/>
              <a:gd name="connsiteX221" fmla="*/ 3092567 w 5260975"/>
              <a:gd name="connsiteY221" fmla="*/ 1242054 h 1410656"/>
              <a:gd name="connsiteX222" fmla="*/ 3129821 w 5260975"/>
              <a:gd name="connsiteY222" fmla="*/ 1246855 h 1410656"/>
              <a:gd name="connsiteX223" fmla="*/ 3170147 w 5260975"/>
              <a:gd name="connsiteY223" fmla="*/ 1246471 h 1410656"/>
              <a:gd name="connsiteX224" fmla="*/ 3240429 w 5260975"/>
              <a:gd name="connsiteY224" fmla="*/ 1251559 h 1410656"/>
              <a:gd name="connsiteX225" fmla="*/ 3287189 w 5260975"/>
              <a:gd name="connsiteY225" fmla="*/ 1222466 h 1410656"/>
              <a:gd name="connsiteX226" fmla="*/ 3305049 w 5260975"/>
              <a:gd name="connsiteY226" fmla="*/ 1210465 h 1410656"/>
              <a:gd name="connsiteX227" fmla="*/ 3321755 w 5260975"/>
              <a:gd name="connsiteY227" fmla="*/ 1202784 h 1410656"/>
              <a:gd name="connsiteX228" fmla="*/ 3341055 w 5260975"/>
              <a:gd name="connsiteY228" fmla="*/ 1198463 h 1410656"/>
              <a:gd name="connsiteX229" fmla="*/ 3387621 w 5260975"/>
              <a:gd name="connsiteY229" fmla="*/ 1182140 h 1410656"/>
              <a:gd name="connsiteX230" fmla="*/ 3413161 w 5260975"/>
              <a:gd name="connsiteY230" fmla="*/ 1166105 h 1410656"/>
              <a:gd name="connsiteX231" fmla="*/ 3470579 w 5260975"/>
              <a:gd name="connsiteY231" fmla="*/ 1150647 h 1410656"/>
              <a:gd name="connsiteX232" fmla="*/ 3509657 w 5260975"/>
              <a:gd name="connsiteY232" fmla="*/ 1136821 h 1410656"/>
              <a:gd name="connsiteX233" fmla="*/ 3550847 w 5260975"/>
              <a:gd name="connsiteY233" fmla="*/ 1113009 h 1410656"/>
              <a:gd name="connsiteX234" fmla="*/ 3556608 w 5260975"/>
              <a:gd name="connsiteY234" fmla="*/ 1109361 h 1410656"/>
              <a:gd name="connsiteX235" fmla="*/ 3570435 w 5260975"/>
              <a:gd name="connsiteY235" fmla="*/ 1093710 h 1410656"/>
              <a:gd name="connsiteX236" fmla="*/ 3590501 w 5260975"/>
              <a:gd name="connsiteY236" fmla="*/ 1039846 h 1410656"/>
              <a:gd name="connsiteX237" fmla="*/ 3596263 w 5260975"/>
              <a:gd name="connsiteY237" fmla="*/ 1028900 h 1410656"/>
              <a:gd name="connsiteX238" fmla="*/ 3648591 w 5260975"/>
              <a:gd name="connsiteY238" fmla="*/ 992030 h 1410656"/>
              <a:gd name="connsiteX239" fmla="*/ 3667986 w 5260975"/>
              <a:gd name="connsiteY239" fmla="*/ 995487 h 1410656"/>
              <a:gd name="connsiteX240" fmla="*/ 3689397 w 5260975"/>
              <a:gd name="connsiteY240" fmla="*/ 1007585 h 1410656"/>
              <a:gd name="connsiteX241" fmla="*/ 3736349 w 5260975"/>
              <a:gd name="connsiteY241" fmla="*/ 1010753 h 1410656"/>
              <a:gd name="connsiteX242" fmla="*/ 3753919 w 5260975"/>
              <a:gd name="connsiteY242" fmla="*/ 1004513 h 1410656"/>
              <a:gd name="connsiteX243" fmla="*/ 3784643 w 5260975"/>
              <a:gd name="connsiteY243" fmla="*/ 987710 h 1410656"/>
              <a:gd name="connsiteX244" fmla="*/ 3808359 w 5260975"/>
              <a:gd name="connsiteY244" fmla="*/ 961689 h 1410656"/>
              <a:gd name="connsiteX245" fmla="*/ 3842829 w 5260975"/>
              <a:gd name="connsiteY245" fmla="*/ 918674 h 1410656"/>
              <a:gd name="connsiteX246" fmla="*/ 3908983 w 5260975"/>
              <a:gd name="connsiteY246" fmla="*/ 902256 h 1410656"/>
              <a:gd name="connsiteX247" fmla="*/ 3934428 w 5260975"/>
              <a:gd name="connsiteY247" fmla="*/ 896783 h 1410656"/>
              <a:gd name="connsiteX248" fmla="*/ 4026987 w 5260975"/>
              <a:gd name="connsiteY248" fmla="*/ 873835 h 1410656"/>
              <a:gd name="connsiteX249" fmla="*/ 4035051 w 5260975"/>
              <a:gd name="connsiteY249" fmla="*/ 873067 h 1410656"/>
              <a:gd name="connsiteX250" fmla="*/ 4099189 w 5260975"/>
              <a:gd name="connsiteY250" fmla="*/ 846664 h 1410656"/>
              <a:gd name="connsiteX251" fmla="*/ 4114647 w 5260975"/>
              <a:gd name="connsiteY251" fmla="*/ 840134 h 1410656"/>
              <a:gd name="connsiteX252" fmla="*/ 4133563 w 5260975"/>
              <a:gd name="connsiteY252" fmla="*/ 823427 h 1410656"/>
              <a:gd name="connsiteX253" fmla="*/ 4151039 w 5260975"/>
              <a:gd name="connsiteY253" fmla="*/ 776284 h 1410656"/>
              <a:gd name="connsiteX254" fmla="*/ 4171489 w 5260975"/>
              <a:gd name="connsiteY254" fmla="*/ 754776 h 1410656"/>
              <a:gd name="connsiteX255" fmla="*/ 4186372 w 5260975"/>
              <a:gd name="connsiteY255" fmla="*/ 741718 h 1410656"/>
              <a:gd name="connsiteX256" fmla="*/ 4199429 w 5260975"/>
              <a:gd name="connsiteY256" fmla="*/ 721940 h 1410656"/>
              <a:gd name="connsiteX257" fmla="*/ 4212487 w 5260975"/>
              <a:gd name="connsiteY257" fmla="*/ 674604 h 1410656"/>
              <a:gd name="connsiteX258" fmla="*/ 4232555 w 5260975"/>
              <a:gd name="connsiteY258" fmla="*/ 632645 h 1410656"/>
              <a:gd name="connsiteX259" fmla="*/ 4268657 w 5260975"/>
              <a:gd name="connsiteY259" fmla="*/ 609410 h 1410656"/>
              <a:gd name="connsiteX260" fmla="*/ 4291028 w 5260975"/>
              <a:gd name="connsiteY260" fmla="*/ 597216 h 1410656"/>
              <a:gd name="connsiteX261" fmla="*/ 4379651 w 5260975"/>
              <a:gd name="connsiteY261" fmla="*/ 609506 h 1410656"/>
              <a:gd name="connsiteX262" fmla="*/ 4440139 w 5260975"/>
              <a:gd name="connsiteY262" fmla="*/ 621507 h 1410656"/>
              <a:gd name="connsiteX263" fmla="*/ 4460015 w 5260975"/>
              <a:gd name="connsiteY263" fmla="*/ 616899 h 1410656"/>
              <a:gd name="connsiteX264" fmla="*/ 4516183 w 5260975"/>
              <a:gd name="connsiteY264" fmla="*/ 577724 h 1410656"/>
              <a:gd name="connsiteX265" fmla="*/ 4571681 w 5260975"/>
              <a:gd name="connsiteY265" fmla="*/ 560250 h 1410656"/>
              <a:gd name="connsiteX266" fmla="*/ 4613447 w 5260975"/>
              <a:gd name="connsiteY266" fmla="*/ 555257 h 1410656"/>
              <a:gd name="connsiteX267" fmla="*/ 4649355 w 5260975"/>
              <a:gd name="connsiteY267" fmla="*/ 551417 h 1410656"/>
              <a:gd name="connsiteX268" fmla="*/ 4692467 w 5260975"/>
              <a:gd name="connsiteY268" fmla="*/ 540663 h 1410656"/>
              <a:gd name="connsiteX269" fmla="*/ 4716855 w 5260975"/>
              <a:gd name="connsiteY269" fmla="*/ 528949 h 1410656"/>
              <a:gd name="connsiteX270" fmla="*/ 4755645 w 5260975"/>
              <a:gd name="connsiteY270" fmla="*/ 512147 h 1410656"/>
              <a:gd name="connsiteX271" fmla="*/ 4795395 w 5260975"/>
              <a:gd name="connsiteY271" fmla="*/ 490351 h 1410656"/>
              <a:gd name="connsiteX272" fmla="*/ 4825928 w 5260975"/>
              <a:gd name="connsiteY272" fmla="*/ 459818 h 1410656"/>
              <a:gd name="connsiteX273" fmla="*/ 4842347 w 5260975"/>
              <a:gd name="connsiteY273" fmla="*/ 434086 h 1410656"/>
              <a:gd name="connsiteX274" fmla="*/ 4890451 w 5260975"/>
              <a:gd name="connsiteY274" fmla="*/ 397216 h 1410656"/>
              <a:gd name="connsiteX275" fmla="*/ 4933945 w 5260975"/>
              <a:gd name="connsiteY275" fmla="*/ 327701 h 1410656"/>
              <a:gd name="connsiteX276" fmla="*/ 4961214 w 5260975"/>
              <a:gd name="connsiteY276" fmla="*/ 298801 h 1410656"/>
              <a:gd name="connsiteX277" fmla="*/ 4976672 w 5260975"/>
              <a:gd name="connsiteY277" fmla="*/ 290639 h 1410656"/>
              <a:gd name="connsiteX278" fmla="*/ 5002979 w 5260975"/>
              <a:gd name="connsiteY278" fmla="*/ 270573 h 1410656"/>
              <a:gd name="connsiteX279" fmla="*/ 5018535 w 5260975"/>
              <a:gd name="connsiteY279" fmla="*/ 255690 h 1410656"/>
              <a:gd name="connsiteX280" fmla="*/ 5061069 w 5260975"/>
              <a:gd name="connsiteY280" fmla="*/ 200961 h 1410656"/>
              <a:gd name="connsiteX281" fmla="*/ 5074127 w 5260975"/>
              <a:gd name="connsiteY281" fmla="*/ 184735 h 1410656"/>
              <a:gd name="connsiteX282" fmla="*/ 5101108 w 5260975"/>
              <a:gd name="connsiteY282" fmla="*/ 156891 h 1410656"/>
              <a:gd name="connsiteX283" fmla="*/ 5112918 w 5260975"/>
              <a:gd name="connsiteY283" fmla="*/ 148441 h 1410656"/>
              <a:gd name="connsiteX284" fmla="*/ 5133753 w 5260975"/>
              <a:gd name="connsiteY284" fmla="*/ 125782 h 1410656"/>
              <a:gd name="connsiteX285" fmla="*/ 5183393 w 5260975"/>
              <a:gd name="connsiteY285" fmla="*/ 66348 h 1410656"/>
              <a:gd name="connsiteX286" fmla="*/ 5204709 w 5260975"/>
              <a:gd name="connsiteY286" fmla="*/ 33030 h 1410656"/>
              <a:gd name="connsiteX287" fmla="*/ 5247243 w 5260975"/>
              <a:gd name="connsiteY287" fmla="*/ 8451 h 1410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Lst>
            <a:rect l="l" t="t" r="r" b="b"/>
            <a:pathLst>
              <a:path w="5260975" h="1410656">
                <a:moveTo>
                  <a:pt x="5260975" y="0"/>
                </a:moveTo>
                <a:lnTo>
                  <a:pt x="5260975" y="221634"/>
                </a:lnTo>
                <a:lnTo>
                  <a:pt x="5226503" y="237063"/>
                </a:lnTo>
                <a:cubicBezTo>
                  <a:pt x="5219783" y="239848"/>
                  <a:pt x="5212389" y="241384"/>
                  <a:pt x="5206341" y="245128"/>
                </a:cubicBezTo>
                <a:cubicBezTo>
                  <a:pt x="5178495" y="262219"/>
                  <a:pt x="5151515" y="280654"/>
                  <a:pt x="5123287" y="297073"/>
                </a:cubicBezTo>
                <a:cubicBezTo>
                  <a:pt x="5094195" y="314067"/>
                  <a:pt x="5068175" y="334134"/>
                  <a:pt x="5048107" y="361307"/>
                </a:cubicBezTo>
                <a:cubicBezTo>
                  <a:pt x="5029480" y="386559"/>
                  <a:pt x="5011429" y="412194"/>
                  <a:pt x="4992899" y="437542"/>
                </a:cubicBezTo>
                <a:cubicBezTo>
                  <a:pt x="4988194" y="443975"/>
                  <a:pt x="4983873" y="451561"/>
                  <a:pt x="4977440" y="455690"/>
                </a:cubicBezTo>
                <a:cubicBezTo>
                  <a:pt x="4964094" y="464331"/>
                  <a:pt x="4949499" y="471340"/>
                  <a:pt x="4935193" y="478445"/>
                </a:cubicBezTo>
                <a:cubicBezTo>
                  <a:pt x="4922903" y="484494"/>
                  <a:pt x="4909845" y="489006"/>
                  <a:pt x="4897844" y="495535"/>
                </a:cubicBezTo>
                <a:cubicBezTo>
                  <a:pt x="4888243" y="500721"/>
                  <a:pt x="4879697" y="507922"/>
                  <a:pt x="4870767" y="514451"/>
                </a:cubicBezTo>
                <a:cubicBezTo>
                  <a:pt x="4862990" y="520115"/>
                  <a:pt x="4854445" y="525012"/>
                  <a:pt x="4847916" y="531830"/>
                </a:cubicBezTo>
                <a:cubicBezTo>
                  <a:pt x="4831977" y="548344"/>
                  <a:pt x="4815942" y="564571"/>
                  <a:pt x="4796163" y="576765"/>
                </a:cubicBezTo>
                <a:cubicBezTo>
                  <a:pt x="4776672" y="588862"/>
                  <a:pt x="4758237" y="602401"/>
                  <a:pt x="4738843" y="614691"/>
                </a:cubicBezTo>
                <a:cubicBezTo>
                  <a:pt x="4719831" y="626693"/>
                  <a:pt x="4702645" y="639846"/>
                  <a:pt x="4692755" y="661162"/>
                </a:cubicBezTo>
                <a:cubicBezTo>
                  <a:pt x="4688339" y="670571"/>
                  <a:pt x="4682097" y="680845"/>
                  <a:pt x="4673744" y="686318"/>
                </a:cubicBezTo>
                <a:cubicBezTo>
                  <a:pt x="4661838" y="694095"/>
                  <a:pt x="4646764" y="696880"/>
                  <a:pt x="4633801" y="703505"/>
                </a:cubicBezTo>
                <a:cubicBezTo>
                  <a:pt x="4618535" y="711282"/>
                  <a:pt x="4600869" y="718003"/>
                  <a:pt x="4590499" y="730389"/>
                </a:cubicBezTo>
                <a:cubicBezTo>
                  <a:pt x="4581281" y="741431"/>
                  <a:pt x="4571968" y="750072"/>
                  <a:pt x="4559773" y="757081"/>
                </a:cubicBezTo>
                <a:cubicBezTo>
                  <a:pt x="4551229" y="761978"/>
                  <a:pt x="4544892" y="770907"/>
                  <a:pt x="4536059" y="774940"/>
                </a:cubicBezTo>
                <a:cubicBezTo>
                  <a:pt x="4524441" y="780317"/>
                  <a:pt x="4512727" y="784542"/>
                  <a:pt x="4502549" y="792895"/>
                </a:cubicBezTo>
                <a:cubicBezTo>
                  <a:pt x="4491987" y="801536"/>
                  <a:pt x="4479986" y="808353"/>
                  <a:pt x="4468944" y="816419"/>
                </a:cubicBezTo>
                <a:cubicBezTo>
                  <a:pt x="4463087" y="820739"/>
                  <a:pt x="4458286" y="826404"/>
                  <a:pt x="4452622" y="830917"/>
                </a:cubicBezTo>
                <a:cubicBezTo>
                  <a:pt x="4442252" y="839174"/>
                  <a:pt x="4431690" y="847239"/>
                  <a:pt x="4421032" y="855016"/>
                </a:cubicBezTo>
                <a:cubicBezTo>
                  <a:pt x="4410375" y="862794"/>
                  <a:pt x="4400197" y="871819"/>
                  <a:pt x="4388483" y="877484"/>
                </a:cubicBezTo>
                <a:cubicBezTo>
                  <a:pt x="4368513" y="887086"/>
                  <a:pt x="4346717" y="892847"/>
                  <a:pt x="4327321" y="903216"/>
                </a:cubicBezTo>
                <a:cubicBezTo>
                  <a:pt x="4307639" y="913777"/>
                  <a:pt x="4289107" y="927028"/>
                  <a:pt x="4271633" y="941046"/>
                </a:cubicBezTo>
                <a:cubicBezTo>
                  <a:pt x="4257807" y="952088"/>
                  <a:pt x="4244845" y="963034"/>
                  <a:pt x="4227465" y="968698"/>
                </a:cubicBezTo>
                <a:cubicBezTo>
                  <a:pt x="4217768" y="971867"/>
                  <a:pt x="4207591" y="978780"/>
                  <a:pt x="4201733" y="986846"/>
                </a:cubicBezTo>
                <a:cubicBezTo>
                  <a:pt x="4189059" y="1004416"/>
                  <a:pt x="4172833" y="1016802"/>
                  <a:pt x="4154494" y="1027364"/>
                </a:cubicBezTo>
                <a:cubicBezTo>
                  <a:pt x="4130010" y="1041574"/>
                  <a:pt x="4105814" y="1056072"/>
                  <a:pt x="4081234" y="1069994"/>
                </a:cubicBezTo>
                <a:cubicBezTo>
                  <a:pt x="4066737" y="1078252"/>
                  <a:pt x="4052335" y="1086989"/>
                  <a:pt x="4036971" y="1093038"/>
                </a:cubicBezTo>
                <a:cubicBezTo>
                  <a:pt x="4005575" y="1105520"/>
                  <a:pt x="3973410" y="1116177"/>
                  <a:pt x="3941725" y="1127796"/>
                </a:cubicBezTo>
                <a:cubicBezTo>
                  <a:pt x="3931355" y="1131540"/>
                  <a:pt x="3921561" y="1136917"/>
                  <a:pt x="3910999" y="1140182"/>
                </a:cubicBezTo>
                <a:cubicBezTo>
                  <a:pt x="3899573" y="1143734"/>
                  <a:pt x="3887285" y="1144790"/>
                  <a:pt x="3875859" y="1148343"/>
                </a:cubicBezTo>
                <a:cubicBezTo>
                  <a:pt x="3856847" y="1154199"/>
                  <a:pt x="3838412" y="1161689"/>
                  <a:pt x="3819401" y="1167642"/>
                </a:cubicBezTo>
                <a:cubicBezTo>
                  <a:pt x="3782723" y="1179068"/>
                  <a:pt x="3745949" y="1190014"/>
                  <a:pt x="3709176" y="1200863"/>
                </a:cubicBezTo>
                <a:cubicBezTo>
                  <a:pt x="3701303" y="1203168"/>
                  <a:pt x="3692757" y="1203456"/>
                  <a:pt x="3684981" y="1205952"/>
                </a:cubicBezTo>
                <a:cubicBezTo>
                  <a:pt x="3664337" y="1212673"/>
                  <a:pt x="3643789" y="1219970"/>
                  <a:pt x="3623338" y="1227363"/>
                </a:cubicBezTo>
                <a:cubicBezTo>
                  <a:pt x="3610953" y="1231876"/>
                  <a:pt x="3598854" y="1237445"/>
                  <a:pt x="3586373" y="1241765"/>
                </a:cubicBezTo>
                <a:cubicBezTo>
                  <a:pt x="3576387" y="1245222"/>
                  <a:pt x="3566113" y="1247910"/>
                  <a:pt x="3555743" y="1250023"/>
                </a:cubicBezTo>
                <a:cubicBezTo>
                  <a:pt x="3546814" y="1251848"/>
                  <a:pt x="3537501" y="1251655"/>
                  <a:pt x="3528667" y="1253864"/>
                </a:cubicBezTo>
                <a:cubicBezTo>
                  <a:pt x="3504759" y="1259816"/>
                  <a:pt x="3481140" y="1266538"/>
                  <a:pt x="3457424" y="1272874"/>
                </a:cubicBezTo>
                <a:cubicBezTo>
                  <a:pt x="3447919" y="1275371"/>
                  <a:pt x="3438221" y="1277196"/>
                  <a:pt x="3429003" y="1280364"/>
                </a:cubicBezTo>
                <a:cubicBezTo>
                  <a:pt x="3404327" y="1288717"/>
                  <a:pt x="3380036" y="1298222"/>
                  <a:pt x="3355264" y="1306096"/>
                </a:cubicBezTo>
                <a:cubicBezTo>
                  <a:pt x="3334717" y="1312625"/>
                  <a:pt x="3313593" y="1317329"/>
                  <a:pt x="3292757" y="1323090"/>
                </a:cubicBezTo>
                <a:cubicBezTo>
                  <a:pt x="3283924" y="1325587"/>
                  <a:pt x="3275475" y="1329140"/>
                  <a:pt x="3266643" y="1331251"/>
                </a:cubicBezTo>
                <a:cubicBezTo>
                  <a:pt x="3246863" y="1336053"/>
                  <a:pt x="3226796" y="1340085"/>
                  <a:pt x="3206921" y="1344886"/>
                </a:cubicBezTo>
                <a:cubicBezTo>
                  <a:pt x="3195590" y="1347670"/>
                  <a:pt x="3184645" y="1352663"/>
                  <a:pt x="3173123" y="1354488"/>
                </a:cubicBezTo>
                <a:cubicBezTo>
                  <a:pt x="3145759" y="1358808"/>
                  <a:pt x="3118203" y="1361880"/>
                  <a:pt x="3090646" y="1365337"/>
                </a:cubicBezTo>
                <a:cubicBezTo>
                  <a:pt x="3062227" y="1368889"/>
                  <a:pt x="3033902" y="1372634"/>
                  <a:pt x="3005480" y="1375802"/>
                </a:cubicBezTo>
                <a:cubicBezTo>
                  <a:pt x="2989926" y="1377435"/>
                  <a:pt x="2974275" y="1377723"/>
                  <a:pt x="2958721" y="1379259"/>
                </a:cubicBezTo>
                <a:cubicBezTo>
                  <a:pt x="2945087" y="1380604"/>
                  <a:pt x="2931549" y="1383100"/>
                  <a:pt x="2917915" y="1384733"/>
                </a:cubicBezTo>
                <a:cubicBezTo>
                  <a:pt x="2906105" y="1386076"/>
                  <a:pt x="2894199" y="1386844"/>
                  <a:pt x="2882389" y="1388189"/>
                </a:cubicBezTo>
                <a:cubicBezTo>
                  <a:pt x="2863475" y="1390397"/>
                  <a:pt x="2844655" y="1392894"/>
                  <a:pt x="2825837" y="1395198"/>
                </a:cubicBezTo>
                <a:cubicBezTo>
                  <a:pt x="2817964" y="1396062"/>
                  <a:pt x="2809706" y="1398462"/>
                  <a:pt x="2802313" y="1397023"/>
                </a:cubicBezTo>
                <a:cubicBezTo>
                  <a:pt x="2783686" y="1393373"/>
                  <a:pt x="2765347" y="1394430"/>
                  <a:pt x="2746816" y="1396926"/>
                </a:cubicBezTo>
                <a:cubicBezTo>
                  <a:pt x="2740479" y="1397791"/>
                  <a:pt x="2733662" y="1397598"/>
                  <a:pt x="2727517" y="1395966"/>
                </a:cubicBezTo>
                <a:cubicBezTo>
                  <a:pt x="2714939" y="1392701"/>
                  <a:pt x="2702745" y="1388092"/>
                  <a:pt x="2690359" y="1384060"/>
                </a:cubicBezTo>
                <a:cubicBezTo>
                  <a:pt x="2689014" y="1383580"/>
                  <a:pt x="2687382" y="1383484"/>
                  <a:pt x="2685943" y="1383196"/>
                </a:cubicBezTo>
                <a:cubicBezTo>
                  <a:pt x="2677781" y="1381563"/>
                  <a:pt x="2669717" y="1379931"/>
                  <a:pt x="2661554" y="1378491"/>
                </a:cubicBezTo>
                <a:cubicBezTo>
                  <a:pt x="2657138" y="1377723"/>
                  <a:pt x="2652625" y="1377627"/>
                  <a:pt x="2648208" y="1376955"/>
                </a:cubicBezTo>
                <a:cubicBezTo>
                  <a:pt x="2631118" y="1374266"/>
                  <a:pt x="2612299" y="1378779"/>
                  <a:pt x="2597512" y="1367162"/>
                </a:cubicBezTo>
                <a:cubicBezTo>
                  <a:pt x="2587911" y="1359672"/>
                  <a:pt x="2578597" y="1361401"/>
                  <a:pt x="2568324" y="1362553"/>
                </a:cubicBezTo>
                <a:cubicBezTo>
                  <a:pt x="2560547" y="1363417"/>
                  <a:pt x="2552577" y="1363128"/>
                  <a:pt x="2544704" y="1363225"/>
                </a:cubicBezTo>
                <a:cubicBezTo>
                  <a:pt x="2530878" y="1363512"/>
                  <a:pt x="2517052" y="1363609"/>
                  <a:pt x="2503225" y="1364089"/>
                </a:cubicBezTo>
                <a:cubicBezTo>
                  <a:pt x="2498808" y="1364281"/>
                  <a:pt x="2494297" y="1366682"/>
                  <a:pt x="2489975" y="1366298"/>
                </a:cubicBezTo>
                <a:cubicBezTo>
                  <a:pt x="2470004" y="1364473"/>
                  <a:pt x="2450033" y="1361592"/>
                  <a:pt x="2430061" y="1359960"/>
                </a:cubicBezTo>
                <a:cubicBezTo>
                  <a:pt x="2418732" y="1359001"/>
                  <a:pt x="2407114" y="1360824"/>
                  <a:pt x="2395880" y="1359480"/>
                </a:cubicBezTo>
                <a:cubicBezTo>
                  <a:pt x="2382919" y="1357944"/>
                  <a:pt x="2370245" y="1354008"/>
                  <a:pt x="2357378" y="1351607"/>
                </a:cubicBezTo>
                <a:cubicBezTo>
                  <a:pt x="2353826" y="1350935"/>
                  <a:pt x="2349889" y="1351799"/>
                  <a:pt x="2346145" y="1351991"/>
                </a:cubicBezTo>
                <a:cubicBezTo>
                  <a:pt x="2341920" y="1352183"/>
                  <a:pt x="2337791" y="1352567"/>
                  <a:pt x="2333567" y="1352663"/>
                </a:cubicBezTo>
                <a:cubicBezTo>
                  <a:pt x="2320700" y="1352856"/>
                  <a:pt x="2307835" y="1352567"/>
                  <a:pt x="2294968" y="1353240"/>
                </a:cubicBezTo>
                <a:cubicBezTo>
                  <a:pt x="2287095" y="1353624"/>
                  <a:pt x="2278839" y="1357560"/>
                  <a:pt x="2271540" y="1356120"/>
                </a:cubicBezTo>
                <a:cubicBezTo>
                  <a:pt x="2256659" y="1353335"/>
                  <a:pt x="2241776" y="1359576"/>
                  <a:pt x="2226895" y="1354392"/>
                </a:cubicBezTo>
                <a:cubicBezTo>
                  <a:pt x="2222285" y="1352856"/>
                  <a:pt x="2215948" y="1356696"/>
                  <a:pt x="2210379" y="1356888"/>
                </a:cubicBezTo>
                <a:cubicBezTo>
                  <a:pt x="2196457" y="1357368"/>
                  <a:pt x="2182535" y="1357272"/>
                  <a:pt x="2168613" y="1357176"/>
                </a:cubicBezTo>
                <a:cubicBezTo>
                  <a:pt x="2156131" y="1357080"/>
                  <a:pt x="2143168" y="1358424"/>
                  <a:pt x="2131167" y="1355736"/>
                </a:cubicBezTo>
                <a:cubicBezTo>
                  <a:pt x="2118588" y="1352856"/>
                  <a:pt x="2107259" y="1353240"/>
                  <a:pt x="2095065" y="1356504"/>
                </a:cubicBezTo>
                <a:cubicBezTo>
                  <a:pt x="2086711" y="1358712"/>
                  <a:pt x="2077878" y="1359001"/>
                  <a:pt x="2069237" y="1359672"/>
                </a:cubicBezTo>
                <a:cubicBezTo>
                  <a:pt x="2059924" y="1360440"/>
                  <a:pt x="2049650" y="1358424"/>
                  <a:pt x="2041201" y="1361592"/>
                </a:cubicBezTo>
                <a:cubicBezTo>
                  <a:pt x="2016044" y="1371002"/>
                  <a:pt x="1990216" y="1373018"/>
                  <a:pt x="1963909" y="1373018"/>
                </a:cubicBezTo>
                <a:cubicBezTo>
                  <a:pt x="1959107" y="1373018"/>
                  <a:pt x="1954210" y="1371675"/>
                  <a:pt x="1949603" y="1370234"/>
                </a:cubicBezTo>
                <a:cubicBezTo>
                  <a:pt x="1922717" y="1361592"/>
                  <a:pt x="1895737" y="1362360"/>
                  <a:pt x="1868373" y="1367641"/>
                </a:cubicBezTo>
                <a:cubicBezTo>
                  <a:pt x="1862708" y="1368794"/>
                  <a:pt x="1856372" y="1368986"/>
                  <a:pt x="1850707" y="1367834"/>
                </a:cubicBezTo>
                <a:cubicBezTo>
                  <a:pt x="1834768" y="1364473"/>
                  <a:pt x="1819309" y="1358904"/>
                  <a:pt x="1803275" y="1356504"/>
                </a:cubicBezTo>
                <a:cubicBezTo>
                  <a:pt x="1776775" y="1352567"/>
                  <a:pt x="1753828" y="1365817"/>
                  <a:pt x="1730112" y="1374459"/>
                </a:cubicBezTo>
                <a:cubicBezTo>
                  <a:pt x="1707548" y="1382620"/>
                  <a:pt x="1688345" y="1401055"/>
                  <a:pt x="1661652" y="1396926"/>
                </a:cubicBezTo>
                <a:cubicBezTo>
                  <a:pt x="1658965" y="1396542"/>
                  <a:pt x="1655988" y="1399134"/>
                  <a:pt x="1653011" y="1399807"/>
                </a:cubicBezTo>
                <a:cubicBezTo>
                  <a:pt x="1644850" y="1401631"/>
                  <a:pt x="1636689" y="1403839"/>
                  <a:pt x="1628431" y="1404704"/>
                </a:cubicBezTo>
                <a:cubicBezTo>
                  <a:pt x="1618350" y="1405856"/>
                  <a:pt x="1608076" y="1405472"/>
                  <a:pt x="1597995" y="1406432"/>
                </a:cubicBezTo>
                <a:cubicBezTo>
                  <a:pt x="1585032" y="1407584"/>
                  <a:pt x="1572263" y="1410656"/>
                  <a:pt x="1559396" y="1410656"/>
                </a:cubicBezTo>
                <a:cubicBezTo>
                  <a:pt x="1549026" y="1410656"/>
                  <a:pt x="1538753" y="1407104"/>
                  <a:pt x="1528480" y="1405375"/>
                </a:cubicBezTo>
                <a:cubicBezTo>
                  <a:pt x="1513981" y="1402975"/>
                  <a:pt x="1498042" y="1403647"/>
                  <a:pt x="1485272" y="1397502"/>
                </a:cubicBezTo>
                <a:cubicBezTo>
                  <a:pt x="1471639" y="1390973"/>
                  <a:pt x="1458676" y="1387997"/>
                  <a:pt x="1444562" y="1390013"/>
                </a:cubicBezTo>
                <a:cubicBezTo>
                  <a:pt x="1439857" y="1390685"/>
                  <a:pt x="1433808" y="1394718"/>
                  <a:pt x="1431696" y="1398846"/>
                </a:cubicBezTo>
                <a:cubicBezTo>
                  <a:pt x="1426991" y="1408064"/>
                  <a:pt x="1420559" y="1409697"/>
                  <a:pt x="1411821" y="1406527"/>
                </a:cubicBezTo>
                <a:cubicBezTo>
                  <a:pt x="1404236" y="1403839"/>
                  <a:pt x="1394922" y="1402495"/>
                  <a:pt x="1389738" y="1397310"/>
                </a:cubicBezTo>
                <a:cubicBezTo>
                  <a:pt x="1375047" y="1382620"/>
                  <a:pt x="1356324" y="1382140"/>
                  <a:pt x="1338081" y="1378204"/>
                </a:cubicBezTo>
                <a:cubicBezTo>
                  <a:pt x="1326945" y="1375802"/>
                  <a:pt x="1316574" y="1375707"/>
                  <a:pt x="1305436" y="1377339"/>
                </a:cubicBezTo>
                <a:cubicBezTo>
                  <a:pt x="1281241" y="1380988"/>
                  <a:pt x="1257717" y="1375802"/>
                  <a:pt x="1234481" y="1369178"/>
                </a:cubicBezTo>
                <a:cubicBezTo>
                  <a:pt x="1219118" y="1364761"/>
                  <a:pt x="1203372" y="1362073"/>
                  <a:pt x="1188106" y="1357560"/>
                </a:cubicBezTo>
                <a:cubicBezTo>
                  <a:pt x="1176680" y="1354104"/>
                  <a:pt x="1165255" y="1349975"/>
                  <a:pt x="1154790" y="1344406"/>
                </a:cubicBezTo>
                <a:cubicBezTo>
                  <a:pt x="1139618" y="1336244"/>
                  <a:pt x="1126369" y="1323954"/>
                  <a:pt x="1107069" y="1327219"/>
                </a:cubicBezTo>
                <a:cubicBezTo>
                  <a:pt x="1090074" y="1330099"/>
                  <a:pt x="1074713" y="1324051"/>
                  <a:pt x="1059158" y="1318290"/>
                </a:cubicBezTo>
                <a:cubicBezTo>
                  <a:pt x="1047732" y="1314065"/>
                  <a:pt x="1036308" y="1309744"/>
                  <a:pt x="1024496" y="1307056"/>
                </a:cubicBezTo>
                <a:cubicBezTo>
                  <a:pt x="1010478" y="1303887"/>
                  <a:pt x="994635" y="1305232"/>
                  <a:pt x="982153" y="1299374"/>
                </a:cubicBezTo>
                <a:cubicBezTo>
                  <a:pt x="969095" y="1293229"/>
                  <a:pt x="958246" y="1297358"/>
                  <a:pt x="946628" y="1299087"/>
                </a:cubicBezTo>
                <a:cubicBezTo>
                  <a:pt x="928097" y="1301775"/>
                  <a:pt x="909661" y="1306768"/>
                  <a:pt x="890939" y="1300431"/>
                </a:cubicBezTo>
                <a:cubicBezTo>
                  <a:pt x="868184" y="1292750"/>
                  <a:pt x="845620" y="1284493"/>
                  <a:pt x="822769" y="1277196"/>
                </a:cubicBezTo>
                <a:cubicBezTo>
                  <a:pt x="813934" y="1274410"/>
                  <a:pt x="804431" y="1273258"/>
                  <a:pt x="795212" y="1272010"/>
                </a:cubicBezTo>
                <a:cubicBezTo>
                  <a:pt x="786476" y="1270954"/>
                  <a:pt x="776010" y="1273642"/>
                  <a:pt x="769288" y="1269610"/>
                </a:cubicBezTo>
                <a:cubicBezTo>
                  <a:pt x="752005" y="1259241"/>
                  <a:pt x="734243" y="1254152"/>
                  <a:pt x="714271" y="1254152"/>
                </a:cubicBezTo>
                <a:cubicBezTo>
                  <a:pt x="706781" y="1254152"/>
                  <a:pt x="699484" y="1249831"/>
                  <a:pt x="691900" y="1249062"/>
                </a:cubicBezTo>
                <a:cubicBezTo>
                  <a:pt x="681529" y="1248103"/>
                  <a:pt x="669623" y="1245510"/>
                  <a:pt x="660598" y="1249159"/>
                </a:cubicBezTo>
                <a:cubicBezTo>
                  <a:pt x="639379" y="1257800"/>
                  <a:pt x="622193" y="1250599"/>
                  <a:pt x="603662" y="1242054"/>
                </a:cubicBezTo>
                <a:cubicBezTo>
                  <a:pt x="585418" y="1233604"/>
                  <a:pt x="566215" y="1226884"/>
                  <a:pt x="546821" y="1221314"/>
                </a:cubicBezTo>
                <a:cubicBezTo>
                  <a:pt x="539524" y="1219298"/>
                  <a:pt x="530787" y="1222659"/>
                  <a:pt x="522721" y="1223330"/>
                </a:cubicBezTo>
                <a:cubicBezTo>
                  <a:pt x="519840" y="1223523"/>
                  <a:pt x="516671" y="1223811"/>
                  <a:pt x="514080" y="1222851"/>
                </a:cubicBezTo>
                <a:cubicBezTo>
                  <a:pt x="489020" y="1213633"/>
                  <a:pt x="463575" y="1206624"/>
                  <a:pt x="436404" y="1211424"/>
                </a:cubicBezTo>
                <a:cubicBezTo>
                  <a:pt x="433908" y="1211905"/>
                  <a:pt x="431123" y="1210849"/>
                  <a:pt x="428626" y="1210177"/>
                </a:cubicBezTo>
                <a:cubicBezTo>
                  <a:pt x="416432" y="1206720"/>
                  <a:pt x="404526" y="1201247"/>
                  <a:pt x="392141" y="1199999"/>
                </a:cubicBezTo>
                <a:cubicBezTo>
                  <a:pt x="361608" y="1196927"/>
                  <a:pt x="330884" y="1195678"/>
                  <a:pt x="300157" y="1193662"/>
                </a:cubicBezTo>
                <a:cubicBezTo>
                  <a:pt x="298237" y="1193566"/>
                  <a:pt x="296221" y="1193566"/>
                  <a:pt x="294493" y="1192894"/>
                </a:cubicBezTo>
                <a:cubicBezTo>
                  <a:pt x="283163" y="1188765"/>
                  <a:pt x="273274" y="1190110"/>
                  <a:pt x="263671" y="1197982"/>
                </a:cubicBezTo>
                <a:cubicBezTo>
                  <a:pt x="259447" y="1201439"/>
                  <a:pt x="253686" y="1203263"/>
                  <a:pt x="248406" y="1205184"/>
                </a:cubicBezTo>
                <a:cubicBezTo>
                  <a:pt x="240628" y="1208065"/>
                  <a:pt x="232659" y="1210849"/>
                  <a:pt x="224594" y="1212673"/>
                </a:cubicBezTo>
                <a:cubicBezTo>
                  <a:pt x="216624" y="1214401"/>
                  <a:pt x="208079" y="1216801"/>
                  <a:pt x="200398" y="1215458"/>
                </a:cubicBezTo>
                <a:cubicBezTo>
                  <a:pt x="186572" y="1213057"/>
                  <a:pt x="173417" y="1207681"/>
                  <a:pt x="159783" y="1204127"/>
                </a:cubicBezTo>
                <a:cubicBezTo>
                  <a:pt x="155079" y="1202879"/>
                  <a:pt x="149893" y="1203072"/>
                  <a:pt x="144997" y="1202975"/>
                </a:cubicBezTo>
                <a:cubicBezTo>
                  <a:pt x="133763" y="1202688"/>
                  <a:pt x="122241" y="1205472"/>
                  <a:pt x="112064" y="1197503"/>
                </a:cubicBezTo>
                <a:cubicBezTo>
                  <a:pt x="102655" y="1190014"/>
                  <a:pt x="93148" y="1192221"/>
                  <a:pt x="83259" y="1197887"/>
                </a:cubicBezTo>
                <a:cubicBezTo>
                  <a:pt x="76154" y="1201920"/>
                  <a:pt x="68090" y="1205088"/>
                  <a:pt x="60120" y="1206624"/>
                </a:cubicBezTo>
                <a:cubicBezTo>
                  <a:pt x="49174" y="1208736"/>
                  <a:pt x="38324" y="1209601"/>
                  <a:pt x="26514" y="1208352"/>
                </a:cubicBezTo>
                <a:cubicBezTo>
                  <a:pt x="18161" y="1207488"/>
                  <a:pt x="11343" y="1207104"/>
                  <a:pt x="4814" y="1202015"/>
                </a:cubicBezTo>
                <a:cubicBezTo>
                  <a:pt x="3759" y="1201247"/>
                  <a:pt x="1839" y="1201055"/>
                  <a:pt x="398" y="1201152"/>
                </a:cubicBezTo>
                <a:lnTo>
                  <a:pt x="0" y="1201150"/>
                </a:lnTo>
                <a:lnTo>
                  <a:pt x="0" y="1004512"/>
                </a:lnTo>
                <a:lnTo>
                  <a:pt x="30355" y="1002784"/>
                </a:lnTo>
                <a:cubicBezTo>
                  <a:pt x="37748" y="1002111"/>
                  <a:pt x="44853" y="999520"/>
                  <a:pt x="52151" y="997695"/>
                </a:cubicBezTo>
                <a:cubicBezTo>
                  <a:pt x="56183" y="996639"/>
                  <a:pt x="60504" y="993855"/>
                  <a:pt x="64248" y="994430"/>
                </a:cubicBezTo>
                <a:cubicBezTo>
                  <a:pt x="85948" y="997791"/>
                  <a:pt x="105823" y="989534"/>
                  <a:pt x="126370" y="985405"/>
                </a:cubicBezTo>
                <a:cubicBezTo>
                  <a:pt x="135876" y="983485"/>
                  <a:pt x="144805" y="978876"/>
                  <a:pt x="154022" y="975708"/>
                </a:cubicBezTo>
                <a:cubicBezTo>
                  <a:pt x="156423" y="974843"/>
                  <a:pt x="159111" y="974075"/>
                  <a:pt x="161512" y="974268"/>
                </a:cubicBezTo>
                <a:cubicBezTo>
                  <a:pt x="175242" y="975420"/>
                  <a:pt x="188876" y="977052"/>
                  <a:pt x="202510" y="978300"/>
                </a:cubicBezTo>
                <a:cubicBezTo>
                  <a:pt x="214896" y="979452"/>
                  <a:pt x="227378" y="979836"/>
                  <a:pt x="233235" y="993950"/>
                </a:cubicBezTo>
                <a:cubicBezTo>
                  <a:pt x="234100" y="996159"/>
                  <a:pt x="236979" y="997791"/>
                  <a:pt x="239188" y="999231"/>
                </a:cubicBezTo>
                <a:cubicBezTo>
                  <a:pt x="273274" y="1021411"/>
                  <a:pt x="291516" y="1020835"/>
                  <a:pt x="324834" y="997407"/>
                </a:cubicBezTo>
                <a:cubicBezTo>
                  <a:pt x="328290" y="995007"/>
                  <a:pt x="335683" y="993278"/>
                  <a:pt x="337987" y="995198"/>
                </a:cubicBezTo>
                <a:cubicBezTo>
                  <a:pt x="357575" y="1011137"/>
                  <a:pt x="378986" y="1009409"/>
                  <a:pt x="401550" y="1004416"/>
                </a:cubicBezTo>
                <a:cubicBezTo>
                  <a:pt x="407407" y="1003072"/>
                  <a:pt x="415664" y="1003072"/>
                  <a:pt x="420081" y="1006240"/>
                </a:cubicBezTo>
                <a:cubicBezTo>
                  <a:pt x="441108" y="1020930"/>
                  <a:pt x="463672" y="1018819"/>
                  <a:pt x="486523" y="1014498"/>
                </a:cubicBezTo>
                <a:cubicBezTo>
                  <a:pt x="490075" y="1013826"/>
                  <a:pt x="494397" y="1010177"/>
                  <a:pt x="495932" y="1006817"/>
                </a:cubicBezTo>
                <a:cubicBezTo>
                  <a:pt x="501406" y="994911"/>
                  <a:pt x="511680" y="990878"/>
                  <a:pt x="523009" y="987517"/>
                </a:cubicBezTo>
                <a:cubicBezTo>
                  <a:pt x="540868" y="982044"/>
                  <a:pt x="558438" y="975611"/>
                  <a:pt x="576393" y="970427"/>
                </a:cubicBezTo>
                <a:cubicBezTo>
                  <a:pt x="580811" y="969179"/>
                  <a:pt x="586283" y="969947"/>
                  <a:pt x="590892" y="971387"/>
                </a:cubicBezTo>
                <a:cubicBezTo>
                  <a:pt x="606638" y="976284"/>
                  <a:pt x="616624" y="988574"/>
                  <a:pt x="627569" y="999904"/>
                </a:cubicBezTo>
                <a:cubicBezTo>
                  <a:pt x="632370" y="1004897"/>
                  <a:pt x="638995" y="1008449"/>
                  <a:pt x="645429" y="1011329"/>
                </a:cubicBezTo>
                <a:cubicBezTo>
                  <a:pt x="662135" y="1018723"/>
                  <a:pt x="679226" y="1025348"/>
                  <a:pt x="696125" y="1032356"/>
                </a:cubicBezTo>
                <a:cubicBezTo>
                  <a:pt x="697757" y="1033029"/>
                  <a:pt x="699100" y="1034757"/>
                  <a:pt x="700349" y="1036197"/>
                </a:cubicBezTo>
                <a:cubicBezTo>
                  <a:pt x="712831" y="1051368"/>
                  <a:pt x="725216" y="1066634"/>
                  <a:pt x="737795" y="1081804"/>
                </a:cubicBezTo>
                <a:cubicBezTo>
                  <a:pt x="740195" y="1084684"/>
                  <a:pt x="743652" y="1086797"/>
                  <a:pt x="746244" y="1089581"/>
                </a:cubicBezTo>
                <a:cubicBezTo>
                  <a:pt x="749893" y="1093422"/>
                  <a:pt x="754502" y="1097071"/>
                  <a:pt x="756422" y="1101680"/>
                </a:cubicBezTo>
                <a:cubicBezTo>
                  <a:pt x="762374" y="1116177"/>
                  <a:pt x="773801" y="1122419"/>
                  <a:pt x="788202" y="1125108"/>
                </a:cubicBezTo>
                <a:cubicBezTo>
                  <a:pt x="801357" y="1127603"/>
                  <a:pt x="814511" y="1129716"/>
                  <a:pt x="827569" y="1132596"/>
                </a:cubicBezTo>
                <a:cubicBezTo>
                  <a:pt x="843507" y="1136053"/>
                  <a:pt x="859350" y="1139798"/>
                  <a:pt x="875097" y="1144022"/>
                </a:cubicBezTo>
                <a:cubicBezTo>
                  <a:pt x="881913" y="1145847"/>
                  <a:pt x="889115" y="1147959"/>
                  <a:pt x="894972" y="1151704"/>
                </a:cubicBezTo>
                <a:cubicBezTo>
                  <a:pt x="911390" y="1162073"/>
                  <a:pt x="928961" y="1169082"/>
                  <a:pt x="948260" y="1166298"/>
                </a:cubicBezTo>
                <a:cubicBezTo>
                  <a:pt x="963718" y="1164089"/>
                  <a:pt x="976680" y="1169754"/>
                  <a:pt x="986282" y="1178588"/>
                </a:cubicBezTo>
                <a:cubicBezTo>
                  <a:pt x="1003757" y="1194623"/>
                  <a:pt x="1022479" y="1190973"/>
                  <a:pt x="1041107" y="1185789"/>
                </a:cubicBezTo>
                <a:cubicBezTo>
                  <a:pt x="1050708" y="1183101"/>
                  <a:pt x="1058581" y="1183485"/>
                  <a:pt x="1067703" y="1186076"/>
                </a:cubicBezTo>
                <a:cubicBezTo>
                  <a:pt x="1088826" y="1192126"/>
                  <a:pt x="1102941" y="1208544"/>
                  <a:pt x="1116574" y="1222946"/>
                </a:cubicBezTo>
                <a:cubicBezTo>
                  <a:pt x="1128193" y="1235236"/>
                  <a:pt x="1141251" y="1242149"/>
                  <a:pt x="1155557" y="1247335"/>
                </a:cubicBezTo>
                <a:cubicBezTo>
                  <a:pt x="1173608" y="1253959"/>
                  <a:pt x="1187914" y="1251464"/>
                  <a:pt x="1196556" y="1235525"/>
                </a:cubicBezTo>
                <a:cubicBezTo>
                  <a:pt x="1198956" y="1231012"/>
                  <a:pt x="1203180" y="1225730"/>
                  <a:pt x="1207693" y="1224387"/>
                </a:cubicBezTo>
                <a:cubicBezTo>
                  <a:pt x="1229488" y="1217666"/>
                  <a:pt x="1251572" y="1207872"/>
                  <a:pt x="1274904" y="1213826"/>
                </a:cubicBezTo>
                <a:cubicBezTo>
                  <a:pt x="1307165" y="1221987"/>
                  <a:pt x="1338658" y="1221507"/>
                  <a:pt x="1370919" y="1213442"/>
                </a:cubicBezTo>
                <a:cubicBezTo>
                  <a:pt x="1423247" y="1200383"/>
                  <a:pt x="1475575" y="1186557"/>
                  <a:pt x="1530593" y="1189437"/>
                </a:cubicBezTo>
                <a:cubicBezTo>
                  <a:pt x="1539713" y="1189917"/>
                  <a:pt x="1550563" y="1184060"/>
                  <a:pt x="1558436" y="1178299"/>
                </a:cubicBezTo>
                <a:cubicBezTo>
                  <a:pt x="1573511" y="1167354"/>
                  <a:pt x="1572838" y="1166489"/>
                  <a:pt x="1589737" y="1175515"/>
                </a:cubicBezTo>
                <a:cubicBezTo>
                  <a:pt x="1593770" y="1177724"/>
                  <a:pt x="1598763" y="1179068"/>
                  <a:pt x="1601740" y="1182333"/>
                </a:cubicBezTo>
                <a:cubicBezTo>
                  <a:pt x="1616909" y="1198943"/>
                  <a:pt x="1635633" y="1194910"/>
                  <a:pt x="1654259" y="1192510"/>
                </a:cubicBezTo>
                <a:cubicBezTo>
                  <a:pt x="1657524" y="1192030"/>
                  <a:pt x="1661460" y="1191358"/>
                  <a:pt x="1664246" y="1192702"/>
                </a:cubicBezTo>
                <a:cubicBezTo>
                  <a:pt x="1676823" y="1198750"/>
                  <a:pt x="1687481" y="1196639"/>
                  <a:pt x="1698427" y="1188381"/>
                </a:cubicBezTo>
                <a:cubicBezTo>
                  <a:pt x="1707932" y="1181276"/>
                  <a:pt x="1718878" y="1177052"/>
                  <a:pt x="1730112" y="1185885"/>
                </a:cubicBezTo>
                <a:cubicBezTo>
                  <a:pt x="1755076" y="1205472"/>
                  <a:pt x="1781767" y="1206432"/>
                  <a:pt x="1809996" y="1194046"/>
                </a:cubicBezTo>
                <a:cubicBezTo>
                  <a:pt x="1830159" y="1185213"/>
                  <a:pt x="1850034" y="1183196"/>
                  <a:pt x="1871254" y="1192126"/>
                </a:cubicBezTo>
                <a:cubicBezTo>
                  <a:pt x="1879415" y="1195582"/>
                  <a:pt x="1889977" y="1193278"/>
                  <a:pt x="1899482" y="1194046"/>
                </a:cubicBezTo>
                <a:cubicBezTo>
                  <a:pt x="1904859" y="1194430"/>
                  <a:pt x="1910813" y="1194526"/>
                  <a:pt x="1915420" y="1196927"/>
                </a:cubicBezTo>
                <a:cubicBezTo>
                  <a:pt x="1927711" y="1203072"/>
                  <a:pt x="1939136" y="1210945"/>
                  <a:pt x="1951522" y="1216994"/>
                </a:cubicBezTo>
                <a:cubicBezTo>
                  <a:pt x="1957475" y="1219874"/>
                  <a:pt x="1964580" y="1221410"/>
                  <a:pt x="1971302" y="1221507"/>
                </a:cubicBezTo>
                <a:cubicBezTo>
                  <a:pt x="1991177" y="1221987"/>
                  <a:pt x="2011052" y="1221987"/>
                  <a:pt x="2030831" y="1221123"/>
                </a:cubicBezTo>
                <a:cubicBezTo>
                  <a:pt x="2063476" y="1219778"/>
                  <a:pt x="2096601" y="1219490"/>
                  <a:pt x="2120125" y="1190878"/>
                </a:cubicBezTo>
                <a:cubicBezTo>
                  <a:pt x="2122046" y="1188573"/>
                  <a:pt x="2126174" y="1187229"/>
                  <a:pt x="2129439" y="1186845"/>
                </a:cubicBezTo>
                <a:cubicBezTo>
                  <a:pt x="2144513" y="1185021"/>
                  <a:pt x="2159971" y="1184828"/>
                  <a:pt x="2174854" y="1181852"/>
                </a:cubicBezTo>
                <a:cubicBezTo>
                  <a:pt x="2186760" y="1179452"/>
                  <a:pt x="2196650" y="1180220"/>
                  <a:pt x="2205674" y="1188669"/>
                </a:cubicBezTo>
                <a:cubicBezTo>
                  <a:pt x="2217485" y="1199807"/>
                  <a:pt x="2231887" y="1206336"/>
                  <a:pt x="2247634" y="1202784"/>
                </a:cubicBezTo>
                <a:cubicBezTo>
                  <a:pt x="2263379" y="1199327"/>
                  <a:pt x="2273749" y="1206816"/>
                  <a:pt x="2285367" y="1214594"/>
                </a:cubicBezTo>
                <a:cubicBezTo>
                  <a:pt x="2293817" y="1220258"/>
                  <a:pt x="2303418" y="1227363"/>
                  <a:pt x="2312827" y="1227939"/>
                </a:cubicBezTo>
                <a:cubicBezTo>
                  <a:pt x="2334143" y="1229187"/>
                  <a:pt x="2352482" y="1248967"/>
                  <a:pt x="2375622" y="1237733"/>
                </a:cubicBezTo>
                <a:cubicBezTo>
                  <a:pt x="2377158" y="1236965"/>
                  <a:pt x="2379942" y="1238885"/>
                  <a:pt x="2382151" y="1239365"/>
                </a:cubicBezTo>
                <a:cubicBezTo>
                  <a:pt x="2399817" y="1243014"/>
                  <a:pt x="2416428" y="1239461"/>
                  <a:pt x="2429390" y="1227459"/>
                </a:cubicBezTo>
                <a:cubicBezTo>
                  <a:pt x="2446385" y="1211809"/>
                  <a:pt x="2465203" y="1210272"/>
                  <a:pt x="2486134" y="1215362"/>
                </a:cubicBezTo>
                <a:cubicBezTo>
                  <a:pt x="2492856" y="1216994"/>
                  <a:pt x="2499577" y="1218146"/>
                  <a:pt x="2506394" y="1219490"/>
                </a:cubicBezTo>
                <a:cubicBezTo>
                  <a:pt x="2515611" y="1221410"/>
                  <a:pt x="2524925" y="1223427"/>
                  <a:pt x="2534142" y="1225347"/>
                </a:cubicBezTo>
                <a:cubicBezTo>
                  <a:pt x="2543072" y="1227268"/>
                  <a:pt x="2552962" y="1230532"/>
                  <a:pt x="2559874" y="1222275"/>
                </a:cubicBezTo>
                <a:cubicBezTo>
                  <a:pt x="2565827" y="1215169"/>
                  <a:pt x="2570052" y="1215842"/>
                  <a:pt x="2575525" y="1221987"/>
                </a:cubicBezTo>
                <a:cubicBezTo>
                  <a:pt x="2594536" y="1243494"/>
                  <a:pt x="2617580" y="1256936"/>
                  <a:pt x="2646960" y="1257896"/>
                </a:cubicBezTo>
                <a:cubicBezTo>
                  <a:pt x="2653009" y="1258088"/>
                  <a:pt x="2659154" y="1259432"/>
                  <a:pt x="2665107" y="1260873"/>
                </a:cubicBezTo>
                <a:cubicBezTo>
                  <a:pt x="2668756" y="1261736"/>
                  <a:pt x="2673173" y="1262697"/>
                  <a:pt x="2675381" y="1265290"/>
                </a:cubicBezTo>
                <a:cubicBezTo>
                  <a:pt x="2692567" y="1285068"/>
                  <a:pt x="2713979" y="1298799"/>
                  <a:pt x="2737311" y="1309841"/>
                </a:cubicBezTo>
                <a:cubicBezTo>
                  <a:pt x="2745664" y="1313777"/>
                  <a:pt x="2754594" y="1317713"/>
                  <a:pt x="2763619" y="1318866"/>
                </a:cubicBezTo>
                <a:cubicBezTo>
                  <a:pt x="2773028" y="1320018"/>
                  <a:pt x="2782917" y="1318098"/>
                  <a:pt x="2792519" y="1317041"/>
                </a:cubicBezTo>
                <a:cubicBezTo>
                  <a:pt x="2798184" y="1316466"/>
                  <a:pt x="2804713" y="1316561"/>
                  <a:pt x="2809226" y="1313777"/>
                </a:cubicBezTo>
                <a:cubicBezTo>
                  <a:pt x="2823532" y="1305039"/>
                  <a:pt x="2837358" y="1295631"/>
                  <a:pt x="2850705" y="1285452"/>
                </a:cubicBezTo>
                <a:cubicBezTo>
                  <a:pt x="2862131" y="1276715"/>
                  <a:pt x="2864435" y="1275467"/>
                  <a:pt x="2874324" y="1286413"/>
                </a:cubicBezTo>
                <a:cubicBezTo>
                  <a:pt x="2884502" y="1297647"/>
                  <a:pt x="2897176" y="1303503"/>
                  <a:pt x="2911194" y="1305903"/>
                </a:cubicBezTo>
                <a:cubicBezTo>
                  <a:pt x="2933373" y="1309648"/>
                  <a:pt x="2955745" y="1312816"/>
                  <a:pt x="2978116" y="1314641"/>
                </a:cubicBezTo>
                <a:cubicBezTo>
                  <a:pt x="2998375" y="1316273"/>
                  <a:pt x="3008073" y="1307440"/>
                  <a:pt x="3012106" y="1287373"/>
                </a:cubicBezTo>
                <a:cubicBezTo>
                  <a:pt x="3014410" y="1276235"/>
                  <a:pt x="3017387" y="1264137"/>
                  <a:pt x="3029676" y="1261161"/>
                </a:cubicBezTo>
                <a:cubicBezTo>
                  <a:pt x="3049744" y="1256360"/>
                  <a:pt x="3070579" y="1254248"/>
                  <a:pt x="3080469" y="1230724"/>
                </a:cubicBezTo>
                <a:cubicBezTo>
                  <a:pt x="3085941" y="1235909"/>
                  <a:pt x="3089302" y="1238981"/>
                  <a:pt x="3092567" y="1242054"/>
                </a:cubicBezTo>
                <a:cubicBezTo>
                  <a:pt x="3101592" y="1250599"/>
                  <a:pt x="3120314" y="1254248"/>
                  <a:pt x="3129821" y="1246855"/>
                </a:cubicBezTo>
                <a:cubicBezTo>
                  <a:pt x="3143839" y="1236101"/>
                  <a:pt x="3156705" y="1238117"/>
                  <a:pt x="3170147" y="1246471"/>
                </a:cubicBezTo>
                <a:cubicBezTo>
                  <a:pt x="3192615" y="1260297"/>
                  <a:pt x="3217674" y="1257128"/>
                  <a:pt x="3240429" y="1251559"/>
                </a:cubicBezTo>
                <a:cubicBezTo>
                  <a:pt x="3257617" y="1247430"/>
                  <a:pt x="3275956" y="1239845"/>
                  <a:pt x="3287189" y="1222466"/>
                </a:cubicBezTo>
                <a:cubicBezTo>
                  <a:pt x="3290741" y="1216898"/>
                  <a:pt x="3298711" y="1214113"/>
                  <a:pt x="3305049" y="1210465"/>
                </a:cubicBezTo>
                <a:cubicBezTo>
                  <a:pt x="3310329" y="1207488"/>
                  <a:pt x="3315898" y="1204704"/>
                  <a:pt x="3321755" y="1202784"/>
                </a:cubicBezTo>
                <a:cubicBezTo>
                  <a:pt x="3327995" y="1200671"/>
                  <a:pt x="3334909" y="1197598"/>
                  <a:pt x="3341055" y="1198463"/>
                </a:cubicBezTo>
                <a:cubicBezTo>
                  <a:pt x="3359681" y="1200959"/>
                  <a:pt x="3374467" y="1196062"/>
                  <a:pt x="3387621" y="1182140"/>
                </a:cubicBezTo>
                <a:cubicBezTo>
                  <a:pt x="3394439" y="1174939"/>
                  <a:pt x="3404520" y="1166202"/>
                  <a:pt x="3413161" y="1166105"/>
                </a:cubicBezTo>
                <a:cubicBezTo>
                  <a:pt x="3434189" y="1165818"/>
                  <a:pt x="3451663" y="1158905"/>
                  <a:pt x="3470579" y="1150647"/>
                </a:cubicBezTo>
                <a:cubicBezTo>
                  <a:pt x="3482772" y="1145366"/>
                  <a:pt x="3496598" y="1141718"/>
                  <a:pt x="3509657" y="1136821"/>
                </a:cubicBezTo>
                <a:cubicBezTo>
                  <a:pt x="3524923" y="1131060"/>
                  <a:pt x="3541534" y="1128948"/>
                  <a:pt x="3550847" y="1113009"/>
                </a:cubicBezTo>
                <a:cubicBezTo>
                  <a:pt x="3551903" y="1111281"/>
                  <a:pt x="3555072" y="1110993"/>
                  <a:pt x="3556608" y="1109361"/>
                </a:cubicBezTo>
                <a:cubicBezTo>
                  <a:pt x="3561505" y="1104368"/>
                  <a:pt x="3567842" y="1099760"/>
                  <a:pt x="3570435" y="1093710"/>
                </a:cubicBezTo>
                <a:cubicBezTo>
                  <a:pt x="3577923" y="1076044"/>
                  <a:pt x="3583780" y="1057800"/>
                  <a:pt x="3590501" y="1039846"/>
                </a:cubicBezTo>
                <a:cubicBezTo>
                  <a:pt x="3591942" y="1036005"/>
                  <a:pt x="3593285" y="1031108"/>
                  <a:pt x="3596263" y="1028900"/>
                </a:cubicBezTo>
                <a:cubicBezTo>
                  <a:pt x="3613449" y="1016226"/>
                  <a:pt x="3630925" y="1004032"/>
                  <a:pt x="3648591" y="992030"/>
                </a:cubicBezTo>
                <a:cubicBezTo>
                  <a:pt x="3655696" y="987229"/>
                  <a:pt x="3661649" y="989918"/>
                  <a:pt x="3667986" y="995487"/>
                </a:cubicBezTo>
                <a:cubicBezTo>
                  <a:pt x="3674131" y="1000768"/>
                  <a:pt x="3681717" y="1006240"/>
                  <a:pt x="3689397" y="1007585"/>
                </a:cubicBezTo>
                <a:cubicBezTo>
                  <a:pt x="3704760" y="1010177"/>
                  <a:pt x="3720698" y="1010753"/>
                  <a:pt x="3736349" y="1010753"/>
                </a:cubicBezTo>
                <a:cubicBezTo>
                  <a:pt x="3742205" y="1010753"/>
                  <a:pt x="3748446" y="1007297"/>
                  <a:pt x="3753919" y="1004513"/>
                </a:cubicBezTo>
                <a:cubicBezTo>
                  <a:pt x="3764289" y="999231"/>
                  <a:pt x="3773890" y="992126"/>
                  <a:pt x="3784643" y="987710"/>
                </a:cubicBezTo>
                <a:cubicBezTo>
                  <a:pt x="3797126" y="982621"/>
                  <a:pt x="3804615" y="974459"/>
                  <a:pt x="3808359" y="961689"/>
                </a:cubicBezTo>
                <a:cubicBezTo>
                  <a:pt x="3813929" y="942679"/>
                  <a:pt x="3827179" y="929428"/>
                  <a:pt x="3842829" y="918674"/>
                </a:cubicBezTo>
                <a:cubicBezTo>
                  <a:pt x="3862705" y="904944"/>
                  <a:pt x="3886421" y="905616"/>
                  <a:pt x="3908983" y="902256"/>
                </a:cubicBezTo>
                <a:cubicBezTo>
                  <a:pt x="3917625" y="901008"/>
                  <a:pt x="3926555" y="899951"/>
                  <a:pt x="3934428" y="896783"/>
                </a:cubicBezTo>
                <a:cubicBezTo>
                  <a:pt x="3964288" y="884877"/>
                  <a:pt x="3994149" y="873548"/>
                  <a:pt x="4026987" y="873835"/>
                </a:cubicBezTo>
                <a:cubicBezTo>
                  <a:pt x="4029674" y="873835"/>
                  <a:pt x="4032363" y="873548"/>
                  <a:pt x="4035051" y="873067"/>
                </a:cubicBezTo>
                <a:cubicBezTo>
                  <a:pt x="4058383" y="869131"/>
                  <a:pt x="4082483" y="867594"/>
                  <a:pt x="4099189" y="846664"/>
                </a:cubicBezTo>
                <a:cubicBezTo>
                  <a:pt x="4102261" y="842823"/>
                  <a:pt x="4109271" y="841671"/>
                  <a:pt x="4114647" y="840134"/>
                </a:cubicBezTo>
                <a:cubicBezTo>
                  <a:pt x="4123961" y="837638"/>
                  <a:pt x="4130203" y="832549"/>
                  <a:pt x="4133563" y="823427"/>
                </a:cubicBezTo>
                <a:cubicBezTo>
                  <a:pt x="4139229" y="807681"/>
                  <a:pt x="4145949" y="792223"/>
                  <a:pt x="4151039" y="776284"/>
                </a:cubicBezTo>
                <a:cubicBezTo>
                  <a:pt x="4154591" y="765338"/>
                  <a:pt x="4161215" y="759289"/>
                  <a:pt x="4171489" y="754776"/>
                </a:cubicBezTo>
                <a:cubicBezTo>
                  <a:pt x="4177251" y="752280"/>
                  <a:pt x="4182243" y="746808"/>
                  <a:pt x="4186372" y="741718"/>
                </a:cubicBezTo>
                <a:cubicBezTo>
                  <a:pt x="4191365" y="735573"/>
                  <a:pt x="4193957" y="727412"/>
                  <a:pt x="4199429" y="721940"/>
                </a:cubicBezTo>
                <a:cubicBezTo>
                  <a:pt x="4212775" y="708305"/>
                  <a:pt x="4216905" y="693231"/>
                  <a:pt x="4212487" y="674604"/>
                </a:cubicBezTo>
                <a:cubicBezTo>
                  <a:pt x="4208551" y="658090"/>
                  <a:pt x="4218921" y="636006"/>
                  <a:pt x="4232555" y="632645"/>
                </a:cubicBezTo>
                <a:cubicBezTo>
                  <a:pt x="4247629" y="628900"/>
                  <a:pt x="4257999" y="619684"/>
                  <a:pt x="4268657" y="609410"/>
                </a:cubicBezTo>
                <a:cubicBezTo>
                  <a:pt x="4274609" y="603649"/>
                  <a:pt x="4282963" y="598656"/>
                  <a:pt x="4291028" y="597216"/>
                </a:cubicBezTo>
                <a:cubicBezTo>
                  <a:pt x="4321657" y="591647"/>
                  <a:pt x="4350557" y="598464"/>
                  <a:pt x="4379651" y="609506"/>
                </a:cubicBezTo>
                <a:cubicBezTo>
                  <a:pt x="4398661" y="616707"/>
                  <a:pt x="4419784" y="618627"/>
                  <a:pt x="4440139" y="621507"/>
                </a:cubicBezTo>
                <a:cubicBezTo>
                  <a:pt x="4446477" y="622371"/>
                  <a:pt x="4454542" y="620452"/>
                  <a:pt x="4460015" y="616899"/>
                </a:cubicBezTo>
                <a:cubicBezTo>
                  <a:pt x="4479218" y="604609"/>
                  <a:pt x="4498325" y="591935"/>
                  <a:pt x="4516183" y="577724"/>
                </a:cubicBezTo>
                <a:cubicBezTo>
                  <a:pt x="4532795" y="564379"/>
                  <a:pt x="4551517" y="558810"/>
                  <a:pt x="4571681" y="560250"/>
                </a:cubicBezTo>
                <a:cubicBezTo>
                  <a:pt x="4586371" y="561306"/>
                  <a:pt x="4599621" y="558905"/>
                  <a:pt x="4613447" y="555257"/>
                </a:cubicBezTo>
                <a:cubicBezTo>
                  <a:pt x="4624969" y="552185"/>
                  <a:pt x="4637643" y="550072"/>
                  <a:pt x="4649355" y="551417"/>
                </a:cubicBezTo>
                <a:cubicBezTo>
                  <a:pt x="4665775" y="553337"/>
                  <a:pt x="4679313" y="550553"/>
                  <a:pt x="4692467" y="540663"/>
                </a:cubicBezTo>
                <a:cubicBezTo>
                  <a:pt x="4699476" y="535382"/>
                  <a:pt x="4708502" y="532598"/>
                  <a:pt x="4716855" y="528949"/>
                </a:cubicBezTo>
                <a:cubicBezTo>
                  <a:pt x="4729721" y="523284"/>
                  <a:pt x="4743067" y="518483"/>
                  <a:pt x="4755645" y="512147"/>
                </a:cubicBezTo>
                <a:cubicBezTo>
                  <a:pt x="4769183" y="505425"/>
                  <a:pt x="4781569" y="496112"/>
                  <a:pt x="4795395" y="490351"/>
                </a:cubicBezTo>
                <a:cubicBezTo>
                  <a:pt x="4810278" y="484110"/>
                  <a:pt x="4819879" y="474605"/>
                  <a:pt x="4825928" y="459818"/>
                </a:cubicBezTo>
                <a:cubicBezTo>
                  <a:pt x="4829769" y="450504"/>
                  <a:pt x="4835049" y="440615"/>
                  <a:pt x="4842347" y="434086"/>
                </a:cubicBezTo>
                <a:cubicBezTo>
                  <a:pt x="4857422" y="420740"/>
                  <a:pt x="4875087" y="410370"/>
                  <a:pt x="4890451" y="397216"/>
                </a:cubicBezTo>
                <a:cubicBezTo>
                  <a:pt x="4912054" y="378781"/>
                  <a:pt x="4932025" y="359194"/>
                  <a:pt x="4933945" y="327701"/>
                </a:cubicBezTo>
                <a:cubicBezTo>
                  <a:pt x="4935001" y="310322"/>
                  <a:pt x="4944219" y="302929"/>
                  <a:pt x="4961214" y="298801"/>
                </a:cubicBezTo>
                <a:cubicBezTo>
                  <a:pt x="4966878" y="297457"/>
                  <a:pt x="4974945" y="294864"/>
                  <a:pt x="4976672" y="290639"/>
                </a:cubicBezTo>
                <a:cubicBezTo>
                  <a:pt x="4981857" y="278061"/>
                  <a:pt x="4992610" y="275565"/>
                  <a:pt x="5002979" y="270573"/>
                </a:cubicBezTo>
                <a:cubicBezTo>
                  <a:pt x="5009221" y="267596"/>
                  <a:pt x="5016903" y="261739"/>
                  <a:pt x="5018535" y="255690"/>
                </a:cubicBezTo>
                <a:cubicBezTo>
                  <a:pt x="5025255" y="231206"/>
                  <a:pt x="5043690" y="216804"/>
                  <a:pt x="5061069" y="200961"/>
                </a:cubicBezTo>
                <a:cubicBezTo>
                  <a:pt x="5066158" y="196256"/>
                  <a:pt x="5071631" y="190879"/>
                  <a:pt x="5074127" y="184735"/>
                </a:cubicBezTo>
                <a:cubicBezTo>
                  <a:pt x="5079409" y="171484"/>
                  <a:pt x="5087281" y="161882"/>
                  <a:pt x="5101108" y="156891"/>
                </a:cubicBezTo>
                <a:cubicBezTo>
                  <a:pt x="5105524" y="155354"/>
                  <a:pt x="5109557" y="151801"/>
                  <a:pt x="5112918" y="148441"/>
                </a:cubicBezTo>
                <a:cubicBezTo>
                  <a:pt x="5120119" y="141144"/>
                  <a:pt x="5126167" y="132598"/>
                  <a:pt x="5133753" y="125782"/>
                </a:cubicBezTo>
                <a:cubicBezTo>
                  <a:pt x="5153051" y="108211"/>
                  <a:pt x="5172159" y="90928"/>
                  <a:pt x="5183393" y="66348"/>
                </a:cubicBezTo>
                <a:cubicBezTo>
                  <a:pt x="5188865" y="54346"/>
                  <a:pt x="5195107" y="41288"/>
                  <a:pt x="5204709" y="33030"/>
                </a:cubicBezTo>
                <a:cubicBezTo>
                  <a:pt x="5216903" y="22565"/>
                  <a:pt x="5232937" y="16612"/>
                  <a:pt x="5247243" y="8451"/>
                </a:cubicBezTo>
                <a:close/>
              </a:path>
            </a:pathLst>
          </a:custGeom>
          <a:blipFill dpi="0" rotWithShape="1">
            <a:blip r:embed="rId3">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189110697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5">
            <a:extLst>
              <a:ext uri="{FF2B5EF4-FFF2-40B4-BE49-F238E27FC236}">
                <a16:creationId xmlns:a16="http://schemas.microsoft.com/office/drawing/2014/main" id="{09AF2614-7870-5649-81E1-DD4524356F1C}"/>
              </a:ext>
            </a:extLst>
          </p:cNvPr>
          <p:cNvSpPr txBox="1">
            <a:spLocks/>
          </p:cNvSpPr>
          <p:nvPr/>
        </p:nvSpPr>
        <p:spPr>
          <a:xfrm>
            <a:off x="838200" y="1635125"/>
            <a:ext cx="5445868" cy="430280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ctr"/>
            <a:r>
              <a:rPr lang="en-US" sz="2400" i="1">
                <a:highlight>
                  <a:srgbClr val="C0EBD1"/>
                </a:highlight>
              </a:rPr>
              <a:t>ha’fi </a:t>
            </a:r>
            <a:r>
              <a:rPr lang="en-US" sz="2400">
                <a:highlight>
                  <a:srgbClr val="C0EBD1"/>
                </a:highlight>
              </a:rPr>
              <a:t>it is bent in a rounded angle</a:t>
            </a:r>
          </a:p>
          <a:p>
            <a:pPr fontAlgn="ctr"/>
            <a:r>
              <a:rPr lang="en-US" sz="2400" i="1">
                <a:highlight>
                  <a:srgbClr val="C0EBD1"/>
                </a:highlight>
              </a:rPr>
              <a:t>hafi’fita </a:t>
            </a:r>
            <a:r>
              <a:rPr lang="en-US" sz="2400">
                <a:highlight>
                  <a:srgbClr val="C0EBD1"/>
                </a:highlight>
              </a:rPr>
              <a:t>it lies in a meandering line</a:t>
            </a:r>
          </a:p>
          <a:p>
            <a:pPr fontAlgn="ctr"/>
            <a:r>
              <a:rPr lang="en-US" sz="2400" i="1">
                <a:highlight>
                  <a:srgbClr val="E3EBD1"/>
                </a:highlight>
              </a:rPr>
              <a:t>ho”ci </a:t>
            </a:r>
            <a:r>
              <a:rPr lang="en-US" sz="2400">
                <a:highlight>
                  <a:srgbClr val="E3EBD1"/>
                </a:highlight>
              </a:rPr>
              <a:t>it forms a sharp acute angle</a:t>
            </a:r>
          </a:p>
          <a:p>
            <a:pPr fontAlgn="t"/>
            <a:r>
              <a:rPr lang="en-US" sz="2400" i="1">
                <a:highlight>
                  <a:srgbClr val="E3EBD1"/>
                </a:highlight>
              </a:rPr>
              <a:t>hoci’cita </a:t>
            </a:r>
            <a:r>
              <a:rPr lang="en-US" sz="2400">
                <a:highlight>
                  <a:srgbClr val="E3EBD1"/>
                </a:highlight>
              </a:rPr>
              <a:t>it is zigzag</a:t>
            </a:r>
          </a:p>
          <a:p>
            <a:pPr fontAlgn="ctr"/>
            <a:r>
              <a:rPr lang="en-US" sz="2400" i="1">
                <a:highlight>
                  <a:srgbClr val="C0EBD1"/>
                </a:highlight>
              </a:rPr>
              <a:t>pa”ci </a:t>
            </a:r>
            <a:r>
              <a:rPr lang="en-US" sz="2400">
                <a:highlight>
                  <a:srgbClr val="C0EBD1"/>
                </a:highlight>
              </a:rPr>
              <a:t>it is notched</a:t>
            </a:r>
          </a:p>
          <a:p>
            <a:pPr fontAlgn="ctr"/>
            <a:r>
              <a:rPr lang="en-US" sz="2400" i="1">
                <a:highlight>
                  <a:srgbClr val="C0EBD1"/>
                </a:highlight>
              </a:rPr>
              <a:t>paci’cita </a:t>
            </a:r>
            <a:r>
              <a:rPr lang="en-US" sz="2400">
                <a:highlight>
                  <a:srgbClr val="C0EBD1"/>
                </a:highlight>
              </a:rPr>
              <a:t>it is serrated</a:t>
            </a:r>
          </a:p>
          <a:p>
            <a:pPr fontAlgn="ctr"/>
            <a:r>
              <a:rPr lang="en-US" sz="2400">
                <a:highlight>
                  <a:srgbClr val="E3EBD1"/>
                </a:highlight>
              </a:rPr>
              <a:t>wa’la it makes one wave (in liquid)</a:t>
            </a:r>
          </a:p>
          <a:p>
            <a:pPr fontAlgn="ctr"/>
            <a:r>
              <a:rPr lang="en-US" sz="2400">
                <a:highlight>
                  <a:srgbClr val="E3EBD1"/>
                </a:highlight>
              </a:rPr>
              <a:t>wala’lata it is tossing in waves</a:t>
            </a:r>
          </a:p>
          <a:p>
            <a:pPr fontAlgn="ctr"/>
            <a:endParaRPr lang="en-US" sz="2400"/>
          </a:p>
          <a:p>
            <a:pPr marL="0" indent="0" fontAlgn="ctr">
              <a:buFont typeface="Arial" panose="020B0604020202020204" pitchFamily="34" charset="0"/>
              <a:buNone/>
            </a:pPr>
            <a:endParaRPr lang="en-US" sz="2400" dirty="0"/>
          </a:p>
        </p:txBody>
      </p:sp>
      <p:sp>
        <p:nvSpPr>
          <p:cNvPr id="5" name="Content Placeholder 5">
            <a:extLst>
              <a:ext uri="{FF2B5EF4-FFF2-40B4-BE49-F238E27FC236}">
                <a16:creationId xmlns:a16="http://schemas.microsoft.com/office/drawing/2014/main" id="{D870FBEA-AEF9-1B40-AEEF-D3E920138D87}"/>
              </a:ext>
            </a:extLst>
          </p:cNvPr>
          <p:cNvSpPr txBox="1">
            <a:spLocks/>
          </p:cNvSpPr>
          <p:nvPr/>
        </p:nvSpPr>
        <p:spPr>
          <a:xfrm>
            <a:off x="6284068" y="1631923"/>
            <a:ext cx="5445868" cy="4209202"/>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ctr">
              <a:buNone/>
            </a:pPr>
            <a:r>
              <a:rPr lang="en-US" sz="2400" dirty="0"/>
              <a:t>The Hopi world view</a:t>
            </a:r>
            <a:br>
              <a:rPr lang="en-US" sz="2400" dirty="0"/>
            </a:br>
            <a:r>
              <a:rPr lang="en-US" sz="2400" dirty="0"/>
              <a:t> always knew:</a:t>
            </a:r>
          </a:p>
          <a:p>
            <a:pPr marL="0" indent="0" fontAlgn="ctr">
              <a:buNone/>
            </a:pPr>
            <a:endParaRPr lang="en-US" sz="1600" dirty="0"/>
          </a:p>
          <a:p>
            <a:pPr fontAlgn="ctr"/>
            <a:r>
              <a:rPr lang="en-US" sz="2400" dirty="0"/>
              <a:t>Every static </a:t>
            </a:r>
            <a:r>
              <a:rPr lang="en-US" sz="2400" dirty="0">
                <a:solidFill>
                  <a:srgbClr val="C00000"/>
                </a:solidFill>
              </a:rPr>
              <a:t>particle</a:t>
            </a:r>
            <a:r>
              <a:rPr lang="en-US" sz="2400" dirty="0"/>
              <a:t> or singular pulse is also …</a:t>
            </a:r>
          </a:p>
          <a:p>
            <a:pPr fontAlgn="ctr"/>
            <a:r>
              <a:rPr lang="en-US" sz="2400" dirty="0"/>
              <a:t>a singular pulse of a tendency of a field of vibrations or a </a:t>
            </a:r>
            <a:r>
              <a:rPr lang="en-US" sz="2400" dirty="0">
                <a:solidFill>
                  <a:srgbClr val="C00000"/>
                </a:solidFill>
              </a:rPr>
              <a:t>wave</a:t>
            </a:r>
            <a:r>
              <a:rPr lang="en-US" sz="2400" dirty="0"/>
              <a:t>.</a:t>
            </a:r>
          </a:p>
          <a:p>
            <a:pPr marL="0" indent="0" fontAlgn="ctr">
              <a:buNone/>
            </a:pPr>
            <a:endParaRPr lang="en-US" sz="1800" dirty="0"/>
          </a:p>
          <a:p>
            <a:pPr marL="0" indent="0" fontAlgn="ctr">
              <a:buNone/>
            </a:pPr>
            <a:r>
              <a:rPr lang="en-US" sz="2400" i="1" dirty="0"/>
              <a:t>Quantum physics has only recently started to realize the complementarity of particles and waves.</a:t>
            </a:r>
            <a:endParaRPr lang="en-US" sz="2000" i="1" dirty="0"/>
          </a:p>
        </p:txBody>
      </p:sp>
      <p:sp>
        <p:nvSpPr>
          <p:cNvPr id="6" name="TextBox 5">
            <a:extLst>
              <a:ext uri="{FF2B5EF4-FFF2-40B4-BE49-F238E27FC236}">
                <a16:creationId xmlns:a16="http://schemas.microsoft.com/office/drawing/2014/main" id="{F6F0AECF-C168-5B4E-BE32-8FBC70969931}"/>
              </a:ext>
            </a:extLst>
          </p:cNvPr>
          <p:cNvSpPr txBox="1"/>
          <p:nvPr/>
        </p:nvSpPr>
        <p:spPr>
          <a:xfrm>
            <a:off x="838201" y="525294"/>
            <a:ext cx="10912812" cy="646331"/>
          </a:xfrm>
          <a:prstGeom prst="rect">
            <a:avLst/>
          </a:prstGeom>
          <a:noFill/>
        </p:spPr>
        <p:txBody>
          <a:bodyPr wrap="square">
            <a:spAutoFit/>
          </a:bodyPr>
          <a:lstStyle/>
          <a:p>
            <a:r>
              <a:rPr lang="en-US" sz="3600" i="1" dirty="0">
                <a:solidFill>
                  <a:srgbClr val="C00000"/>
                </a:solidFill>
              </a:rPr>
              <a:t>The Hopi on Particles versus Waves</a:t>
            </a:r>
          </a:p>
        </p:txBody>
      </p:sp>
      <p:sp>
        <p:nvSpPr>
          <p:cNvPr id="7" name="TextBox 6">
            <a:extLst>
              <a:ext uri="{FF2B5EF4-FFF2-40B4-BE49-F238E27FC236}">
                <a16:creationId xmlns:a16="http://schemas.microsoft.com/office/drawing/2014/main" id="{06DE577A-7642-D446-8295-234413F48A83}"/>
              </a:ext>
            </a:extLst>
          </p:cNvPr>
          <p:cNvSpPr txBox="1"/>
          <p:nvPr/>
        </p:nvSpPr>
        <p:spPr>
          <a:xfrm>
            <a:off x="838200" y="6128425"/>
            <a:ext cx="10912813" cy="646331"/>
          </a:xfrm>
          <a:prstGeom prst="rect">
            <a:avLst/>
          </a:prstGeom>
          <a:noFill/>
        </p:spPr>
        <p:txBody>
          <a:bodyPr wrap="square" rtlCol="0">
            <a:spAutoFit/>
          </a:bodyPr>
          <a:lstStyle/>
          <a:p>
            <a:r>
              <a:rPr lang="en-US" dirty="0"/>
              <a:t>p. 85, Whorf, B. L., &amp; Carroll, J. B. (1964). </a:t>
            </a:r>
            <a:r>
              <a:rPr lang="en-US" i="1" dirty="0"/>
              <a:t>Language, thought, and reality: selected writings of Benjamin Lee Whorf</a:t>
            </a:r>
            <a:r>
              <a:rPr lang="en-US" dirty="0"/>
              <a:t>. Cambridge, Mass.: M.I.T. Press.</a:t>
            </a:r>
          </a:p>
        </p:txBody>
      </p:sp>
    </p:spTree>
    <p:extLst>
      <p:ext uri="{BB962C8B-B14F-4D97-AF65-F5344CB8AC3E}">
        <p14:creationId xmlns:p14="http://schemas.microsoft.com/office/powerpoint/2010/main" val="415402740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078834-C2B1-A443-BA0D-CE1B6DAEED84}"/>
              </a:ext>
            </a:extLst>
          </p:cNvPr>
          <p:cNvSpPr>
            <a:spLocks noGrp="1"/>
          </p:cNvSpPr>
          <p:nvPr>
            <p:ph type="title"/>
          </p:nvPr>
        </p:nvSpPr>
        <p:spPr>
          <a:xfrm>
            <a:off x="0" y="259465"/>
            <a:ext cx="12192000" cy="1989496"/>
          </a:xfrm>
        </p:spPr>
        <p:txBody>
          <a:bodyPr>
            <a:normAutofit/>
          </a:bodyPr>
          <a:lstStyle/>
          <a:p>
            <a:br>
              <a:rPr lang="en-US" sz="2700" dirty="0"/>
            </a:br>
            <a:r>
              <a:rPr lang="en-US" sz="2700" dirty="0"/>
              <a:t>  </a:t>
            </a:r>
            <a:r>
              <a:rPr lang="en-US" sz="3600" dirty="0"/>
              <a:t>Lesson #3 – Other People’s Stories </a:t>
            </a:r>
            <a:br>
              <a:rPr lang="en-US" sz="3600" dirty="0"/>
            </a:br>
            <a:r>
              <a:rPr lang="en-US" sz="3600" dirty="0"/>
              <a:t>  (</a:t>
            </a:r>
            <a:r>
              <a:rPr lang="en-US" sz="3600" i="1" dirty="0">
                <a:solidFill>
                  <a:srgbClr val="C00000"/>
                </a:solidFill>
              </a:rPr>
              <a:t>Social Studies</a:t>
            </a:r>
            <a:r>
              <a:rPr lang="en-US" sz="3600" dirty="0"/>
              <a:t>)</a:t>
            </a:r>
            <a:br>
              <a:rPr lang="en-US" dirty="0"/>
            </a:br>
            <a:endParaRPr lang="en-US" sz="1800" dirty="0"/>
          </a:p>
        </p:txBody>
      </p:sp>
      <p:sp>
        <p:nvSpPr>
          <p:cNvPr id="12" name="Content Placeholder 2">
            <a:extLst>
              <a:ext uri="{FF2B5EF4-FFF2-40B4-BE49-F238E27FC236}">
                <a16:creationId xmlns:a16="http://schemas.microsoft.com/office/drawing/2014/main" id="{47140C9F-DD67-CD40-A57D-2D035734F018}"/>
              </a:ext>
            </a:extLst>
          </p:cNvPr>
          <p:cNvSpPr>
            <a:spLocks noGrp="1"/>
          </p:cNvSpPr>
          <p:nvPr>
            <p:ph idx="1"/>
          </p:nvPr>
        </p:nvSpPr>
        <p:spPr>
          <a:xfrm>
            <a:off x="2458142" y="2195593"/>
            <a:ext cx="7972978" cy="3979237"/>
          </a:xfrm>
        </p:spPr>
        <p:txBody>
          <a:bodyPr>
            <a:noAutofit/>
          </a:bodyPr>
          <a:lstStyle/>
          <a:p>
            <a:pPr marL="0" indent="0">
              <a:buNone/>
            </a:pPr>
            <a:endParaRPr lang="en-US" sz="900" dirty="0"/>
          </a:p>
          <a:p>
            <a:pPr marL="0" indent="0">
              <a:buNone/>
            </a:pPr>
            <a:r>
              <a:rPr lang="en-US" sz="2400" dirty="0"/>
              <a:t>“Only then, will you transcend tense</a:t>
            </a:r>
          </a:p>
          <a:p>
            <a:pPr marL="0" indent="0">
              <a:buNone/>
            </a:pPr>
            <a:r>
              <a:rPr lang="en-US" sz="2400" dirty="0"/>
              <a:t>To fully be here now.</a:t>
            </a:r>
          </a:p>
          <a:p>
            <a:pPr marL="0" indent="0">
              <a:buNone/>
            </a:pPr>
            <a:r>
              <a:rPr lang="en-US" sz="2400" dirty="0"/>
              <a:t>Only then, no harm </a:t>
            </a:r>
          </a:p>
          <a:p>
            <a:pPr marL="0" indent="0">
              <a:buNone/>
            </a:pPr>
            <a:r>
              <a:rPr lang="en-US" sz="2400" dirty="0"/>
              <a:t>will the universe proffer</a:t>
            </a:r>
          </a:p>
          <a:p>
            <a:pPr marL="0" indent="0">
              <a:buNone/>
            </a:pPr>
            <a:r>
              <a:rPr lang="en-US" sz="2400" dirty="0"/>
              <a:t>nor you to her,</a:t>
            </a:r>
          </a:p>
          <a:p>
            <a:pPr marL="0" indent="0">
              <a:buNone/>
            </a:pPr>
            <a:r>
              <a:rPr lang="en-US" sz="2400" dirty="0"/>
              <a:t>for you will be</a:t>
            </a:r>
          </a:p>
          <a:p>
            <a:pPr marL="0" indent="0">
              <a:buNone/>
            </a:pPr>
            <a:r>
              <a:rPr lang="en-US" sz="2400" dirty="0"/>
              <a:t>not you but she</a:t>
            </a:r>
          </a:p>
          <a:p>
            <a:pPr marL="0" indent="0">
              <a:buNone/>
            </a:pPr>
            <a:r>
              <a:rPr lang="en-US" sz="2400" dirty="0"/>
              <a:t>and both – the universal Great Integrity.</a:t>
            </a:r>
            <a:endParaRPr lang="en-US" sz="1600" dirty="0"/>
          </a:p>
          <a:p>
            <a:pPr marL="0" indent="0">
              <a:buNone/>
            </a:pPr>
            <a:endParaRPr lang="en-US" sz="1800" dirty="0"/>
          </a:p>
          <a:p>
            <a:pPr marL="0" indent="0">
              <a:buNone/>
            </a:pPr>
            <a:r>
              <a:rPr lang="en-US" sz="1800" dirty="0"/>
              <a:t>- Lao Tzu (Tao </a:t>
            </a:r>
            <a:r>
              <a:rPr lang="en-US" sz="1800" dirty="0" err="1"/>
              <a:t>Te</a:t>
            </a:r>
            <a:r>
              <a:rPr lang="en-US" sz="1800" dirty="0"/>
              <a:t> Ching, Verse 13 Identity)</a:t>
            </a:r>
            <a:endParaRPr lang="en-US" sz="1600" dirty="0"/>
          </a:p>
        </p:txBody>
      </p:sp>
      <p:pic>
        <p:nvPicPr>
          <p:cNvPr id="5" name="Picture 4">
            <a:extLst>
              <a:ext uri="{FF2B5EF4-FFF2-40B4-BE49-F238E27FC236}">
                <a16:creationId xmlns:a16="http://schemas.microsoft.com/office/drawing/2014/main" id="{6CB0E0F8-C6D5-9B4A-85DB-C7A7777C34C3}"/>
              </a:ext>
            </a:extLst>
          </p:cNvPr>
          <p:cNvPicPr>
            <a:picLocks noChangeAspect="1"/>
          </p:cNvPicPr>
          <p:nvPr/>
        </p:nvPicPr>
        <p:blipFill>
          <a:blip r:embed="rId3"/>
          <a:stretch>
            <a:fillRect/>
          </a:stretch>
        </p:blipFill>
        <p:spPr>
          <a:xfrm>
            <a:off x="0" y="259465"/>
            <a:ext cx="317500" cy="304800"/>
          </a:xfrm>
          <a:prstGeom prst="rect">
            <a:avLst/>
          </a:prstGeom>
        </p:spPr>
      </p:pic>
    </p:spTree>
    <p:extLst>
      <p:ext uri="{BB962C8B-B14F-4D97-AF65-F5344CB8AC3E}">
        <p14:creationId xmlns:p14="http://schemas.microsoft.com/office/powerpoint/2010/main" val="35478784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AD9C768-46B7-1A49-A9DA-838B4C9185E3}"/>
              </a:ext>
            </a:extLst>
          </p:cNvPr>
          <p:cNvSpPr txBox="1"/>
          <p:nvPr/>
        </p:nvSpPr>
        <p:spPr>
          <a:xfrm>
            <a:off x="0" y="2727160"/>
            <a:ext cx="12192000" cy="2862322"/>
          </a:xfrm>
          <a:prstGeom prst="rect">
            <a:avLst/>
          </a:prstGeom>
          <a:noFill/>
        </p:spPr>
        <p:txBody>
          <a:bodyPr wrap="square" rtlCol="0">
            <a:spAutoFit/>
          </a:bodyPr>
          <a:lstStyle/>
          <a:p>
            <a:pPr algn="ctr"/>
            <a:r>
              <a:rPr lang="en-US" sz="3600" i="1" dirty="0"/>
              <a:t>Telling, I became a teacher.</a:t>
            </a:r>
          </a:p>
          <a:p>
            <a:pPr algn="ctr"/>
            <a:endParaRPr lang="en-US" sz="3600" i="1" dirty="0"/>
          </a:p>
          <a:p>
            <a:pPr algn="ctr"/>
            <a:r>
              <a:rPr lang="en-US" sz="3600" i="1" dirty="0"/>
              <a:t>Listening, I became a student.</a:t>
            </a:r>
          </a:p>
          <a:p>
            <a:pPr algn="ctr"/>
            <a:endParaRPr lang="en-US" sz="3600" i="1" dirty="0"/>
          </a:p>
          <a:p>
            <a:pPr algn="ctr"/>
            <a:r>
              <a:rPr lang="en-US" sz="3600" i="1" dirty="0"/>
              <a:t>Thanking, I became a friend.</a:t>
            </a:r>
          </a:p>
        </p:txBody>
      </p:sp>
      <p:sp>
        <p:nvSpPr>
          <p:cNvPr id="7" name="Title 1">
            <a:extLst>
              <a:ext uri="{FF2B5EF4-FFF2-40B4-BE49-F238E27FC236}">
                <a16:creationId xmlns:a16="http://schemas.microsoft.com/office/drawing/2014/main" id="{9A7BA40D-3F69-AC47-80AB-98F68BBF9BB0}"/>
              </a:ext>
            </a:extLst>
          </p:cNvPr>
          <p:cNvSpPr>
            <a:spLocks noGrp="1"/>
          </p:cNvSpPr>
          <p:nvPr>
            <p:ph type="title"/>
          </p:nvPr>
        </p:nvSpPr>
        <p:spPr>
          <a:xfrm>
            <a:off x="0" y="300433"/>
            <a:ext cx="12192000" cy="1690688"/>
          </a:xfrm>
        </p:spPr>
        <p:txBody>
          <a:bodyPr>
            <a:normAutofit/>
          </a:bodyPr>
          <a:lstStyle/>
          <a:p>
            <a:r>
              <a:rPr lang="en-US" sz="4100" dirty="0"/>
              <a:t>  Overview</a:t>
            </a:r>
            <a:br>
              <a:rPr lang="en-US" dirty="0"/>
            </a:br>
            <a:br>
              <a:rPr lang="en-US" sz="1200" dirty="0"/>
            </a:br>
            <a:r>
              <a:rPr lang="en-US" sz="1400" dirty="0"/>
              <a:t>	</a:t>
            </a:r>
            <a:r>
              <a:rPr lang="en-US" sz="2000" dirty="0"/>
              <a:t> </a:t>
            </a:r>
            <a:endParaRPr lang="en-US" dirty="0"/>
          </a:p>
        </p:txBody>
      </p:sp>
      <p:pic>
        <p:nvPicPr>
          <p:cNvPr id="8" name="Picture 7">
            <a:extLst>
              <a:ext uri="{FF2B5EF4-FFF2-40B4-BE49-F238E27FC236}">
                <a16:creationId xmlns:a16="http://schemas.microsoft.com/office/drawing/2014/main" id="{2CD6D615-5833-8248-B76B-55D5A05C96C5}"/>
              </a:ext>
            </a:extLst>
          </p:cNvPr>
          <p:cNvPicPr>
            <a:picLocks noChangeAspect="1"/>
          </p:cNvPicPr>
          <p:nvPr/>
        </p:nvPicPr>
        <p:blipFill>
          <a:blip r:embed="rId3"/>
          <a:stretch>
            <a:fillRect/>
          </a:stretch>
        </p:blipFill>
        <p:spPr>
          <a:xfrm>
            <a:off x="0" y="300433"/>
            <a:ext cx="317500" cy="304800"/>
          </a:xfrm>
          <a:prstGeom prst="rect">
            <a:avLst/>
          </a:prstGeom>
        </p:spPr>
      </p:pic>
      <p:pic>
        <p:nvPicPr>
          <p:cNvPr id="4" name="Picture 3" descr="A picture containing vegetable&#10;&#10;Description automatically generated">
            <a:extLst>
              <a:ext uri="{FF2B5EF4-FFF2-40B4-BE49-F238E27FC236}">
                <a16:creationId xmlns:a16="http://schemas.microsoft.com/office/drawing/2014/main" id="{012C17B7-5673-4448-814F-EB46FE3B962E}"/>
              </a:ext>
            </a:extLst>
          </p:cNvPr>
          <p:cNvPicPr>
            <a:picLocks noChangeAspect="1"/>
          </p:cNvPicPr>
          <p:nvPr/>
        </p:nvPicPr>
        <p:blipFill>
          <a:blip r:embed="rId4"/>
          <a:stretch>
            <a:fillRect/>
          </a:stretch>
        </p:blipFill>
        <p:spPr>
          <a:xfrm>
            <a:off x="0" y="2187115"/>
            <a:ext cx="2628275" cy="1971206"/>
          </a:xfrm>
          <a:prstGeom prst="rect">
            <a:avLst/>
          </a:prstGeom>
        </p:spPr>
      </p:pic>
    </p:spTree>
    <p:extLst>
      <p:ext uri="{BB962C8B-B14F-4D97-AF65-F5344CB8AC3E}">
        <p14:creationId xmlns:p14="http://schemas.microsoft.com/office/powerpoint/2010/main" val="151764409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2">
            <a:extLst>
              <a:ext uri="{FF2B5EF4-FFF2-40B4-BE49-F238E27FC236}">
                <a16:creationId xmlns:a16="http://schemas.microsoft.com/office/drawing/2014/main" id="{47140C9F-DD67-CD40-A57D-2D035734F018}"/>
              </a:ext>
            </a:extLst>
          </p:cNvPr>
          <p:cNvSpPr>
            <a:spLocks noGrp="1"/>
          </p:cNvSpPr>
          <p:nvPr>
            <p:ph idx="1"/>
          </p:nvPr>
        </p:nvSpPr>
        <p:spPr>
          <a:xfrm>
            <a:off x="317500" y="2412593"/>
            <a:ext cx="11481210" cy="4351338"/>
          </a:xfrm>
        </p:spPr>
        <p:txBody>
          <a:bodyPr>
            <a:normAutofit fontScale="92500" lnSpcReduction="10000"/>
          </a:bodyPr>
          <a:lstStyle/>
          <a:p>
            <a:pPr marL="0" indent="0">
              <a:buNone/>
            </a:pPr>
            <a:r>
              <a:rPr lang="en-US" sz="3200" dirty="0"/>
              <a:t>After: </a:t>
            </a:r>
          </a:p>
          <a:p>
            <a:pPr lvl="2"/>
            <a:r>
              <a:rPr lang="en-US" sz="3200" dirty="0"/>
              <a:t>Meditate to stay in the present - outside of </a:t>
            </a:r>
            <a:br>
              <a:rPr lang="en-US" sz="3200" dirty="0"/>
            </a:br>
            <a:r>
              <a:rPr lang="en-US" sz="3200" i="1" dirty="0"/>
              <a:t>Time</a:t>
            </a:r>
            <a:r>
              <a:rPr lang="en-US" sz="3200" dirty="0"/>
              <a:t> and </a:t>
            </a:r>
            <a:r>
              <a:rPr lang="en-US" sz="3200" i="1" dirty="0"/>
              <a:t>Space.</a:t>
            </a:r>
            <a:br>
              <a:rPr lang="en-US" sz="3200" dirty="0"/>
            </a:br>
            <a:endParaRPr lang="en-US" sz="3200" dirty="0"/>
          </a:p>
          <a:p>
            <a:pPr lvl="2"/>
            <a:r>
              <a:rPr lang="en-US" sz="3200" dirty="0"/>
              <a:t>Achieve greater comprehension and possible advances in </a:t>
            </a:r>
            <a:r>
              <a:rPr lang="en-US" sz="3200" i="1" dirty="0"/>
              <a:t>Quantum Physics.</a:t>
            </a:r>
            <a:br>
              <a:rPr lang="en-US" sz="3200" i="1" dirty="0"/>
            </a:br>
            <a:endParaRPr lang="en-US" sz="3200" i="1" dirty="0"/>
          </a:p>
          <a:p>
            <a:pPr lvl="2"/>
            <a:r>
              <a:rPr lang="en-US" sz="3200" dirty="0"/>
              <a:t>Consider ourselves neither to be </a:t>
            </a:r>
            <a:r>
              <a:rPr lang="en-US" sz="3200" i="1" dirty="0">
                <a:solidFill>
                  <a:srgbClr val="FF0000"/>
                </a:solidFill>
              </a:rPr>
              <a:t>human beings </a:t>
            </a:r>
            <a:r>
              <a:rPr lang="en-US" sz="3200" dirty="0"/>
              <a:t>as </a:t>
            </a:r>
            <a:r>
              <a:rPr lang="en-US" sz="3200" i="1" dirty="0">
                <a:solidFill>
                  <a:srgbClr val="FF0000"/>
                </a:solidFill>
              </a:rPr>
              <a:t>nouns</a:t>
            </a:r>
            <a:r>
              <a:rPr lang="en-US" sz="3200" i="1" dirty="0"/>
              <a:t>, </a:t>
            </a:r>
            <a:r>
              <a:rPr lang="en-US" sz="3200" dirty="0"/>
              <a:t>nor</a:t>
            </a:r>
            <a:r>
              <a:rPr lang="en-US" sz="3200" i="1" dirty="0"/>
              <a:t> </a:t>
            </a:r>
            <a:r>
              <a:rPr lang="en-US" sz="3200" i="1" dirty="0">
                <a:solidFill>
                  <a:srgbClr val="0070C0"/>
                </a:solidFill>
              </a:rPr>
              <a:t>human doings </a:t>
            </a:r>
            <a:r>
              <a:rPr lang="en-US" sz="3200" dirty="0"/>
              <a:t>as </a:t>
            </a:r>
            <a:r>
              <a:rPr lang="en-US" sz="3200" i="1" dirty="0">
                <a:solidFill>
                  <a:srgbClr val="0070C0"/>
                </a:solidFill>
              </a:rPr>
              <a:t>verbs</a:t>
            </a:r>
            <a:r>
              <a:rPr lang="en-US" sz="3200" i="1" dirty="0"/>
              <a:t> – </a:t>
            </a:r>
            <a:r>
              <a:rPr lang="en-US" sz="3200" dirty="0"/>
              <a:t>instead, perhaps</a:t>
            </a:r>
            <a:br>
              <a:rPr lang="en-US" sz="3200" dirty="0"/>
            </a:br>
            <a:r>
              <a:rPr lang="en-US" sz="3200" i="1" dirty="0">
                <a:solidFill>
                  <a:srgbClr val="00B050"/>
                </a:solidFill>
              </a:rPr>
              <a:t>human </a:t>
            </a:r>
            <a:r>
              <a:rPr lang="en-US" sz="3200" i="1" dirty="0" err="1">
                <a:solidFill>
                  <a:srgbClr val="00B050"/>
                </a:solidFill>
              </a:rPr>
              <a:t>becomings</a:t>
            </a:r>
            <a:r>
              <a:rPr lang="en-US" sz="3200" i="1" dirty="0">
                <a:solidFill>
                  <a:srgbClr val="00B050"/>
                </a:solidFill>
              </a:rPr>
              <a:t> </a:t>
            </a:r>
            <a:r>
              <a:rPr lang="en-US" sz="3200" i="1" dirty="0"/>
              <a:t>as</a:t>
            </a:r>
            <a:r>
              <a:rPr lang="en-US" sz="3200" i="1" dirty="0">
                <a:solidFill>
                  <a:srgbClr val="00B050"/>
                </a:solidFill>
              </a:rPr>
              <a:t> both.</a:t>
            </a:r>
            <a:endParaRPr lang="en-US" sz="2400" i="1" dirty="0"/>
          </a:p>
        </p:txBody>
      </p:sp>
      <p:sp>
        <p:nvSpPr>
          <p:cNvPr id="8" name="Title 7">
            <a:extLst>
              <a:ext uri="{FF2B5EF4-FFF2-40B4-BE49-F238E27FC236}">
                <a16:creationId xmlns:a16="http://schemas.microsoft.com/office/drawing/2014/main" id="{AC373BC6-BF5A-864C-B594-F01049F2EEFA}"/>
              </a:ext>
            </a:extLst>
          </p:cNvPr>
          <p:cNvSpPr>
            <a:spLocks noGrp="1"/>
          </p:cNvSpPr>
          <p:nvPr>
            <p:ph type="title"/>
          </p:nvPr>
        </p:nvSpPr>
        <p:spPr/>
        <p:txBody>
          <a:bodyPr/>
          <a:lstStyle/>
          <a:p>
            <a:endParaRPr lang="en-US"/>
          </a:p>
        </p:txBody>
      </p:sp>
      <p:sp>
        <p:nvSpPr>
          <p:cNvPr id="10" name="Title 1">
            <a:extLst>
              <a:ext uri="{FF2B5EF4-FFF2-40B4-BE49-F238E27FC236}">
                <a16:creationId xmlns:a16="http://schemas.microsoft.com/office/drawing/2014/main" id="{0A549749-C4C0-834B-8BF0-80A1E6AA476D}"/>
              </a:ext>
            </a:extLst>
          </p:cNvPr>
          <p:cNvSpPr txBox="1">
            <a:spLocks/>
          </p:cNvSpPr>
          <p:nvPr/>
        </p:nvSpPr>
        <p:spPr>
          <a:xfrm>
            <a:off x="0" y="259465"/>
            <a:ext cx="12192000" cy="1989496"/>
          </a:xfrm>
          <a:prstGeom prst="rect">
            <a:avLst/>
          </a:prstGeom>
          <a:solidFill>
            <a:schemeClr val="accent3">
              <a:lumMod val="20000"/>
              <a:lumOff val="8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br>
              <a:rPr lang="en-US" sz="2700" dirty="0"/>
            </a:br>
            <a:r>
              <a:rPr lang="en-US" sz="2700" dirty="0"/>
              <a:t>  </a:t>
            </a:r>
            <a:r>
              <a:rPr lang="en-US" sz="3600" dirty="0"/>
              <a:t>Lesson #3 – Other People’s Stories </a:t>
            </a:r>
          </a:p>
          <a:p>
            <a:r>
              <a:rPr lang="en-US" sz="3600" dirty="0"/>
              <a:t>  (</a:t>
            </a:r>
            <a:r>
              <a:rPr lang="en-US" sz="3600" i="1" dirty="0">
                <a:solidFill>
                  <a:srgbClr val="C00000"/>
                </a:solidFill>
              </a:rPr>
              <a:t>Social Studies</a:t>
            </a:r>
            <a:r>
              <a:rPr lang="en-US" sz="3600" dirty="0"/>
              <a:t>)</a:t>
            </a:r>
            <a:br>
              <a:rPr lang="en-US" dirty="0"/>
            </a:br>
            <a:endParaRPr lang="en-US" sz="1800" dirty="0"/>
          </a:p>
        </p:txBody>
      </p:sp>
      <p:pic>
        <p:nvPicPr>
          <p:cNvPr id="11" name="Picture 10">
            <a:extLst>
              <a:ext uri="{FF2B5EF4-FFF2-40B4-BE49-F238E27FC236}">
                <a16:creationId xmlns:a16="http://schemas.microsoft.com/office/drawing/2014/main" id="{D22FDDB8-FF88-FA40-A75B-1BAB2343086D}"/>
              </a:ext>
            </a:extLst>
          </p:cNvPr>
          <p:cNvPicPr>
            <a:picLocks noChangeAspect="1"/>
          </p:cNvPicPr>
          <p:nvPr/>
        </p:nvPicPr>
        <p:blipFill>
          <a:blip r:embed="rId3"/>
          <a:stretch>
            <a:fillRect/>
          </a:stretch>
        </p:blipFill>
        <p:spPr>
          <a:xfrm>
            <a:off x="0" y="259465"/>
            <a:ext cx="317500" cy="304800"/>
          </a:xfrm>
          <a:prstGeom prst="rect">
            <a:avLst/>
          </a:prstGeom>
        </p:spPr>
      </p:pic>
    </p:spTree>
    <p:extLst>
      <p:ext uri="{BB962C8B-B14F-4D97-AF65-F5344CB8AC3E}">
        <p14:creationId xmlns:p14="http://schemas.microsoft.com/office/powerpoint/2010/main" val="306525811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2">
            <a:extLst>
              <a:ext uri="{FF2B5EF4-FFF2-40B4-BE49-F238E27FC236}">
                <a16:creationId xmlns:a16="http://schemas.microsoft.com/office/drawing/2014/main" id="{47140C9F-DD67-CD40-A57D-2D035734F018}"/>
              </a:ext>
            </a:extLst>
          </p:cNvPr>
          <p:cNvSpPr>
            <a:spLocks noGrp="1"/>
          </p:cNvSpPr>
          <p:nvPr>
            <p:ph idx="1"/>
          </p:nvPr>
        </p:nvSpPr>
        <p:spPr>
          <a:xfrm>
            <a:off x="838200" y="2467457"/>
            <a:ext cx="10515600" cy="4351338"/>
          </a:xfrm>
        </p:spPr>
        <p:txBody>
          <a:bodyPr>
            <a:normAutofit/>
          </a:bodyPr>
          <a:lstStyle/>
          <a:p>
            <a:pPr marL="0" indent="0">
              <a:buNone/>
            </a:pPr>
            <a:r>
              <a:rPr lang="en-US" dirty="0"/>
              <a:t>Activity: </a:t>
            </a:r>
            <a:br>
              <a:rPr lang="en-US" dirty="0"/>
            </a:br>
            <a:endParaRPr lang="en-US" dirty="0"/>
          </a:p>
          <a:p>
            <a:pPr lvl="1"/>
            <a:r>
              <a:rPr lang="en-US" sz="3200" i="1" dirty="0"/>
              <a:t>Be the Hopi!</a:t>
            </a:r>
            <a:endParaRPr lang="en-US" sz="3200" dirty="0"/>
          </a:p>
          <a:p>
            <a:pPr lvl="1"/>
            <a:endParaRPr lang="en-US" dirty="0"/>
          </a:p>
          <a:p>
            <a:pPr lvl="1"/>
            <a:r>
              <a:rPr lang="en-US" sz="3600" i="1" dirty="0">
                <a:solidFill>
                  <a:srgbClr val="C00000"/>
                </a:solidFill>
              </a:rPr>
              <a:t>Start from your Heart</a:t>
            </a:r>
            <a:endParaRPr lang="en-US" sz="36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8" name="Title 1">
            <a:extLst>
              <a:ext uri="{FF2B5EF4-FFF2-40B4-BE49-F238E27FC236}">
                <a16:creationId xmlns:a16="http://schemas.microsoft.com/office/drawing/2014/main" id="{110BE2D7-5BB5-B94E-B090-888A9D25FBE3}"/>
              </a:ext>
            </a:extLst>
          </p:cNvPr>
          <p:cNvSpPr>
            <a:spLocks noGrp="1"/>
          </p:cNvSpPr>
          <p:nvPr>
            <p:ph type="title"/>
          </p:nvPr>
        </p:nvSpPr>
        <p:spPr>
          <a:xfrm>
            <a:off x="0" y="259465"/>
            <a:ext cx="12192000" cy="1989496"/>
          </a:xfrm>
        </p:spPr>
        <p:txBody>
          <a:bodyPr>
            <a:normAutofit/>
          </a:bodyPr>
          <a:lstStyle/>
          <a:p>
            <a:br>
              <a:rPr lang="en-US" sz="2700" dirty="0"/>
            </a:br>
            <a:r>
              <a:rPr lang="en-US" sz="2700" dirty="0"/>
              <a:t>  </a:t>
            </a:r>
            <a:r>
              <a:rPr lang="en-US" sz="3600" dirty="0"/>
              <a:t>Lesson #3 – Other People’s Stories </a:t>
            </a:r>
            <a:br>
              <a:rPr lang="en-US" sz="3600" dirty="0"/>
            </a:br>
            <a:r>
              <a:rPr lang="en-US" sz="3600" dirty="0"/>
              <a:t>  (</a:t>
            </a:r>
            <a:r>
              <a:rPr lang="en-US" sz="3600" i="1" dirty="0">
                <a:solidFill>
                  <a:srgbClr val="C00000"/>
                </a:solidFill>
              </a:rPr>
              <a:t>Social Studies</a:t>
            </a:r>
            <a:r>
              <a:rPr lang="en-US" sz="3600" dirty="0"/>
              <a:t>)</a:t>
            </a:r>
            <a:br>
              <a:rPr lang="en-US" dirty="0"/>
            </a:br>
            <a:endParaRPr lang="en-US" sz="1800" dirty="0"/>
          </a:p>
        </p:txBody>
      </p:sp>
      <p:pic>
        <p:nvPicPr>
          <p:cNvPr id="9" name="Picture 8">
            <a:extLst>
              <a:ext uri="{FF2B5EF4-FFF2-40B4-BE49-F238E27FC236}">
                <a16:creationId xmlns:a16="http://schemas.microsoft.com/office/drawing/2014/main" id="{28A35F1A-6FC9-2343-A4C6-82AE6BFCB1E6}"/>
              </a:ext>
            </a:extLst>
          </p:cNvPr>
          <p:cNvPicPr>
            <a:picLocks noChangeAspect="1"/>
          </p:cNvPicPr>
          <p:nvPr/>
        </p:nvPicPr>
        <p:blipFill>
          <a:blip r:embed="rId3"/>
          <a:stretch>
            <a:fillRect/>
          </a:stretch>
        </p:blipFill>
        <p:spPr>
          <a:xfrm>
            <a:off x="0" y="259465"/>
            <a:ext cx="317500" cy="304800"/>
          </a:xfrm>
          <a:prstGeom prst="rect">
            <a:avLst/>
          </a:prstGeom>
        </p:spPr>
      </p:pic>
    </p:spTree>
    <p:extLst>
      <p:ext uri="{BB962C8B-B14F-4D97-AF65-F5344CB8AC3E}">
        <p14:creationId xmlns:p14="http://schemas.microsoft.com/office/powerpoint/2010/main" val="405659340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3A6CEF-81DD-7F4B-B7CF-C9550B314BB2}"/>
              </a:ext>
            </a:extLst>
          </p:cNvPr>
          <p:cNvSpPr>
            <a:spLocks noGrp="1"/>
          </p:cNvSpPr>
          <p:nvPr>
            <p:ph type="title"/>
          </p:nvPr>
        </p:nvSpPr>
        <p:spPr>
          <a:xfrm>
            <a:off x="0" y="273121"/>
            <a:ext cx="12192000" cy="1911825"/>
          </a:xfrm>
        </p:spPr>
        <p:txBody>
          <a:bodyPr>
            <a:normAutofit/>
          </a:bodyPr>
          <a:lstStyle/>
          <a:p>
            <a:br>
              <a:rPr lang="en-US" dirty="0"/>
            </a:br>
            <a:r>
              <a:rPr lang="en-US" dirty="0"/>
              <a:t>  Conclusion</a:t>
            </a:r>
            <a:br>
              <a:rPr lang="en-US" dirty="0"/>
            </a:br>
            <a:br>
              <a:rPr lang="en-US" sz="1400" dirty="0"/>
            </a:br>
            <a:r>
              <a:rPr lang="en-US" sz="1400" dirty="0"/>
              <a:t>        </a:t>
            </a:r>
            <a:endParaRPr lang="en-US" sz="3200" i="1" dirty="0">
              <a:latin typeface="+mn-lt"/>
            </a:endParaRPr>
          </a:p>
        </p:txBody>
      </p:sp>
      <p:sp>
        <p:nvSpPr>
          <p:cNvPr id="3" name="Content Placeholder 2">
            <a:extLst>
              <a:ext uri="{FF2B5EF4-FFF2-40B4-BE49-F238E27FC236}">
                <a16:creationId xmlns:a16="http://schemas.microsoft.com/office/drawing/2014/main" id="{CA736D38-1D51-EA44-B237-F9B3D2672263}"/>
              </a:ext>
            </a:extLst>
          </p:cNvPr>
          <p:cNvSpPr>
            <a:spLocks noGrp="1"/>
          </p:cNvSpPr>
          <p:nvPr>
            <p:ph idx="1"/>
          </p:nvPr>
        </p:nvSpPr>
        <p:spPr>
          <a:xfrm>
            <a:off x="2971799" y="2532966"/>
            <a:ext cx="9220199" cy="3525229"/>
          </a:xfrm>
        </p:spPr>
        <p:txBody>
          <a:bodyPr>
            <a:normAutofit fontScale="40000" lnSpcReduction="20000"/>
          </a:bodyPr>
          <a:lstStyle/>
          <a:p>
            <a:pPr marL="0" indent="0" algn="ctr">
              <a:lnSpc>
                <a:spcPct val="120000"/>
              </a:lnSpc>
              <a:spcAft>
                <a:spcPts val="1200"/>
              </a:spcAft>
              <a:buNone/>
            </a:pPr>
            <a:r>
              <a:rPr lang="en-US" sz="9600" i="1" dirty="0"/>
              <a:t>“When you come to a fork in the road, </a:t>
            </a:r>
            <a:br>
              <a:rPr lang="en-US" sz="9600" i="1" dirty="0"/>
            </a:br>
            <a:r>
              <a:rPr lang="en-US" sz="9600" i="1" dirty="0"/>
              <a:t>take it.” </a:t>
            </a:r>
          </a:p>
          <a:p>
            <a:pPr marL="0" indent="0" algn="ctr">
              <a:lnSpc>
                <a:spcPct val="120000"/>
              </a:lnSpc>
              <a:spcAft>
                <a:spcPts val="1200"/>
              </a:spcAft>
              <a:buNone/>
            </a:pPr>
            <a:r>
              <a:rPr lang="en-US" sz="7000" i="1" dirty="0"/>
              <a:t>– Yogi Berra</a:t>
            </a:r>
          </a:p>
          <a:p>
            <a:pPr marL="0" indent="0" algn="ctr">
              <a:lnSpc>
                <a:spcPct val="120000"/>
              </a:lnSpc>
              <a:buNone/>
            </a:pPr>
            <a:br>
              <a:rPr lang="en-US" sz="2400" i="1" dirty="0">
                <a:solidFill>
                  <a:srgbClr val="C00000"/>
                </a:solidFill>
              </a:rPr>
            </a:br>
            <a:r>
              <a:rPr lang="en-US" sz="14400" i="1" dirty="0">
                <a:solidFill>
                  <a:srgbClr val="C00000"/>
                </a:solidFill>
              </a:rPr>
              <a:t>Thank You!</a:t>
            </a:r>
            <a:endParaRPr lang="en-US" sz="14400" b="1" dirty="0">
              <a:solidFill>
                <a:schemeClr val="bg1">
                  <a:lumMod val="10000"/>
                </a:schemeClr>
              </a:solidFill>
            </a:endParaRPr>
          </a:p>
        </p:txBody>
      </p:sp>
      <p:pic>
        <p:nvPicPr>
          <p:cNvPr id="5" name="Picture 4">
            <a:extLst>
              <a:ext uri="{FF2B5EF4-FFF2-40B4-BE49-F238E27FC236}">
                <a16:creationId xmlns:a16="http://schemas.microsoft.com/office/drawing/2014/main" id="{B8ECC2C2-386B-C047-AA1C-27D658015457}"/>
              </a:ext>
            </a:extLst>
          </p:cNvPr>
          <p:cNvPicPr>
            <a:picLocks noChangeAspect="1"/>
          </p:cNvPicPr>
          <p:nvPr/>
        </p:nvPicPr>
        <p:blipFill>
          <a:blip r:embed="rId3"/>
          <a:stretch>
            <a:fillRect/>
          </a:stretch>
        </p:blipFill>
        <p:spPr>
          <a:xfrm>
            <a:off x="0" y="273121"/>
            <a:ext cx="317500" cy="304800"/>
          </a:xfrm>
          <a:prstGeom prst="rect">
            <a:avLst/>
          </a:prstGeom>
        </p:spPr>
      </p:pic>
      <p:pic>
        <p:nvPicPr>
          <p:cNvPr id="6" name="Picture 5" descr="A person smiling for the camera&#10;&#10;Description automatically generated with medium confidence">
            <a:extLst>
              <a:ext uri="{FF2B5EF4-FFF2-40B4-BE49-F238E27FC236}">
                <a16:creationId xmlns:a16="http://schemas.microsoft.com/office/drawing/2014/main" id="{BD9B6451-D581-9644-921E-D98E6B4BB90E}"/>
              </a:ext>
            </a:extLst>
          </p:cNvPr>
          <p:cNvPicPr>
            <a:picLocks noChangeAspect="1"/>
          </p:cNvPicPr>
          <p:nvPr/>
        </p:nvPicPr>
        <p:blipFill>
          <a:blip r:embed="rId4"/>
          <a:stretch>
            <a:fillRect/>
          </a:stretch>
        </p:blipFill>
        <p:spPr>
          <a:xfrm>
            <a:off x="81645" y="2054316"/>
            <a:ext cx="3251200" cy="3251200"/>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Tree>
    <p:extLst>
      <p:ext uri="{BB962C8B-B14F-4D97-AF65-F5344CB8AC3E}">
        <p14:creationId xmlns:p14="http://schemas.microsoft.com/office/powerpoint/2010/main" val="422932453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vegetable&#10;&#10;Description automatically generated">
            <a:extLst>
              <a:ext uri="{FF2B5EF4-FFF2-40B4-BE49-F238E27FC236}">
                <a16:creationId xmlns:a16="http://schemas.microsoft.com/office/drawing/2014/main" id="{4E894C36-C34A-B349-9B5C-2CC25967A78D}"/>
              </a:ext>
            </a:extLst>
          </p:cNvPr>
          <p:cNvPicPr>
            <a:picLocks noChangeAspect="1"/>
          </p:cNvPicPr>
          <p:nvPr/>
        </p:nvPicPr>
        <p:blipFill>
          <a:blip r:embed="rId3"/>
          <a:stretch>
            <a:fillRect/>
          </a:stretch>
        </p:blipFill>
        <p:spPr>
          <a:xfrm>
            <a:off x="4781862" y="2443397"/>
            <a:ext cx="2628275" cy="1971206"/>
          </a:xfrm>
          <a:prstGeom prst="rect">
            <a:avLst/>
          </a:prstGeom>
        </p:spPr>
      </p:pic>
      <p:sp>
        <p:nvSpPr>
          <p:cNvPr id="2" name="TextBox 1">
            <a:extLst>
              <a:ext uri="{FF2B5EF4-FFF2-40B4-BE49-F238E27FC236}">
                <a16:creationId xmlns:a16="http://schemas.microsoft.com/office/drawing/2014/main" id="{C59C9EF4-174A-C14B-840A-D76629035240}"/>
              </a:ext>
            </a:extLst>
          </p:cNvPr>
          <p:cNvSpPr txBox="1"/>
          <p:nvPr/>
        </p:nvSpPr>
        <p:spPr>
          <a:xfrm>
            <a:off x="0" y="5222928"/>
            <a:ext cx="12191999" cy="369332"/>
          </a:xfrm>
          <a:prstGeom prst="rect">
            <a:avLst/>
          </a:prstGeom>
          <a:noFill/>
        </p:spPr>
        <p:txBody>
          <a:bodyPr wrap="square" rtlCol="0">
            <a:spAutoFit/>
          </a:bodyPr>
          <a:lstStyle/>
          <a:p>
            <a:pPr algn="ctr"/>
            <a:r>
              <a:rPr lang="en-US" dirty="0"/>
              <a:t>up next … </a:t>
            </a:r>
            <a:r>
              <a:rPr lang="en-US" i="1" dirty="0" err="1"/>
              <a:t>hemisphericity</a:t>
            </a:r>
            <a:endParaRPr lang="en-US" i="1" dirty="0"/>
          </a:p>
        </p:txBody>
      </p:sp>
    </p:spTree>
    <p:extLst>
      <p:ext uri="{BB962C8B-B14F-4D97-AF65-F5344CB8AC3E}">
        <p14:creationId xmlns:p14="http://schemas.microsoft.com/office/powerpoint/2010/main" val="287854127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82E08E51-FF35-1144-84C5-358031566CA8}"/>
              </a:ext>
            </a:extLst>
          </p:cNvPr>
          <p:cNvSpPr>
            <a:spLocks noChangeArrowheads="1"/>
          </p:cNvSpPr>
          <p:nvPr/>
        </p:nvSpPr>
        <p:spPr bwMode="auto">
          <a:xfrm>
            <a:off x="2986087" y="875913"/>
            <a:ext cx="7805738"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3600" b="0" i="0" u="none"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Sample Brain </a:t>
            </a:r>
            <a:r>
              <a:rPr kumimoji="0" lang="en-US" altLang="en-US" sz="3600" b="0" i="0" u="none" strike="noStrike" cap="none" normalizeH="0" baseline="0" dirty="0" err="1">
                <a:ln>
                  <a:noFill/>
                </a:ln>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Hemisphericity</a:t>
            </a:r>
            <a:r>
              <a:rPr kumimoji="0" lang="en-US" altLang="en-US" sz="3600" b="0" i="0" u="none"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 Inventory</a:t>
            </a:r>
            <a:endParaRPr kumimoji="0" lang="en-US" altLang="en-US" sz="2400" b="0" i="0" u="none" strike="noStrike" cap="none" normalizeH="0" baseline="0" dirty="0">
              <a:ln>
                <a:noFill/>
              </a:ln>
              <a:solidFill>
                <a:schemeClr val="tx1"/>
              </a:solidFill>
              <a:effectLst/>
              <a:ea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chemeClr val="tx1"/>
                </a:solidFill>
                <a:effectLst/>
                <a:latin typeface="Arial" panose="020B0604020202020204" pitchFamily="34" charset="0"/>
              </a:rPr>
              <a:t>(excerpted from the CA Dept. of Ed.)</a:t>
            </a:r>
          </a:p>
        </p:txBody>
      </p:sp>
      <p:pic>
        <p:nvPicPr>
          <p:cNvPr id="1025" name="Picture 2" descr="A close up of a logo&#10;&#10;Description automatically generated">
            <a:extLst>
              <a:ext uri="{FF2B5EF4-FFF2-40B4-BE49-F238E27FC236}">
                <a16:creationId xmlns:a16="http://schemas.microsoft.com/office/drawing/2014/main" id="{709A663F-3790-C44D-B181-D0B406B4FB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2669298" cy="2028822"/>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3">
            <a:extLst>
              <a:ext uri="{FF2B5EF4-FFF2-40B4-BE49-F238E27FC236}">
                <a16:creationId xmlns:a16="http://schemas.microsoft.com/office/drawing/2014/main" id="{AD1DDA83-FD15-6840-869A-C9BBAF522FDE}"/>
              </a:ext>
            </a:extLst>
          </p:cNvPr>
          <p:cNvSpPr>
            <a:spLocks noChangeArrowheads="1"/>
          </p:cNvSpPr>
          <p:nvPr/>
        </p:nvSpPr>
        <p:spPr bwMode="auto">
          <a:xfrm>
            <a:off x="1332878" y="3137583"/>
            <a:ext cx="10029825" cy="1754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l"/>
              </a:tabLst>
              <a:defRPr>
                <a:solidFill>
                  <a:schemeClr val="tx1"/>
                </a:solidFill>
                <a:latin typeface="Arial" panose="020B0604020202020204" pitchFamily="34" charset="0"/>
              </a:defRPr>
            </a:lvl1pPr>
            <a:lvl2pPr eaLnBrk="0" fontAlgn="base" hangingPunct="0">
              <a:spcBef>
                <a:spcPct val="0"/>
              </a:spcBef>
              <a:spcAft>
                <a:spcPct val="0"/>
              </a:spcAft>
              <a:tabLst>
                <a:tab pos="457200" algn="l"/>
              </a:tabLst>
              <a:defRPr>
                <a:solidFill>
                  <a:schemeClr val="tx1"/>
                </a:solidFill>
                <a:latin typeface="Arial" panose="020B0604020202020204" pitchFamily="34" charset="0"/>
              </a:defRPr>
            </a:lvl2pPr>
            <a:lvl3pPr eaLnBrk="0" fontAlgn="base" hangingPunct="0">
              <a:spcBef>
                <a:spcPct val="0"/>
              </a:spcBef>
              <a:spcAft>
                <a:spcPct val="0"/>
              </a:spcAft>
              <a:tabLst>
                <a:tab pos="457200" algn="l"/>
              </a:tabLst>
              <a:defRPr>
                <a:solidFill>
                  <a:schemeClr val="tx1"/>
                </a:solidFill>
                <a:latin typeface="Arial" panose="020B0604020202020204" pitchFamily="34" charset="0"/>
              </a:defRPr>
            </a:lvl3pPr>
            <a:lvl4pPr eaLnBrk="0" fontAlgn="base" hangingPunct="0">
              <a:spcBef>
                <a:spcPct val="0"/>
              </a:spcBef>
              <a:spcAft>
                <a:spcPct val="0"/>
              </a:spcAft>
              <a:tabLst>
                <a:tab pos="457200" algn="l"/>
              </a:tabLst>
              <a:defRPr>
                <a:solidFill>
                  <a:schemeClr val="tx1"/>
                </a:solidFill>
                <a:latin typeface="Arial" panose="020B0604020202020204" pitchFamily="34" charset="0"/>
              </a:defRPr>
            </a:lvl4pPr>
            <a:lvl5pPr eaLnBrk="0" fontAlgn="base" hangingPunct="0">
              <a:spcBef>
                <a:spcPct val="0"/>
              </a:spcBef>
              <a:spcAft>
                <a:spcPct val="0"/>
              </a:spcAft>
              <a:tabLst>
                <a:tab pos="457200" algn="l"/>
              </a:tabLst>
              <a:defRPr>
                <a:solidFill>
                  <a:schemeClr val="tx1"/>
                </a:solidFill>
                <a:latin typeface="Arial" panose="020B0604020202020204" pitchFamily="34" charset="0"/>
              </a:defRPr>
            </a:lvl5pPr>
            <a:lvl6pPr eaLnBrk="0" fontAlgn="base" hangingPunct="0">
              <a:spcBef>
                <a:spcPct val="0"/>
              </a:spcBef>
              <a:spcAft>
                <a:spcPct val="0"/>
              </a:spcAft>
              <a:tabLst>
                <a:tab pos="457200" algn="l"/>
              </a:tabLst>
              <a:defRPr>
                <a:solidFill>
                  <a:schemeClr val="tx1"/>
                </a:solidFill>
                <a:latin typeface="Arial" panose="020B0604020202020204" pitchFamily="34" charset="0"/>
              </a:defRPr>
            </a:lvl6pPr>
            <a:lvl7pPr eaLnBrk="0" fontAlgn="base" hangingPunct="0">
              <a:spcBef>
                <a:spcPct val="0"/>
              </a:spcBef>
              <a:spcAft>
                <a:spcPct val="0"/>
              </a:spcAft>
              <a:tabLst>
                <a:tab pos="457200" algn="l"/>
              </a:tabLst>
              <a:defRPr>
                <a:solidFill>
                  <a:schemeClr val="tx1"/>
                </a:solidFill>
                <a:latin typeface="Arial" panose="020B0604020202020204" pitchFamily="34" charset="0"/>
              </a:defRPr>
            </a:lvl7pPr>
            <a:lvl8pPr eaLnBrk="0" fontAlgn="base" hangingPunct="0">
              <a:spcBef>
                <a:spcPct val="0"/>
              </a:spcBef>
              <a:spcAft>
                <a:spcPct val="0"/>
              </a:spcAft>
              <a:tabLst>
                <a:tab pos="457200" algn="l"/>
              </a:tabLst>
              <a:defRPr>
                <a:solidFill>
                  <a:schemeClr val="tx1"/>
                </a:solidFill>
                <a:latin typeface="Arial" panose="020B0604020202020204" pitchFamily="34" charset="0"/>
              </a:defRPr>
            </a:lvl8pPr>
            <a:lvl9pPr eaLnBrk="0" fontAlgn="base" hangingPunct="0">
              <a:spcBef>
                <a:spcPct val="0"/>
              </a:spcBef>
              <a:spcAft>
                <a:spcPct val="0"/>
              </a:spcAft>
              <a:tabLst>
                <a:tab pos="457200"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457200" algn="l"/>
              </a:tabLst>
            </a:pPr>
            <a:r>
              <a:rPr kumimoji="0" lang="en-US" altLang="en-US" sz="3600" b="0" i="0" u="none" strike="noStrike" cap="none" normalizeH="0" baseline="0" dirty="0">
                <a:ln>
                  <a:noFill/>
                </a:ln>
                <a:solidFill>
                  <a:schemeClr val="tx1"/>
                </a:solidFill>
                <a:effectLst/>
                <a:latin typeface="TimesNewRoman"/>
                <a:ea typeface="Times New Roman" panose="02020603050405020304" pitchFamily="18" charset="0"/>
              </a:rPr>
              <a:t>Which Side Are You On? Just 6 questions …</a:t>
            </a:r>
          </a:p>
          <a:p>
            <a:pPr marL="0" marR="0" lvl="0" indent="0" algn="l" defTabSz="914400" rtl="0" eaLnBrk="0" fontAlgn="base" latinLnBrk="0" hangingPunct="0">
              <a:lnSpc>
                <a:spcPct val="100000"/>
              </a:lnSpc>
              <a:spcBef>
                <a:spcPct val="0"/>
              </a:spcBef>
              <a:spcAft>
                <a:spcPct val="0"/>
              </a:spcAft>
              <a:buClrTx/>
              <a:buSzTx/>
              <a:buFontTx/>
              <a:buNone/>
              <a:tabLst>
                <a:tab pos="457200" algn="l"/>
              </a:tabLst>
            </a:pPr>
            <a:endParaRPr kumimoji="0" lang="en-US" altLang="en-US" sz="3600" b="0" i="0" u="none" strike="noStrike" cap="none" normalizeH="0" baseline="0" dirty="0">
              <a:ln>
                <a:noFill/>
              </a:ln>
              <a:solidFill>
                <a:schemeClr val="tx1"/>
              </a:solidFill>
              <a:effectLst/>
              <a:latin typeface="TimesNewRoman"/>
              <a:ea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tab pos="457200" algn="l"/>
              </a:tabLst>
            </a:pPr>
            <a:r>
              <a:rPr lang="en-US" altLang="en-US" sz="3600" dirty="0">
                <a:latin typeface="TimesNewRoman"/>
                <a:ea typeface="Times New Roman" panose="02020603050405020304" pitchFamily="18" charset="0"/>
              </a:rPr>
              <a:t>(</a:t>
            </a:r>
            <a:r>
              <a:rPr kumimoji="0" lang="en-US" altLang="en-US" sz="3600" b="0" i="0" u="none" strike="noStrike" cap="none" normalizeH="0" baseline="0" dirty="0">
                <a:ln>
                  <a:noFill/>
                </a:ln>
                <a:solidFill>
                  <a:schemeClr val="tx1"/>
                </a:solidFill>
                <a:effectLst/>
                <a:latin typeface="TimesNewRoman"/>
                <a:ea typeface="Times New Roman" panose="02020603050405020304" pitchFamily="18" charset="0"/>
              </a:rPr>
              <a:t>Keep track of your “</a:t>
            </a:r>
            <a:r>
              <a:rPr kumimoji="0" lang="en-US" altLang="en-US" sz="3600" b="0" i="0" u="none" strike="noStrike" cap="none" normalizeH="0" baseline="0" dirty="0">
                <a:ln>
                  <a:noFill/>
                </a:ln>
                <a:solidFill>
                  <a:schemeClr val="tx1"/>
                </a:solidFill>
                <a:effectLst/>
                <a:latin typeface="TimesNewRoman,Bold"/>
                <a:ea typeface="Times New Roman" panose="02020603050405020304" pitchFamily="18" charset="0"/>
              </a:rPr>
              <a:t>As</a:t>
            </a:r>
            <a:r>
              <a:rPr kumimoji="0" lang="en-US" altLang="en-US" sz="3600" b="0" i="0" u="none" strike="noStrike" cap="none" normalizeH="0" baseline="0" dirty="0">
                <a:ln>
                  <a:noFill/>
                </a:ln>
                <a:solidFill>
                  <a:schemeClr val="tx1"/>
                </a:solidFill>
                <a:effectLst/>
                <a:latin typeface="TimesNewRoman"/>
                <a:ea typeface="Times New Roman" panose="02020603050405020304" pitchFamily="18" charset="0"/>
              </a:rPr>
              <a:t>” or “</a:t>
            </a:r>
            <a:r>
              <a:rPr kumimoji="0" lang="en-US" altLang="en-US" sz="3600" b="0" i="0" u="none" strike="noStrike" cap="none" normalizeH="0" baseline="0" dirty="0">
                <a:ln>
                  <a:noFill/>
                </a:ln>
                <a:solidFill>
                  <a:schemeClr val="tx1"/>
                </a:solidFill>
                <a:effectLst/>
                <a:latin typeface="TimesNewRoman,Bold"/>
                <a:ea typeface="Times New Roman" panose="02020603050405020304" pitchFamily="18" charset="0"/>
              </a:rPr>
              <a:t>Bs</a:t>
            </a:r>
            <a:r>
              <a:rPr kumimoji="0" lang="en-US" altLang="en-US" sz="3600" b="0" i="0" u="none" strike="noStrike" cap="none" normalizeH="0" baseline="0" dirty="0">
                <a:ln>
                  <a:noFill/>
                </a:ln>
                <a:solidFill>
                  <a:schemeClr val="tx1"/>
                </a:solidFill>
                <a:effectLst/>
                <a:latin typeface="TimesNewRoman"/>
                <a:ea typeface="Times New Roman" panose="02020603050405020304" pitchFamily="18" charset="0"/>
              </a:rPr>
              <a:t>”.)</a:t>
            </a:r>
            <a:endParaRPr kumimoji="0" lang="en-US" altLang="en-US" sz="2400" b="0" i="0" u="none" strike="noStrike" cap="none" normalizeH="0" baseline="0" dirty="0">
              <a:ln>
                <a:noFill/>
              </a:ln>
              <a:solidFill>
                <a:schemeClr val="tx1"/>
              </a:solidFill>
              <a:effectLst/>
            </a:endParaRPr>
          </a:p>
        </p:txBody>
      </p:sp>
    </p:spTree>
    <p:extLst>
      <p:ext uri="{BB962C8B-B14F-4D97-AF65-F5344CB8AC3E}">
        <p14:creationId xmlns:p14="http://schemas.microsoft.com/office/powerpoint/2010/main" val="422660186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82E08E51-FF35-1144-84C5-358031566CA8}"/>
              </a:ext>
            </a:extLst>
          </p:cNvPr>
          <p:cNvSpPr>
            <a:spLocks noChangeArrowheads="1"/>
          </p:cNvSpPr>
          <p:nvPr/>
        </p:nvSpPr>
        <p:spPr bwMode="auto">
          <a:xfrm>
            <a:off x="2986087" y="875913"/>
            <a:ext cx="7805738"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3600" b="0" i="0" u="none"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Sample Brain </a:t>
            </a:r>
            <a:r>
              <a:rPr kumimoji="0" lang="en-US" altLang="en-US" sz="3600" b="0" i="0" u="none" strike="noStrike" cap="none" normalizeH="0" baseline="0" dirty="0" err="1">
                <a:ln>
                  <a:noFill/>
                </a:ln>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Hemisphericity</a:t>
            </a:r>
            <a:r>
              <a:rPr kumimoji="0" lang="en-US" altLang="en-US" sz="3600" b="0" i="0" u="none"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 Inventory</a:t>
            </a:r>
            <a:endParaRPr kumimoji="0" lang="en-US" altLang="en-US" sz="2400" b="0" i="0" u="none" strike="noStrike" cap="none" normalizeH="0" baseline="0" dirty="0">
              <a:ln>
                <a:noFill/>
              </a:ln>
              <a:solidFill>
                <a:schemeClr val="tx1"/>
              </a:solidFill>
              <a:effectLst/>
              <a:ea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chemeClr val="tx1"/>
                </a:solidFill>
                <a:effectLst/>
                <a:latin typeface="Arial" panose="020B0604020202020204" pitchFamily="34" charset="0"/>
              </a:rPr>
              <a:t>(excerpted from the CA Dept. of Ed.)</a:t>
            </a:r>
          </a:p>
        </p:txBody>
      </p:sp>
      <p:pic>
        <p:nvPicPr>
          <p:cNvPr id="1025" name="Picture 2" descr="A close up of a logo&#10;&#10;Description automatically generated">
            <a:extLst>
              <a:ext uri="{FF2B5EF4-FFF2-40B4-BE49-F238E27FC236}">
                <a16:creationId xmlns:a16="http://schemas.microsoft.com/office/drawing/2014/main" id="{709A663F-3790-C44D-B181-D0B406B4FB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2669298" cy="2028822"/>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3">
            <a:extLst>
              <a:ext uri="{FF2B5EF4-FFF2-40B4-BE49-F238E27FC236}">
                <a16:creationId xmlns:a16="http://schemas.microsoft.com/office/drawing/2014/main" id="{AD1DDA83-FD15-6840-869A-C9BBAF522FDE}"/>
              </a:ext>
            </a:extLst>
          </p:cNvPr>
          <p:cNvSpPr>
            <a:spLocks noChangeArrowheads="1"/>
          </p:cNvSpPr>
          <p:nvPr/>
        </p:nvSpPr>
        <p:spPr bwMode="auto">
          <a:xfrm>
            <a:off x="914401" y="2568196"/>
            <a:ext cx="10933042" cy="35394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l"/>
              </a:tabLst>
              <a:defRPr>
                <a:solidFill>
                  <a:schemeClr val="tx1"/>
                </a:solidFill>
                <a:latin typeface="Arial" panose="020B0604020202020204" pitchFamily="34" charset="0"/>
              </a:defRPr>
            </a:lvl1pPr>
            <a:lvl2pPr eaLnBrk="0" fontAlgn="base" hangingPunct="0">
              <a:spcBef>
                <a:spcPct val="0"/>
              </a:spcBef>
              <a:spcAft>
                <a:spcPct val="0"/>
              </a:spcAft>
              <a:tabLst>
                <a:tab pos="457200" algn="l"/>
              </a:tabLst>
              <a:defRPr>
                <a:solidFill>
                  <a:schemeClr val="tx1"/>
                </a:solidFill>
                <a:latin typeface="Arial" panose="020B0604020202020204" pitchFamily="34" charset="0"/>
              </a:defRPr>
            </a:lvl2pPr>
            <a:lvl3pPr eaLnBrk="0" fontAlgn="base" hangingPunct="0">
              <a:spcBef>
                <a:spcPct val="0"/>
              </a:spcBef>
              <a:spcAft>
                <a:spcPct val="0"/>
              </a:spcAft>
              <a:tabLst>
                <a:tab pos="457200" algn="l"/>
              </a:tabLst>
              <a:defRPr>
                <a:solidFill>
                  <a:schemeClr val="tx1"/>
                </a:solidFill>
                <a:latin typeface="Arial" panose="020B0604020202020204" pitchFamily="34" charset="0"/>
              </a:defRPr>
            </a:lvl3pPr>
            <a:lvl4pPr eaLnBrk="0" fontAlgn="base" hangingPunct="0">
              <a:spcBef>
                <a:spcPct val="0"/>
              </a:spcBef>
              <a:spcAft>
                <a:spcPct val="0"/>
              </a:spcAft>
              <a:tabLst>
                <a:tab pos="457200" algn="l"/>
              </a:tabLst>
              <a:defRPr>
                <a:solidFill>
                  <a:schemeClr val="tx1"/>
                </a:solidFill>
                <a:latin typeface="Arial" panose="020B0604020202020204" pitchFamily="34" charset="0"/>
              </a:defRPr>
            </a:lvl4pPr>
            <a:lvl5pPr eaLnBrk="0" fontAlgn="base" hangingPunct="0">
              <a:spcBef>
                <a:spcPct val="0"/>
              </a:spcBef>
              <a:spcAft>
                <a:spcPct val="0"/>
              </a:spcAft>
              <a:tabLst>
                <a:tab pos="457200" algn="l"/>
              </a:tabLst>
              <a:defRPr>
                <a:solidFill>
                  <a:schemeClr val="tx1"/>
                </a:solidFill>
                <a:latin typeface="Arial" panose="020B0604020202020204" pitchFamily="34" charset="0"/>
              </a:defRPr>
            </a:lvl5pPr>
            <a:lvl6pPr eaLnBrk="0" fontAlgn="base" hangingPunct="0">
              <a:spcBef>
                <a:spcPct val="0"/>
              </a:spcBef>
              <a:spcAft>
                <a:spcPct val="0"/>
              </a:spcAft>
              <a:tabLst>
                <a:tab pos="457200" algn="l"/>
              </a:tabLst>
              <a:defRPr>
                <a:solidFill>
                  <a:schemeClr val="tx1"/>
                </a:solidFill>
                <a:latin typeface="Arial" panose="020B0604020202020204" pitchFamily="34" charset="0"/>
              </a:defRPr>
            </a:lvl6pPr>
            <a:lvl7pPr eaLnBrk="0" fontAlgn="base" hangingPunct="0">
              <a:spcBef>
                <a:spcPct val="0"/>
              </a:spcBef>
              <a:spcAft>
                <a:spcPct val="0"/>
              </a:spcAft>
              <a:tabLst>
                <a:tab pos="457200" algn="l"/>
              </a:tabLst>
              <a:defRPr>
                <a:solidFill>
                  <a:schemeClr val="tx1"/>
                </a:solidFill>
                <a:latin typeface="Arial" panose="020B0604020202020204" pitchFamily="34" charset="0"/>
              </a:defRPr>
            </a:lvl7pPr>
            <a:lvl8pPr eaLnBrk="0" fontAlgn="base" hangingPunct="0">
              <a:spcBef>
                <a:spcPct val="0"/>
              </a:spcBef>
              <a:spcAft>
                <a:spcPct val="0"/>
              </a:spcAft>
              <a:tabLst>
                <a:tab pos="457200" algn="l"/>
              </a:tabLst>
              <a:defRPr>
                <a:solidFill>
                  <a:schemeClr val="tx1"/>
                </a:solidFill>
                <a:latin typeface="Arial" panose="020B0604020202020204" pitchFamily="34" charset="0"/>
              </a:defRPr>
            </a:lvl8pPr>
            <a:lvl9pPr eaLnBrk="0" fontAlgn="base" hangingPunct="0">
              <a:spcBef>
                <a:spcPct val="0"/>
              </a:spcBef>
              <a:spcAft>
                <a:spcPct val="0"/>
              </a:spcAft>
              <a:tabLst>
                <a:tab pos="457200"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457200" algn="l"/>
              </a:tabLst>
            </a:pPr>
            <a:r>
              <a:rPr kumimoji="0" lang="en-US" altLang="en-US" sz="3200" b="0" i="0" u="none" strike="noStrike" cap="none" normalizeH="0" baseline="0" dirty="0">
                <a:ln>
                  <a:noFill/>
                </a:ln>
                <a:solidFill>
                  <a:schemeClr val="tx1"/>
                </a:solidFill>
                <a:effectLst/>
                <a:latin typeface="Chalkboard" panose="03050602040202020205" pitchFamily="66" charset="77"/>
                <a:ea typeface="Times New Roman" panose="02020603050405020304" pitchFamily="18" charset="0"/>
              </a:rPr>
              <a:t>1. 	</a:t>
            </a:r>
          </a:p>
          <a:p>
            <a:pPr marL="0" marR="0" lvl="0" indent="0" algn="l" defTabSz="914400" rtl="0" eaLnBrk="0" fontAlgn="base" latinLnBrk="0" hangingPunct="0">
              <a:lnSpc>
                <a:spcPct val="100000"/>
              </a:lnSpc>
              <a:spcBef>
                <a:spcPct val="0"/>
              </a:spcBef>
              <a:spcAft>
                <a:spcPct val="0"/>
              </a:spcAft>
              <a:buClrTx/>
              <a:buSzTx/>
              <a:buFontTx/>
              <a:buNone/>
              <a:tabLst>
                <a:tab pos="457200" algn="l"/>
              </a:tabLst>
            </a:pPr>
            <a:r>
              <a:rPr lang="en-US" altLang="en-US" sz="3200" dirty="0">
                <a:latin typeface="Chalkboard" panose="03050602040202020205" pitchFamily="66" charset="77"/>
                <a:ea typeface="Times New Roman" panose="02020603050405020304" pitchFamily="18" charset="0"/>
              </a:rPr>
              <a:t>     </a:t>
            </a:r>
            <a:r>
              <a:rPr kumimoji="0" lang="en-US" altLang="en-US" sz="3200" b="0" i="0" u="none" strike="noStrike" cap="none" normalizeH="0" baseline="0" dirty="0">
                <a:ln>
                  <a:noFill/>
                </a:ln>
                <a:solidFill>
                  <a:schemeClr val="tx1"/>
                </a:solidFill>
                <a:effectLst/>
                <a:latin typeface="Chalkboard" panose="03050602040202020205" pitchFamily="66" charset="77"/>
                <a:ea typeface="Times New Roman" panose="02020603050405020304" pitchFamily="18" charset="0"/>
              </a:rPr>
              <a:t>A. At home, my room has organized drawer and closets. I even try to organize other things around the house.</a:t>
            </a:r>
            <a:br>
              <a:rPr kumimoji="0" lang="en-US" altLang="en-US" sz="3200" b="0" i="0" u="none" strike="noStrike" cap="none" normalizeH="0" baseline="0" dirty="0">
                <a:ln>
                  <a:noFill/>
                </a:ln>
                <a:solidFill>
                  <a:schemeClr val="tx1"/>
                </a:solidFill>
                <a:effectLst/>
                <a:latin typeface="Chalkboard" panose="03050602040202020205" pitchFamily="66" charset="77"/>
                <a:ea typeface="Times New Roman" panose="02020603050405020304" pitchFamily="18" charset="0"/>
              </a:rPr>
            </a:br>
            <a:r>
              <a:rPr kumimoji="0" lang="en-US" altLang="en-US" sz="3200" b="0" i="0" u="none" strike="noStrike" cap="none" normalizeH="0" baseline="0" dirty="0">
                <a:ln>
                  <a:noFill/>
                </a:ln>
                <a:solidFill>
                  <a:schemeClr val="tx1"/>
                </a:solidFill>
                <a:effectLst/>
                <a:latin typeface="Chalkboard" panose="03050602040202020205" pitchFamily="66" charset="77"/>
                <a:ea typeface="Times New Roman" panose="02020603050405020304" pitchFamily="18" charset="0"/>
              </a:rPr>
              <a:t>     </a:t>
            </a:r>
          </a:p>
          <a:p>
            <a:pPr marL="0" marR="0" lvl="0" indent="0" algn="l" defTabSz="914400" rtl="0" eaLnBrk="0" fontAlgn="base" latinLnBrk="0" hangingPunct="0">
              <a:lnSpc>
                <a:spcPct val="100000"/>
              </a:lnSpc>
              <a:spcBef>
                <a:spcPct val="0"/>
              </a:spcBef>
              <a:spcAft>
                <a:spcPct val="0"/>
              </a:spcAft>
              <a:buClrTx/>
              <a:buSzTx/>
              <a:buFontTx/>
              <a:buNone/>
              <a:tabLst>
                <a:tab pos="457200" algn="l"/>
              </a:tabLst>
            </a:pPr>
            <a:r>
              <a:rPr lang="en-US" altLang="en-US" sz="3200" dirty="0">
                <a:latin typeface="Chalkboard" panose="03050602040202020205" pitchFamily="66" charset="77"/>
                <a:ea typeface="Times New Roman" panose="02020603050405020304" pitchFamily="18" charset="0"/>
              </a:rPr>
              <a:t>     </a:t>
            </a:r>
            <a:r>
              <a:rPr kumimoji="0" lang="en-US" altLang="en-US" sz="3200" b="0" i="0" u="none" strike="noStrike" cap="none" normalizeH="0" baseline="0" dirty="0">
                <a:ln>
                  <a:noFill/>
                </a:ln>
                <a:solidFill>
                  <a:schemeClr val="tx1"/>
                </a:solidFill>
                <a:effectLst/>
                <a:latin typeface="Chalkboard" panose="03050602040202020205" pitchFamily="66" charset="77"/>
                <a:ea typeface="Times New Roman" panose="02020603050405020304" pitchFamily="18" charset="0"/>
              </a:rPr>
              <a:t>B. At home, I like the "lived-in" look. I clean as I see a need and when I have the time. </a:t>
            </a:r>
          </a:p>
        </p:txBody>
      </p:sp>
    </p:spTree>
    <p:extLst>
      <p:ext uri="{BB962C8B-B14F-4D97-AF65-F5344CB8AC3E}">
        <p14:creationId xmlns:p14="http://schemas.microsoft.com/office/powerpoint/2010/main" val="106366628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82E08E51-FF35-1144-84C5-358031566CA8}"/>
              </a:ext>
            </a:extLst>
          </p:cNvPr>
          <p:cNvSpPr>
            <a:spLocks noChangeArrowheads="1"/>
          </p:cNvSpPr>
          <p:nvPr/>
        </p:nvSpPr>
        <p:spPr bwMode="auto">
          <a:xfrm>
            <a:off x="2986087" y="875913"/>
            <a:ext cx="7805738"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3600" b="0" i="0" u="none"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Sample Brain </a:t>
            </a:r>
            <a:r>
              <a:rPr kumimoji="0" lang="en-US" altLang="en-US" sz="3600" b="0" i="0" u="none" strike="noStrike" cap="none" normalizeH="0" baseline="0" dirty="0" err="1">
                <a:ln>
                  <a:noFill/>
                </a:ln>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Hemisphericity</a:t>
            </a:r>
            <a:r>
              <a:rPr kumimoji="0" lang="en-US" altLang="en-US" sz="3600" b="0" i="0" u="none"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 Inventory</a:t>
            </a:r>
            <a:endParaRPr kumimoji="0" lang="en-US" altLang="en-US" sz="2400" b="0" i="0" u="none" strike="noStrike" cap="none" normalizeH="0" baseline="0" dirty="0">
              <a:ln>
                <a:noFill/>
              </a:ln>
              <a:solidFill>
                <a:schemeClr val="tx1"/>
              </a:solidFill>
              <a:effectLst/>
              <a:ea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chemeClr val="tx1"/>
                </a:solidFill>
                <a:effectLst/>
                <a:latin typeface="Arial" panose="020B0604020202020204" pitchFamily="34" charset="0"/>
              </a:rPr>
              <a:t>(excerpted from the CA Dept. of Ed.)</a:t>
            </a:r>
          </a:p>
        </p:txBody>
      </p:sp>
      <p:pic>
        <p:nvPicPr>
          <p:cNvPr id="1025" name="Picture 2" descr="A close up of a logo&#10;&#10;Description automatically generated">
            <a:extLst>
              <a:ext uri="{FF2B5EF4-FFF2-40B4-BE49-F238E27FC236}">
                <a16:creationId xmlns:a16="http://schemas.microsoft.com/office/drawing/2014/main" id="{709A663F-3790-C44D-B181-D0B406B4FB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2669298" cy="2028822"/>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3">
            <a:extLst>
              <a:ext uri="{FF2B5EF4-FFF2-40B4-BE49-F238E27FC236}">
                <a16:creationId xmlns:a16="http://schemas.microsoft.com/office/drawing/2014/main" id="{AD1DDA83-FD15-6840-869A-C9BBAF522FDE}"/>
              </a:ext>
            </a:extLst>
          </p:cNvPr>
          <p:cNvSpPr>
            <a:spLocks noChangeArrowheads="1"/>
          </p:cNvSpPr>
          <p:nvPr/>
        </p:nvSpPr>
        <p:spPr bwMode="auto">
          <a:xfrm>
            <a:off x="1454046" y="2814417"/>
            <a:ext cx="9961666" cy="3046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l"/>
              </a:tabLst>
              <a:defRPr>
                <a:solidFill>
                  <a:schemeClr val="tx1"/>
                </a:solidFill>
                <a:latin typeface="Arial" panose="020B0604020202020204" pitchFamily="34" charset="0"/>
              </a:defRPr>
            </a:lvl1pPr>
            <a:lvl2pPr eaLnBrk="0" fontAlgn="base" hangingPunct="0">
              <a:spcBef>
                <a:spcPct val="0"/>
              </a:spcBef>
              <a:spcAft>
                <a:spcPct val="0"/>
              </a:spcAft>
              <a:tabLst>
                <a:tab pos="457200" algn="l"/>
              </a:tabLst>
              <a:defRPr>
                <a:solidFill>
                  <a:schemeClr val="tx1"/>
                </a:solidFill>
                <a:latin typeface="Arial" panose="020B0604020202020204" pitchFamily="34" charset="0"/>
              </a:defRPr>
            </a:lvl2pPr>
            <a:lvl3pPr eaLnBrk="0" fontAlgn="base" hangingPunct="0">
              <a:spcBef>
                <a:spcPct val="0"/>
              </a:spcBef>
              <a:spcAft>
                <a:spcPct val="0"/>
              </a:spcAft>
              <a:tabLst>
                <a:tab pos="457200" algn="l"/>
              </a:tabLst>
              <a:defRPr>
                <a:solidFill>
                  <a:schemeClr val="tx1"/>
                </a:solidFill>
                <a:latin typeface="Arial" panose="020B0604020202020204" pitchFamily="34" charset="0"/>
              </a:defRPr>
            </a:lvl3pPr>
            <a:lvl4pPr eaLnBrk="0" fontAlgn="base" hangingPunct="0">
              <a:spcBef>
                <a:spcPct val="0"/>
              </a:spcBef>
              <a:spcAft>
                <a:spcPct val="0"/>
              </a:spcAft>
              <a:tabLst>
                <a:tab pos="457200" algn="l"/>
              </a:tabLst>
              <a:defRPr>
                <a:solidFill>
                  <a:schemeClr val="tx1"/>
                </a:solidFill>
                <a:latin typeface="Arial" panose="020B0604020202020204" pitchFamily="34" charset="0"/>
              </a:defRPr>
            </a:lvl4pPr>
            <a:lvl5pPr eaLnBrk="0" fontAlgn="base" hangingPunct="0">
              <a:spcBef>
                <a:spcPct val="0"/>
              </a:spcBef>
              <a:spcAft>
                <a:spcPct val="0"/>
              </a:spcAft>
              <a:tabLst>
                <a:tab pos="457200" algn="l"/>
              </a:tabLst>
              <a:defRPr>
                <a:solidFill>
                  <a:schemeClr val="tx1"/>
                </a:solidFill>
                <a:latin typeface="Arial" panose="020B0604020202020204" pitchFamily="34" charset="0"/>
              </a:defRPr>
            </a:lvl5pPr>
            <a:lvl6pPr eaLnBrk="0" fontAlgn="base" hangingPunct="0">
              <a:spcBef>
                <a:spcPct val="0"/>
              </a:spcBef>
              <a:spcAft>
                <a:spcPct val="0"/>
              </a:spcAft>
              <a:tabLst>
                <a:tab pos="457200" algn="l"/>
              </a:tabLst>
              <a:defRPr>
                <a:solidFill>
                  <a:schemeClr val="tx1"/>
                </a:solidFill>
                <a:latin typeface="Arial" panose="020B0604020202020204" pitchFamily="34" charset="0"/>
              </a:defRPr>
            </a:lvl6pPr>
            <a:lvl7pPr eaLnBrk="0" fontAlgn="base" hangingPunct="0">
              <a:spcBef>
                <a:spcPct val="0"/>
              </a:spcBef>
              <a:spcAft>
                <a:spcPct val="0"/>
              </a:spcAft>
              <a:tabLst>
                <a:tab pos="457200" algn="l"/>
              </a:tabLst>
              <a:defRPr>
                <a:solidFill>
                  <a:schemeClr val="tx1"/>
                </a:solidFill>
                <a:latin typeface="Arial" panose="020B0604020202020204" pitchFamily="34" charset="0"/>
              </a:defRPr>
            </a:lvl7pPr>
            <a:lvl8pPr eaLnBrk="0" fontAlgn="base" hangingPunct="0">
              <a:spcBef>
                <a:spcPct val="0"/>
              </a:spcBef>
              <a:spcAft>
                <a:spcPct val="0"/>
              </a:spcAft>
              <a:tabLst>
                <a:tab pos="457200" algn="l"/>
              </a:tabLst>
              <a:defRPr>
                <a:solidFill>
                  <a:schemeClr val="tx1"/>
                </a:solidFill>
                <a:latin typeface="Arial" panose="020B0604020202020204" pitchFamily="34" charset="0"/>
              </a:defRPr>
            </a:lvl8pPr>
            <a:lvl9pPr eaLnBrk="0" fontAlgn="base" hangingPunct="0">
              <a:spcBef>
                <a:spcPct val="0"/>
              </a:spcBef>
              <a:spcAft>
                <a:spcPct val="0"/>
              </a:spcAft>
              <a:tabLst>
                <a:tab pos="457200"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457200" algn="l"/>
              </a:tabLst>
            </a:pPr>
            <a:r>
              <a:rPr kumimoji="0" lang="en-US" altLang="en-US" sz="3200" b="0" i="0" u="none" strike="noStrike" cap="none" normalizeH="0" baseline="0" dirty="0">
                <a:ln>
                  <a:noFill/>
                </a:ln>
                <a:solidFill>
                  <a:schemeClr val="tx1"/>
                </a:solidFill>
                <a:effectLst/>
                <a:latin typeface="Chalkboard" panose="03050602040202020205" pitchFamily="66" charset="77"/>
                <a:ea typeface="Times New Roman" panose="02020603050405020304" pitchFamily="18" charset="0"/>
              </a:rPr>
              <a:t>2.</a:t>
            </a:r>
            <a:br>
              <a:rPr kumimoji="0" lang="en-US" altLang="en-US" sz="3200" b="0" i="0" u="none" strike="noStrike" cap="none" normalizeH="0" baseline="0" dirty="0">
                <a:ln>
                  <a:noFill/>
                </a:ln>
                <a:solidFill>
                  <a:schemeClr val="tx1"/>
                </a:solidFill>
                <a:effectLst/>
                <a:latin typeface="Chalkboard" panose="03050602040202020205" pitchFamily="66" charset="77"/>
                <a:ea typeface="Times New Roman" panose="02020603050405020304" pitchFamily="18" charset="0"/>
              </a:rPr>
            </a:br>
            <a:r>
              <a:rPr kumimoji="0" lang="en-US" altLang="en-US" sz="3200" b="0" i="0" u="none" strike="noStrike" cap="none" normalizeH="0" baseline="0" dirty="0">
                <a:ln>
                  <a:noFill/>
                </a:ln>
                <a:solidFill>
                  <a:schemeClr val="tx1"/>
                </a:solidFill>
                <a:effectLst/>
                <a:latin typeface="Chalkboard" panose="03050602040202020205" pitchFamily="66" charset="77"/>
                <a:ea typeface="Times New Roman" panose="02020603050405020304" pitchFamily="18" charset="0"/>
              </a:rPr>
              <a:t>      A. My desk is usually clean and has everything in place. </a:t>
            </a:r>
            <a:br>
              <a:rPr kumimoji="0" lang="en-US" altLang="en-US" sz="3200" b="0" i="0" u="none" strike="noStrike" cap="none" normalizeH="0" baseline="0" dirty="0">
                <a:ln>
                  <a:noFill/>
                </a:ln>
                <a:solidFill>
                  <a:schemeClr val="tx1"/>
                </a:solidFill>
                <a:effectLst/>
                <a:latin typeface="Chalkboard" panose="03050602040202020205" pitchFamily="66" charset="77"/>
                <a:ea typeface="Times New Roman" panose="02020603050405020304" pitchFamily="18" charset="0"/>
              </a:rPr>
            </a:br>
            <a:br>
              <a:rPr kumimoji="0" lang="en-US" altLang="en-US" sz="3200" b="0" i="0" u="none" strike="noStrike" cap="none" normalizeH="0" baseline="0" dirty="0">
                <a:ln>
                  <a:noFill/>
                </a:ln>
                <a:solidFill>
                  <a:schemeClr val="tx1"/>
                </a:solidFill>
                <a:effectLst/>
                <a:latin typeface="Chalkboard" panose="03050602040202020205" pitchFamily="66" charset="77"/>
                <a:ea typeface="Times New Roman" panose="02020603050405020304" pitchFamily="18" charset="0"/>
              </a:rPr>
            </a:br>
            <a:r>
              <a:rPr kumimoji="0" lang="en-US" altLang="en-US" sz="3200" b="0" i="0" u="none" strike="noStrike" cap="none" normalizeH="0" baseline="0" dirty="0">
                <a:ln>
                  <a:noFill/>
                </a:ln>
                <a:solidFill>
                  <a:schemeClr val="tx1"/>
                </a:solidFill>
                <a:effectLst/>
                <a:latin typeface="Chalkboard" panose="03050602040202020205" pitchFamily="66" charset="77"/>
                <a:ea typeface="Times New Roman" panose="02020603050405020304" pitchFamily="18" charset="0"/>
              </a:rPr>
              <a:t>      B. I leave my work out on my desk so I can work as I am inspired by ideas. </a:t>
            </a:r>
          </a:p>
        </p:txBody>
      </p:sp>
    </p:spTree>
    <p:extLst>
      <p:ext uri="{BB962C8B-B14F-4D97-AF65-F5344CB8AC3E}">
        <p14:creationId xmlns:p14="http://schemas.microsoft.com/office/powerpoint/2010/main" val="418167104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82E08E51-FF35-1144-84C5-358031566CA8}"/>
              </a:ext>
            </a:extLst>
          </p:cNvPr>
          <p:cNvSpPr>
            <a:spLocks noChangeArrowheads="1"/>
          </p:cNvSpPr>
          <p:nvPr/>
        </p:nvSpPr>
        <p:spPr bwMode="auto">
          <a:xfrm>
            <a:off x="2986087" y="875913"/>
            <a:ext cx="7805738"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3600" b="0" i="0" u="none"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Sample Brain </a:t>
            </a:r>
            <a:r>
              <a:rPr kumimoji="0" lang="en-US" altLang="en-US" sz="3600" b="0" i="0" u="none" strike="noStrike" cap="none" normalizeH="0" baseline="0" dirty="0" err="1">
                <a:ln>
                  <a:noFill/>
                </a:ln>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Hemisphericity</a:t>
            </a:r>
            <a:r>
              <a:rPr kumimoji="0" lang="en-US" altLang="en-US" sz="3600" b="0" i="0" u="none"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 Inventory</a:t>
            </a:r>
            <a:endParaRPr kumimoji="0" lang="en-US" altLang="en-US" sz="2400" b="0" i="0" u="none" strike="noStrike" cap="none" normalizeH="0" baseline="0" dirty="0">
              <a:ln>
                <a:noFill/>
              </a:ln>
              <a:solidFill>
                <a:schemeClr val="tx1"/>
              </a:solidFill>
              <a:effectLst/>
              <a:ea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chemeClr val="tx1"/>
                </a:solidFill>
                <a:effectLst/>
                <a:latin typeface="Arial" panose="020B0604020202020204" pitchFamily="34" charset="0"/>
              </a:rPr>
              <a:t>(excerpted from the CA Dept. of Ed.)</a:t>
            </a:r>
          </a:p>
        </p:txBody>
      </p:sp>
      <p:pic>
        <p:nvPicPr>
          <p:cNvPr id="1025" name="Picture 2" descr="A close up of a logo&#10;&#10;Description automatically generated">
            <a:extLst>
              <a:ext uri="{FF2B5EF4-FFF2-40B4-BE49-F238E27FC236}">
                <a16:creationId xmlns:a16="http://schemas.microsoft.com/office/drawing/2014/main" id="{709A663F-3790-C44D-B181-D0B406B4FB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2669298" cy="2028822"/>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3">
            <a:extLst>
              <a:ext uri="{FF2B5EF4-FFF2-40B4-BE49-F238E27FC236}">
                <a16:creationId xmlns:a16="http://schemas.microsoft.com/office/drawing/2014/main" id="{AD1DDA83-FD15-6840-869A-C9BBAF522FDE}"/>
              </a:ext>
            </a:extLst>
          </p:cNvPr>
          <p:cNvSpPr>
            <a:spLocks noChangeArrowheads="1"/>
          </p:cNvSpPr>
          <p:nvPr/>
        </p:nvSpPr>
        <p:spPr bwMode="auto">
          <a:xfrm>
            <a:off x="1334649" y="2604493"/>
            <a:ext cx="10029825" cy="2062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l"/>
              </a:tabLst>
              <a:defRPr>
                <a:solidFill>
                  <a:schemeClr val="tx1"/>
                </a:solidFill>
                <a:latin typeface="Arial" panose="020B0604020202020204" pitchFamily="34" charset="0"/>
              </a:defRPr>
            </a:lvl1pPr>
            <a:lvl2pPr eaLnBrk="0" fontAlgn="base" hangingPunct="0">
              <a:spcBef>
                <a:spcPct val="0"/>
              </a:spcBef>
              <a:spcAft>
                <a:spcPct val="0"/>
              </a:spcAft>
              <a:tabLst>
                <a:tab pos="457200" algn="l"/>
              </a:tabLst>
              <a:defRPr>
                <a:solidFill>
                  <a:schemeClr val="tx1"/>
                </a:solidFill>
                <a:latin typeface="Arial" panose="020B0604020202020204" pitchFamily="34" charset="0"/>
              </a:defRPr>
            </a:lvl2pPr>
            <a:lvl3pPr eaLnBrk="0" fontAlgn="base" hangingPunct="0">
              <a:spcBef>
                <a:spcPct val="0"/>
              </a:spcBef>
              <a:spcAft>
                <a:spcPct val="0"/>
              </a:spcAft>
              <a:tabLst>
                <a:tab pos="457200" algn="l"/>
              </a:tabLst>
              <a:defRPr>
                <a:solidFill>
                  <a:schemeClr val="tx1"/>
                </a:solidFill>
                <a:latin typeface="Arial" panose="020B0604020202020204" pitchFamily="34" charset="0"/>
              </a:defRPr>
            </a:lvl3pPr>
            <a:lvl4pPr eaLnBrk="0" fontAlgn="base" hangingPunct="0">
              <a:spcBef>
                <a:spcPct val="0"/>
              </a:spcBef>
              <a:spcAft>
                <a:spcPct val="0"/>
              </a:spcAft>
              <a:tabLst>
                <a:tab pos="457200" algn="l"/>
              </a:tabLst>
              <a:defRPr>
                <a:solidFill>
                  <a:schemeClr val="tx1"/>
                </a:solidFill>
                <a:latin typeface="Arial" panose="020B0604020202020204" pitchFamily="34" charset="0"/>
              </a:defRPr>
            </a:lvl4pPr>
            <a:lvl5pPr eaLnBrk="0" fontAlgn="base" hangingPunct="0">
              <a:spcBef>
                <a:spcPct val="0"/>
              </a:spcBef>
              <a:spcAft>
                <a:spcPct val="0"/>
              </a:spcAft>
              <a:tabLst>
                <a:tab pos="457200" algn="l"/>
              </a:tabLst>
              <a:defRPr>
                <a:solidFill>
                  <a:schemeClr val="tx1"/>
                </a:solidFill>
                <a:latin typeface="Arial" panose="020B0604020202020204" pitchFamily="34" charset="0"/>
              </a:defRPr>
            </a:lvl5pPr>
            <a:lvl6pPr eaLnBrk="0" fontAlgn="base" hangingPunct="0">
              <a:spcBef>
                <a:spcPct val="0"/>
              </a:spcBef>
              <a:spcAft>
                <a:spcPct val="0"/>
              </a:spcAft>
              <a:tabLst>
                <a:tab pos="457200" algn="l"/>
              </a:tabLst>
              <a:defRPr>
                <a:solidFill>
                  <a:schemeClr val="tx1"/>
                </a:solidFill>
                <a:latin typeface="Arial" panose="020B0604020202020204" pitchFamily="34" charset="0"/>
              </a:defRPr>
            </a:lvl6pPr>
            <a:lvl7pPr eaLnBrk="0" fontAlgn="base" hangingPunct="0">
              <a:spcBef>
                <a:spcPct val="0"/>
              </a:spcBef>
              <a:spcAft>
                <a:spcPct val="0"/>
              </a:spcAft>
              <a:tabLst>
                <a:tab pos="457200" algn="l"/>
              </a:tabLst>
              <a:defRPr>
                <a:solidFill>
                  <a:schemeClr val="tx1"/>
                </a:solidFill>
                <a:latin typeface="Arial" panose="020B0604020202020204" pitchFamily="34" charset="0"/>
              </a:defRPr>
            </a:lvl7pPr>
            <a:lvl8pPr eaLnBrk="0" fontAlgn="base" hangingPunct="0">
              <a:spcBef>
                <a:spcPct val="0"/>
              </a:spcBef>
              <a:spcAft>
                <a:spcPct val="0"/>
              </a:spcAft>
              <a:tabLst>
                <a:tab pos="457200" algn="l"/>
              </a:tabLst>
              <a:defRPr>
                <a:solidFill>
                  <a:schemeClr val="tx1"/>
                </a:solidFill>
                <a:latin typeface="Arial" panose="020B0604020202020204" pitchFamily="34" charset="0"/>
              </a:defRPr>
            </a:lvl8pPr>
            <a:lvl9pPr eaLnBrk="0" fontAlgn="base" hangingPunct="0">
              <a:spcBef>
                <a:spcPct val="0"/>
              </a:spcBef>
              <a:spcAft>
                <a:spcPct val="0"/>
              </a:spcAft>
              <a:tabLst>
                <a:tab pos="457200" algn="l"/>
              </a:tabLst>
              <a:defRPr>
                <a:solidFill>
                  <a:schemeClr val="tx1"/>
                </a:solidFill>
                <a:latin typeface="Arial" panose="020B0604020202020204" pitchFamily="34" charset="0"/>
              </a:defRPr>
            </a:lvl9pPr>
          </a:lstStyle>
          <a:p>
            <a:pPr marL="514350" marR="0" lvl="0" indent="-514350" algn="l" defTabSz="914400" rtl="0" eaLnBrk="0" fontAlgn="base" latinLnBrk="0" hangingPunct="0">
              <a:lnSpc>
                <a:spcPct val="100000"/>
              </a:lnSpc>
              <a:spcBef>
                <a:spcPct val="0"/>
              </a:spcBef>
              <a:spcAft>
                <a:spcPct val="0"/>
              </a:spcAft>
              <a:buClrTx/>
              <a:buSzTx/>
              <a:buFontTx/>
              <a:buAutoNum type="arabicPeriod" startAt="3"/>
              <a:tabLst>
                <a:tab pos="457200" algn="l"/>
              </a:tabLst>
            </a:pPr>
            <a:br>
              <a:rPr kumimoji="0" lang="en-US" altLang="en-US" sz="3200" b="0" i="0" u="none" strike="noStrike" cap="none" normalizeH="0" baseline="0" dirty="0">
                <a:ln>
                  <a:noFill/>
                </a:ln>
                <a:solidFill>
                  <a:schemeClr val="tx1"/>
                </a:solidFill>
                <a:effectLst/>
                <a:latin typeface="Chalkboard" panose="03050602040202020205" pitchFamily="66" charset="77"/>
                <a:ea typeface="Times New Roman" panose="02020603050405020304" pitchFamily="18" charset="0"/>
              </a:rPr>
            </a:br>
            <a:r>
              <a:rPr kumimoji="0" lang="en-US" altLang="en-US" sz="3200" b="0" i="0" u="none" strike="noStrike" cap="none" normalizeH="0" baseline="0" dirty="0">
                <a:ln>
                  <a:noFill/>
                </a:ln>
                <a:solidFill>
                  <a:schemeClr val="tx1"/>
                </a:solidFill>
                <a:effectLst/>
                <a:latin typeface="Chalkboard" panose="03050602040202020205" pitchFamily="66" charset="77"/>
                <a:ea typeface="Times New Roman" panose="02020603050405020304" pitchFamily="18" charset="0"/>
              </a:rPr>
              <a:t>  A. I like using the "tried and true" method.</a:t>
            </a:r>
            <a:br>
              <a:rPr kumimoji="0" lang="en-US" altLang="en-US" sz="3200" b="0" i="0" u="none" strike="noStrike" cap="none" normalizeH="0" baseline="0" dirty="0">
                <a:ln>
                  <a:noFill/>
                </a:ln>
                <a:solidFill>
                  <a:schemeClr val="tx1"/>
                </a:solidFill>
                <a:effectLst/>
                <a:latin typeface="Chalkboard" panose="03050602040202020205" pitchFamily="66" charset="77"/>
                <a:ea typeface="Times New Roman" panose="02020603050405020304" pitchFamily="18" charset="0"/>
              </a:rPr>
            </a:br>
            <a:endParaRPr kumimoji="0" lang="en-US" altLang="en-US" sz="3200" b="0" i="0" u="none" strike="noStrike" cap="none" normalizeH="0" baseline="0" dirty="0">
              <a:ln>
                <a:noFill/>
              </a:ln>
              <a:solidFill>
                <a:schemeClr val="tx1"/>
              </a:solidFill>
              <a:effectLst/>
              <a:latin typeface="Chalkboard" panose="03050602040202020205" pitchFamily="66" charset="77"/>
              <a:ea typeface="Times New Roman" panose="02020603050405020304" pitchFamily="18" charset="0"/>
            </a:endParaRPr>
          </a:p>
          <a:p>
            <a:pPr marR="0" lvl="0" algn="l" defTabSz="914400" rtl="0" eaLnBrk="0" fontAlgn="base" latinLnBrk="0" hangingPunct="0">
              <a:lnSpc>
                <a:spcPct val="100000"/>
              </a:lnSpc>
              <a:spcBef>
                <a:spcPct val="0"/>
              </a:spcBef>
              <a:spcAft>
                <a:spcPct val="0"/>
              </a:spcAft>
              <a:buClrTx/>
              <a:buSzTx/>
              <a:tabLst>
                <a:tab pos="457200" algn="l"/>
              </a:tabLst>
            </a:pPr>
            <a:r>
              <a:rPr lang="en-US" altLang="en-US" sz="3200" dirty="0">
                <a:latin typeface="Chalkboard" panose="03050602040202020205" pitchFamily="66" charset="77"/>
                <a:ea typeface="Times New Roman" panose="02020603050405020304" pitchFamily="18" charset="0"/>
              </a:rPr>
              <a:t>     </a:t>
            </a:r>
            <a:r>
              <a:rPr kumimoji="0" lang="en-US" altLang="en-US" sz="3200" b="0" i="0" u="none" strike="noStrike" cap="none" normalizeH="0" baseline="0" dirty="0">
                <a:ln>
                  <a:noFill/>
                </a:ln>
                <a:solidFill>
                  <a:schemeClr val="tx1"/>
                </a:solidFill>
                <a:effectLst/>
                <a:latin typeface="Chalkboard" panose="03050602040202020205" pitchFamily="66" charset="77"/>
                <a:ea typeface="Times New Roman" panose="02020603050405020304" pitchFamily="18" charset="0"/>
              </a:rPr>
              <a:t>B. I like creating new methods. </a:t>
            </a:r>
          </a:p>
        </p:txBody>
      </p:sp>
    </p:spTree>
    <p:extLst>
      <p:ext uri="{BB962C8B-B14F-4D97-AF65-F5344CB8AC3E}">
        <p14:creationId xmlns:p14="http://schemas.microsoft.com/office/powerpoint/2010/main" val="115733034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82E08E51-FF35-1144-84C5-358031566CA8}"/>
              </a:ext>
            </a:extLst>
          </p:cNvPr>
          <p:cNvSpPr>
            <a:spLocks noChangeArrowheads="1"/>
          </p:cNvSpPr>
          <p:nvPr/>
        </p:nvSpPr>
        <p:spPr bwMode="auto">
          <a:xfrm>
            <a:off x="2986087" y="875913"/>
            <a:ext cx="7805738"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3600" b="0" i="0" u="none"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Sample Brain </a:t>
            </a:r>
            <a:r>
              <a:rPr kumimoji="0" lang="en-US" altLang="en-US" sz="3600" b="0" i="0" u="none" strike="noStrike" cap="none" normalizeH="0" baseline="0" dirty="0" err="1">
                <a:ln>
                  <a:noFill/>
                </a:ln>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Hemisphericity</a:t>
            </a:r>
            <a:r>
              <a:rPr kumimoji="0" lang="en-US" altLang="en-US" sz="3600" b="0" i="0" u="none"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 Inventory</a:t>
            </a:r>
            <a:endParaRPr kumimoji="0" lang="en-US" altLang="en-US" sz="2400" b="0" i="0" u="none" strike="noStrike" cap="none" normalizeH="0" baseline="0" dirty="0">
              <a:ln>
                <a:noFill/>
              </a:ln>
              <a:solidFill>
                <a:schemeClr val="tx1"/>
              </a:solidFill>
              <a:effectLst/>
              <a:ea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chemeClr val="tx1"/>
                </a:solidFill>
                <a:effectLst/>
                <a:latin typeface="Arial" panose="020B0604020202020204" pitchFamily="34" charset="0"/>
              </a:rPr>
              <a:t>(excerpted from the CA Dept. of Ed.)</a:t>
            </a:r>
          </a:p>
        </p:txBody>
      </p:sp>
      <p:pic>
        <p:nvPicPr>
          <p:cNvPr id="1025" name="Picture 2" descr="A close up of a logo&#10;&#10;Description automatically generated">
            <a:extLst>
              <a:ext uri="{FF2B5EF4-FFF2-40B4-BE49-F238E27FC236}">
                <a16:creationId xmlns:a16="http://schemas.microsoft.com/office/drawing/2014/main" id="{709A663F-3790-C44D-B181-D0B406B4FB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2669298" cy="2028822"/>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3">
            <a:extLst>
              <a:ext uri="{FF2B5EF4-FFF2-40B4-BE49-F238E27FC236}">
                <a16:creationId xmlns:a16="http://schemas.microsoft.com/office/drawing/2014/main" id="{AD1DDA83-FD15-6840-869A-C9BBAF522FDE}"/>
              </a:ext>
            </a:extLst>
          </p:cNvPr>
          <p:cNvSpPr>
            <a:spLocks noChangeArrowheads="1"/>
          </p:cNvSpPr>
          <p:nvPr/>
        </p:nvSpPr>
        <p:spPr bwMode="auto">
          <a:xfrm>
            <a:off x="1385887" y="2814416"/>
            <a:ext cx="10029825" cy="3046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l"/>
              </a:tabLst>
              <a:defRPr>
                <a:solidFill>
                  <a:schemeClr val="tx1"/>
                </a:solidFill>
                <a:latin typeface="Arial" panose="020B0604020202020204" pitchFamily="34" charset="0"/>
              </a:defRPr>
            </a:lvl1pPr>
            <a:lvl2pPr eaLnBrk="0" fontAlgn="base" hangingPunct="0">
              <a:spcBef>
                <a:spcPct val="0"/>
              </a:spcBef>
              <a:spcAft>
                <a:spcPct val="0"/>
              </a:spcAft>
              <a:tabLst>
                <a:tab pos="457200" algn="l"/>
              </a:tabLst>
              <a:defRPr>
                <a:solidFill>
                  <a:schemeClr val="tx1"/>
                </a:solidFill>
                <a:latin typeface="Arial" panose="020B0604020202020204" pitchFamily="34" charset="0"/>
              </a:defRPr>
            </a:lvl2pPr>
            <a:lvl3pPr eaLnBrk="0" fontAlgn="base" hangingPunct="0">
              <a:spcBef>
                <a:spcPct val="0"/>
              </a:spcBef>
              <a:spcAft>
                <a:spcPct val="0"/>
              </a:spcAft>
              <a:tabLst>
                <a:tab pos="457200" algn="l"/>
              </a:tabLst>
              <a:defRPr>
                <a:solidFill>
                  <a:schemeClr val="tx1"/>
                </a:solidFill>
                <a:latin typeface="Arial" panose="020B0604020202020204" pitchFamily="34" charset="0"/>
              </a:defRPr>
            </a:lvl3pPr>
            <a:lvl4pPr eaLnBrk="0" fontAlgn="base" hangingPunct="0">
              <a:spcBef>
                <a:spcPct val="0"/>
              </a:spcBef>
              <a:spcAft>
                <a:spcPct val="0"/>
              </a:spcAft>
              <a:tabLst>
                <a:tab pos="457200" algn="l"/>
              </a:tabLst>
              <a:defRPr>
                <a:solidFill>
                  <a:schemeClr val="tx1"/>
                </a:solidFill>
                <a:latin typeface="Arial" panose="020B0604020202020204" pitchFamily="34" charset="0"/>
              </a:defRPr>
            </a:lvl4pPr>
            <a:lvl5pPr eaLnBrk="0" fontAlgn="base" hangingPunct="0">
              <a:spcBef>
                <a:spcPct val="0"/>
              </a:spcBef>
              <a:spcAft>
                <a:spcPct val="0"/>
              </a:spcAft>
              <a:tabLst>
                <a:tab pos="457200" algn="l"/>
              </a:tabLst>
              <a:defRPr>
                <a:solidFill>
                  <a:schemeClr val="tx1"/>
                </a:solidFill>
                <a:latin typeface="Arial" panose="020B0604020202020204" pitchFamily="34" charset="0"/>
              </a:defRPr>
            </a:lvl5pPr>
            <a:lvl6pPr eaLnBrk="0" fontAlgn="base" hangingPunct="0">
              <a:spcBef>
                <a:spcPct val="0"/>
              </a:spcBef>
              <a:spcAft>
                <a:spcPct val="0"/>
              </a:spcAft>
              <a:tabLst>
                <a:tab pos="457200" algn="l"/>
              </a:tabLst>
              <a:defRPr>
                <a:solidFill>
                  <a:schemeClr val="tx1"/>
                </a:solidFill>
                <a:latin typeface="Arial" panose="020B0604020202020204" pitchFamily="34" charset="0"/>
              </a:defRPr>
            </a:lvl6pPr>
            <a:lvl7pPr eaLnBrk="0" fontAlgn="base" hangingPunct="0">
              <a:spcBef>
                <a:spcPct val="0"/>
              </a:spcBef>
              <a:spcAft>
                <a:spcPct val="0"/>
              </a:spcAft>
              <a:tabLst>
                <a:tab pos="457200" algn="l"/>
              </a:tabLst>
              <a:defRPr>
                <a:solidFill>
                  <a:schemeClr val="tx1"/>
                </a:solidFill>
                <a:latin typeface="Arial" panose="020B0604020202020204" pitchFamily="34" charset="0"/>
              </a:defRPr>
            </a:lvl7pPr>
            <a:lvl8pPr eaLnBrk="0" fontAlgn="base" hangingPunct="0">
              <a:spcBef>
                <a:spcPct val="0"/>
              </a:spcBef>
              <a:spcAft>
                <a:spcPct val="0"/>
              </a:spcAft>
              <a:tabLst>
                <a:tab pos="457200" algn="l"/>
              </a:tabLst>
              <a:defRPr>
                <a:solidFill>
                  <a:schemeClr val="tx1"/>
                </a:solidFill>
                <a:latin typeface="Arial" panose="020B0604020202020204" pitchFamily="34" charset="0"/>
              </a:defRPr>
            </a:lvl8pPr>
            <a:lvl9pPr eaLnBrk="0" fontAlgn="base" hangingPunct="0">
              <a:spcBef>
                <a:spcPct val="0"/>
              </a:spcBef>
              <a:spcAft>
                <a:spcPct val="0"/>
              </a:spcAft>
              <a:tabLst>
                <a:tab pos="457200"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457200" algn="l"/>
              </a:tabLst>
            </a:pPr>
            <a:r>
              <a:rPr kumimoji="0" lang="en-US" altLang="en-US" sz="3200" b="0" i="0" u="none" strike="noStrike" cap="none" normalizeH="0" baseline="0" dirty="0">
                <a:ln>
                  <a:noFill/>
                </a:ln>
                <a:solidFill>
                  <a:schemeClr val="tx1"/>
                </a:solidFill>
                <a:effectLst/>
                <a:latin typeface="Chalkboard" panose="03050602040202020205" pitchFamily="66" charset="77"/>
                <a:ea typeface="Times New Roman" panose="02020603050405020304" pitchFamily="18" charset="0"/>
              </a:rPr>
              <a:t>4.   </a:t>
            </a:r>
          </a:p>
          <a:p>
            <a:pPr marL="0" marR="0" lvl="0" indent="0" algn="l" defTabSz="914400" rtl="0" eaLnBrk="0" fontAlgn="base" latinLnBrk="0" hangingPunct="0">
              <a:lnSpc>
                <a:spcPct val="100000"/>
              </a:lnSpc>
              <a:spcBef>
                <a:spcPct val="0"/>
              </a:spcBef>
              <a:spcAft>
                <a:spcPct val="0"/>
              </a:spcAft>
              <a:buClrTx/>
              <a:buSzTx/>
              <a:buFontTx/>
              <a:buNone/>
              <a:tabLst>
                <a:tab pos="457200" algn="l"/>
              </a:tabLst>
            </a:pPr>
            <a:r>
              <a:rPr lang="en-US" altLang="en-US" sz="3200" dirty="0">
                <a:latin typeface="Chalkboard" panose="03050602040202020205" pitchFamily="66" charset="77"/>
                <a:ea typeface="Times New Roman" panose="02020603050405020304" pitchFamily="18" charset="0"/>
              </a:rPr>
              <a:t>     </a:t>
            </a:r>
            <a:r>
              <a:rPr kumimoji="0" lang="en-US" altLang="en-US" sz="3200" b="0" i="0" u="none" strike="noStrike" cap="none" normalizeH="0" baseline="0" dirty="0">
                <a:ln>
                  <a:noFill/>
                </a:ln>
                <a:solidFill>
                  <a:schemeClr val="tx1"/>
                </a:solidFill>
                <a:effectLst/>
                <a:latin typeface="Chalkboard" panose="03050602040202020205" pitchFamily="66" charset="77"/>
                <a:ea typeface="Times New Roman" panose="02020603050405020304" pitchFamily="18" charset="0"/>
              </a:rPr>
              <a:t>A. I follow directions carefully when I build a model, make a craft, etc. </a:t>
            </a:r>
            <a:br>
              <a:rPr kumimoji="0" lang="en-US" altLang="en-US" sz="3200" b="0" i="0" u="none" strike="noStrike" cap="none" normalizeH="0" baseline="0" dirty="0">
                <a:ln>
                  <a:noFill/>
                </a:ln>
                <a:solidFill>
                  <a:schemeClr val="tx1"/>
                </a:solidFill>
                <a:effectLst/>
                <a:latin typeface="Chalkboard" panose="03050602040202020205" pitchFamily="66" charset="77"/>
                <a:ea typeface="Times New Roman" panose="02020603050405020304" pitchFamily="18" charset="0"/>
              </a:rPr>
            </a:br>
            <a:br>
              <a:rPr kumimoji="0" lang="en-US" altLang="en-US" sz="3200" b="0" i="0" u="none" strike="noStrike" cap="none" normalizeH="0" baseline="0" dirty="0">
                <a:ln>
                  <a:noFill/>
                </a:ln>
                <a:solidFill>
                  <a:schemeClr val="tx1"/>
                </a:solidFill>
                <a:effectLst/>
                <a:latin typeface="Chalkboard" panose="03050602040202020205" pitchFamily="66" charset="77"/>
                <a:ea typeface="Times New Roman" panose="02020603050405020304" pitchFamily="18" charset="0"/>
              </a:rPr>
            </a:br>
            <a:r>
              <a:rPr kumimoji="0" lang="en-US" altLang="en-US" sz="3200" b="0" i="0" u="none" strike="noStrike" cap="none" normalizeH="0" baseline="0" dirty="0">
                <a:ln>
                  <a:noFill/>
                </a:ln>
                <a:solidFill>
                  <a:schemeClr val="tx1"/>
                </a:solidFill>
                <a:effectLst/>
                <a:latin typeface="Chalkboard" panose="03050602040202020205" pitchFamily="66" charset="77"/>
                <a:ea typeface="Times New Roman" panose="02020603050405020304" pitchFamily="18" charset="0"/>
              </a:rPr>
              <a:t>     B. I like to build a model my way, making my own creation. </a:t>
            </a:r>
          </a:p>
        </p:txBody>
      </p:sp>
    </p:spTree>
    <p:extLst>
      <p:ext uri="{BB962C8B-B14F-4D97-AF65-F5344CB8AC3E}">
        <p14:creationId xmlns:p14="http://schemas.microsoft.com/office/powerpoint/2010/main" val="48168813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82E08E51-FF35-1144-84C5-358031566CA8}"/>
              </a:ext>
            </a:extLst>
          </p:cNvPr>
          <p:cNvSpPr>
            <a:spLocks noChangeArrowheads="1"/>
          </p:cNvSpPr>
          <p:nvPr/>
        </p:nvSpPr>
        <p:spPr bwMode="auto">
          <a:xfrm>
            <a:off x="2986087" y="875913"/>
            <a:ext cx="7805738"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3600" b="0" i="0" u="none"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Sample Brain </a:t>
            </a:r>
            <a:r>
              <a:rPr kumimoji="0" lang="en-US" altLang="en-US" sz="3600" b="0" i="0" u="none" strike="noStrike" cap="none" normalizeH="0" baseline="0" dirty="0" err="1">
                <a:ln>
                  <a:noFill/>
                </a:ln>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Hemisphericity</a:t>
            </a:r>
            <a:r>
              <a:rPr kumimoji="0" lang="en-US" altLang="en-US" sz="3600" b="0" i="0" u="none"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 Inventory</a:t>
            </a:r>
            <a:endParaRPr kumimoji="0" lang="en-US" altLang="en-US" sz="2400" b="0" i="0" u="none" strike="noStrike" cap="none" normalizeH="0" baseline="0" dirty="0">
              <a:ln>
                <a:noFill/>
              </a:ln>
              <a:solidFill>
                <a:schemeClr val="tx1"/>
              </a:solidFill>
              <a:effectLst/>
              <a:ea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chemeClr val="tx1"/>
                </a:solidFill>
                <a:effectLst/>
                <a:latin typeface="Arial" panose="020B0604020202020204" pitchFamily="34" charset="0"/>
              </a:rPr>
              <a:t>(excerpted from the CA Dept. of Ed.)</a:t>
            </a:r>
          </a:p>
        </p:txBody>
      </p:sp>
      <p:pic>
        <p:nvPicPr>
          <p:cNvPr id="1025" name="Picture 2" descr="A close up of a logo&#10;&#10;Description automatically generated">
            <a:extLst>
              <a:ext uri="{FF2B5EF4-FFF2-40B4-BE49-F238E27FC236}">
                <a16:creationId xmlns:a16="http://schemas.microsoft.com/office/drawing/2014/main" id="{709A663F-3790-C44D-B181-D0B406B4FB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2669298" cy="2028822"/>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3">
            <a:extLst>
              <a:ext uri="{FF2B5EF4-FFF2-40B4-BE49-F238E27FC236}">
                <a16:creationId xmlns:a16="http://schemas.microsoft.com/office/drawing/2014/main" id="{AD1DDA83-FD15-6840-869A-C9BBAF522FDE}"/>
              </a:ext>
            </a:extLst>
          </p:cNvPr>
          <p:cNvSpPr>
            <a:spLocks noChangeArrowheads="1"/>
          </p:cNvSpPr>
          <p:nvPr/>
        </p:nvSpPr>
        <p:spPr bwMode="auto">
          <a:xfrm>
            <a:off x="1452148" y="2750434"/>
            <a:ext cx="10029825" cy="25545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l"/>
              </a:tabLst>
              <a:defRPr>
                <a:solidFill>
                  <a:schemeClr val="tx1"/>
                </a:solidFill>
                <a:latin typeface="Arial" panose="020B0604020202020204" pitchFamily="34" charset="0"/>
              </a:defRPr>
            </a:lvl1pPr>
            <a:lvl2pPr eaLnBrk="0" fontAlgn="base" hangingPunct="0">
              <a:spcBef>
                <a:spcPct val="0"/>
              </a:spcBef>
              <a:spcAft>
                <a:spcPct val="0"/>
              </a:spcAft>
              <a:tabLst>
                <a:tab pos="457200" algn="l"/>
              </a:tabLst>
              <a:defRPr>
                <a:solidFill>
                  <a:schemeClr val="tx1"/>
                </a:solidFill>
                <a:latin typeface="Arial" panose="020B0604020202020204" pitchFamily="34" charset="0"/>
              </a:defRPr>
            </a:lvl2pPr>
            <a:lvl3pPr eaLnBrk="0" fontAlgn="base" hangingPunct="0">
              <a:spcBef>
                <a:spcPct val="0"/>
              </a:spcBef>
              <a:spcAft>
                <a:spcPct val="0"/>
              </a:spcAft>
              <a:tabLst>
                <a:tab pos="457200" algn="l"/>
              </a:tabLst>
              <a:defRPr>
                <a:solidFill>
                  <a:schemeClr val="tx1"/>
                </a:solidFill>
                <a:latin typeface="Arial" panose="020B0604020202020204" pitchFamily="34" charset="0"/>
              </a:defRPr>
            </a:lvl3pPr>
            <a:lvl4pPr eaLnBrk="0" fontAlgn="base" hangingPunct="0">
              <a:spcBef>
                <a:spcPct val="0"/>
              </a:spcBef>
              <a:spcAft>
                <a:spcPct val="0"/>
              </a:spcAft>
              <a:tabLst>
                <a:tab pos="457200" algn="l"/>
              </a:tabLst>
              <a:defRPr>
                <a:solidFill>
                  <a:schemeClr val="tx1"/>
                </a:solidFill>
                <a:latin typeface="Arial" panose="020B0604020202020204" pitchFamily="34" charset="0"/>
              </a:defRPr>
            </a:lvl4pPr>
            <a:lvl5pPr eaLnBrk="0" fontAlgn="base" hangingPunct="0">
              <a:spcBef>
                <a:spcPct val="0"/>
              </a:spcBef>
              <a:spcAft>
                <a:spcPct val="0"/>
              </a:spcAft>
              <a:tabLst>
                <a:tab pos="457200" algn="l"/>
              </a:tabLst>
              <a:defRPr>
                <a:solidFill>
                  <a:schemeClr val="tx1"/>
                </a:solidFill>
                <a:latin typeface="Arial" panose="020B0604020202020204" pitchFamily="34" charset="0"/>
              </a:defRPr>
            </a:lvl5pPr>
            <a:lvl6pPr eaLnBrk="0" fontAlgn="base" hangingPunct="0">
              <a:spcBef>
                <a:spcPct val="0"/>
              </a:spcBef>
              <a:spcAft>
                <a:spcPct val="0"/>
              </a:spcAft>
              <a:tabLst>
                <a:tab pos="457200" algn="l"/>
              </a:tabLst>
              <a:defRPr>
                <a:solidFill>
                  <a:schemeClr val="tx1"/>
                </a:solidFill>
                <a:latin typeface="Arial" panose="020B0604020202020204" pitchFamily="34" charset="0"/>
              </a:defRPr>
            </a:lvl6pPr>
            <a:lvl7pPr eaLnBrk="0" fontAlgn="base" hangingPunct="0">
              <a:spcBef>
                <a:spcPct val="0"/>
              </a:spcBef>
              <a:spcAft>
                <a:spcPct val="0"/>
              </a:spcAft>
              <a:tabLst>
                <a:tab pos="457200" algn="l"/>
              </a:tabLst>
              <a:defRPr>
                <a:solidFill>
                  <a:schemeClr val="tx1"/>
                </a:solidFill>
                <a:latin typeface="Arial" panose="020B0604020202020204" pitchFamily="34" charset="0"/>
              </a:defRPr>
            </a:lvl7pPr>
            <a:lvl8pPr eaLnBrk="0" fontAlgn="base" hangingPunct="0">
              <a:spcBef>
                <a:spcPct val="0"/>
              </a:spcBef>
              <a:spcAft>
                <a:spcPct val="0"/>
              </a:spcAft>
              <a:tabLst>
                <a:tab pos="457200" algn="l"/>
              </a:tabLst>
              <a:defRPr>
                <a:solidFill>
                  <a:schemeClr val="tx1"/>
                </a:solidFill>
                <a:latin typeface="Arial" panose="020B0604020202020204" pitchFamily="34" charset="0"/>
              </a:defRPr>
            </a:lvl8pPr>
            <a:lvl9pPr eaLnBrk="0" fontAlgn="base" hangingPunct="0">
              <a:spcBef>
                <a:spcPct val="0"/>
              </a:spcBef>
              <a:spcAft>
                <a:spcPct val="0"/>
              </a:spcAft>
              <a:tabLst>
                <a:tab pos="457200"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457200" algn="l"/>
              </a:tabLst>
            </a:pPr>
            <a:r>
              <a:rPr kumimoji="0" lang="en-US" altLang="en-US" sz="3200" b="0" i="0" u="none" strike="noStrike" cap="none" normalizeH="0" baseline="0" dirty="0">
                <a:ln>
                  <a:noFill/>
                </a:ln>
                <a:solidFill>
                  <a:schemeClr val="tx1"/>
                </a:solidFill>
                <a:effectLst/>
                <a:latin typeface="Chalkboard" panose="03050602040202020205" pitchFamily="66" charset="77"/>
                <a:ea typeface="Times New Roman" panose="02020603050405020304" pitchFamily="18" charset="0"/>
              </a:rPr>
              <a:t>5.   </a:t>
            </a:r>
          </a:p>
          <a:p>
            <a:pPr marL="0" marR="0" lvl="0" indent="0" algn="l" defTabSz="914400" rtl="0" eaLnBrk="0" fontAlgn="base" latinLnBrk="0" hangingPunct="0">
              <a:lnSpc>
                <a:spcPct val="100000"/>
              </a:lnSpc>
              <a:spcBef>
                <a:spcPct val="0"/>
              </a:spcBef>
              <a:spcAft>
                <a:spcPct val="0"/>
              </a:spcAft>
              <a:buClrTx/>
              <a:buSzTx/>
              <a:buFontTx/>
              <a:buNone/>
              <a:tabLst>
                <a:tab pos="457200" algn="l"/>
              </a:tabLst>
            </a:pPr>
            <a:r>
              <a:rPr lang="en-US" altLang="en-US" sz="3200" dirty="0">
                <a:latin typeface="Chalkboard" panose="03050602040202020205" pitchFamily="66" charset="77"/>
                <a:ea typeface="Times New Roman" panose="02020603050405020304" pitchFamily="18" charset="0"/>
              </a:rPr>
              <a:t>      </a:t>
            </a:r>
            <a:r>
              <a:rPr kumimoji="0" lang="en-US" altLang="en-US" sz="3200" b="0" i="0" u="none" strike="noStrike" cap="none" normalizeH="0" baseline="0" dirty="0">
                <a:ln>
                  <a:noFill/>
                </a:ln>
                <a:solidFill>
                  <a:schemeClr val="tx1"/>
                </a:solidFill>
                <a:effectLst/>
                <a:latin typeface="Chalkboard" panose="03050602040202020205" pitchFamily="66" charset="77"/>
                <a:ea typeface="Times New Roman" panose="02020603050405020304" pitchFamily="18" charset="0"/>
              </a:rPr>
              <a:t>A. I complete one project at a time.</a:t>
            </a:r>
            <a:br>
              <a:rPr kumimoji="0" lang="en-US" altLang="en-US" sz="3200" b="0" i="0" u="none" strike="noStrike" cap="none" normalizeH="0" baseline="0" dirty="0">
                <a:ln>
                  <a:noFill/>
                </a:ln>
                <a:solidFill>
                  <a:schemeClr val="tx1"/>
                </a:solidFill>
                <a:effectLst/>
                <a:latin typeface="Chalkboard" panose="03050602040202020205" pitchFamily="66" charset="77"/>
                <a:ea typeface="Times New Roman" panose="02020603050405020304" pitchFamily="18" charset="0"/>
              </a:rPr>
            </a:br>
            <a:r>
              <a:rPr kumimoji="0" lang="en-US" altLang="en-US" sz="3200" b="0" i="0" u="none" strike="noStrike" cap="none" normalizeH="0" baseline="0" dirty="0">
                <a:ln>
                  <a:noFill/>
                </a:ln>
                <a:solidFill>
                  <a:schemeClr val="tx1"/>
                </a:solidFill>
                <a:effectLst/>
                <a:latin typeface="Chalkboard" panose="03050602040202020205" pitchFamily="66" charset="77"/>
                <a:ea typeface="Times New Roman" panose="02020603050405020304" pitchFamily="18" charset="0"/>
              </a:rPr>
              <a:t>     </a:t>
            </a:r>
            <a:br>
              <a:rPr kumimoji="0" lang="en-US" altLang="en-US" sz="3200" b="0" i="0" u="none" strike="noStrike" cap="none" normalizeH="0" baseline="0" dirty="0">
                <a:ln>
                  <a:noFill/>
                </a:ln>
                <a:solidFill>
                  <a:schemeClr val="tx1"/>
                </a:solidFill>
                <a:effectLst/>
                <a:latin typeface="Chalkboard" panose="03050602040202020205" pitchFamily="66" charset="77"/>
                <a:ea typeface="Times New Roman" panose="02020603050405020304" pitchFamily="18" charset="0"/>
              </a:rPr>
            </a:br>
            <a:r>
              <a:rPr kumimoji="0" lang="en-US" altLang="en-US" sz="3200" b="0" i="0" u="none" strike="noStrike" cap="none" normalizeH="0" baseline="0" dirty="0">
                <a:ln>
                  <a:noFill/>
                </a:ln>
                <a:solidFill>
                  <a:schemeClr val="tx1"/>
                </a:solidFill>
                <a:effectLst/>
                <a:latin typeface="Chalkboard" panose="03050602040202020205" pitchFamily="66" charset="77"/>
                <a:ea typeface="Times New Roman" panose="02020603050405020304" pitchFamily="18" charset="0"/>
              </a:rPr>
              <a:t>      B. I like to start many different projects, but do not like to finish them. </a:t>
            </a:r>
          </a:p>
        </p:txBody>
      </p:sp>
    </p:spTree>
    <p:extLst>
      <p:ext uri="{BB962C8B-B14F-4D97-AF65-F5344CB8AC3E}">
        <p14:creationId xmlns:p14="http://schemas.microsoft.com/office/powerpoint/2010/main" val="3956989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AD9C768-46B7-1A49-A9DA-838B4C9185E3}"/>
              </a:ext>
            </a:extLst>
          </p:cNvPr>
          <p:cNvSpPr txBox="1"/>
          <p:nvPr/>
        </p:nvSpPr>
        <p:spPr>
          <a:xfrm>
            <a:off x="0" y="2550698"/>
            <a:ext cx="12192000" cy="2477025"/>
          </a:xfrm>
          <a:prstGeom prst="rect">
            <a:avLst/>
          </a:prstGeom>
          <a:noFill/>
        </p:spPr>
        <p:txBody>
          <a:bodyPr wrap="square" rtlCol="0">
            <a:spAutoFit/>
          </a:bodyPr>
          <a:lstStyle/>
          <a:p>
            <a:pPr algn="ctr">
              <a:lnSpc>
                <a:spcPct val="150000"/>
              </a:lnSpc>
            </a:pPr>
            <a:r>
              <a:rPr lang="en-US" sz="3200" dirty="0"/>
              <a:t> </a:t>
            </a:r>
            <a:r>
              <a:rPr lang="en-US" sz="3600" dirty="0"/>
              <a:t>“Everyone hears what you say. </a:t>
            </a:r>
          </a:p>
          <a:p>
            <a:pPr algn="ctr">
              <a:lnSpc>
                <a:spcPct val="150000"/>
              </a:lnSpc>
            </a:pPr>
            <a:r>
              <a:rPr lang="en-US" sz="3600" dirty="0"/>
              <a:t>Friends listen to what you say. </a:t>
            </a:r>
            <a:br>
              <a:rPr lang="en-US" sz="3600" dirty="0"/>
            </a:br>
            <a:r>
              <a:rPr lang="en-US" sz="3600" dirty="0"/>
              <a:t>	Best friends listen to what you don't say." </a:t>
            </a:r>
          </a:p>
        </p:txBody>
      </p:sp>
      <p:sp>
        <p:nvSpPr>
          <p:cNvPr id="7" name="Title 1">
            <a:extLst>
              <a:ext uri="{FF2B5EF4-FFF2-40B4-BE49-F238E27FC236}">
                <a16:creationId xmlns:a16="http://schemas.microsoft.com/office/drawing/2014/main" id="{8A85DD4E-2384-384A-824E-2F9458093CAC}"/>
              </a:ext>
            </a:extLst>
          </p:cNvPr>
          <p:cNvSpPr>
            <a:spLocks noGrp="1"/>
          </p:cNvSpPr>
          <p:nvPr>
            <p:ph type="title"/>
          </p:nvPr>
        </p:nvSpPr>
        <p:spPr>
          <a:xfrm>
            <a:off x="0" y="300433"/>
            <a:ext cx="12192000" cy="1690688"/>
          </a:xfrm>
        </p:spPr>
        <p:txBody>
          <a:bodyPr>
            <a:normAutofit/>
          </a:bodyPr>
          <a:lstStyle/>
          <a:p>
            <a:r>
              <a:rPr lang="en-US" sz="4100" dirty="0"/>
              <a:t>  Overview</a:t>
            </a:r>
            <a:br>
              <a:rPr lang="en-US" dirty="0"/>
            </a:br>
            <a:br>
              <a:rPr lang="en-US" sz="1200" dirty="0"/>
            </a:br>
            <a:r>
              <a:rPr lang="en-US" sz="1400" dirty="0"/>
              <a:t>	</a:t>
            </a:r>
            <a:r>
              <a:rPr lang="en-US" sz="2000" dirty="0"/>
              <a:t> </a:t>
            </a:r>
            <a:endParaRPr lang="en-US" dirty="0"/>
          </a:p>
        </p:txBody>
      </p:sp>
      <p:pic>
        <p:nvPicPr>
          <p:cNvPr id="8" name="Picture 7">
            <a:extLst>
              <a:ext uri="{FF2B5EF4-FFF2-40B4-BE49-F238E27FC236}">
                <a16:creationId xmlns:a16="http://schemas.microsoft.com/office/drawing/2014/main" id="{1B1376C9-FC87-F849-92C2-846BCBC615A3}"/>
              </a:ext>
            </a:extLst>
          </p:cNvPr>
          <p:cNvPicPr>
            <a:picLocks noChangeAspect="1"/>
          </p:cNvPicPr>
          <p:nvPr/>
        </p:nvPicPr>
        <p:blipFill>
          <a:blip r:embed="rId3"/>
          <a:stretch>
            <a:fillRect/>
          </a:stretch>
        </p:blipFill>
        <p:spPr>
          <a:xfrm>
            <a:off x="0" y="300433"/>
            <a:ext cx="317500" cy="304800"/>
          </a:xfrm>
          <a:prstGeom prst="rect">
            <a:avLst/>
          </a:prstGeom>
        </p:spPr>
      </p:pic>
      <p:pic>
        <p:nvPicPr>
          <p:cNvPr id="5" name="Picture 4" descr="A picture containing vegetable&#10;&#10;Description automatically generated">
            <a:extLst>
              <a:ext uri="{FF2B5EF4-FFF2-40B4-BE49-F238E27FC236}">
                <a16:creationId xmlns:a16="http://schemas.microsoft.com/office/drawing/2014/main" id="{AC6CDC0F-CE7D-6048-BC2B-E76CCFE2C0B9}"/>
              </a:ext>
            </a:extLst>
          </p:cNvPr>
          <p:cNvPicPr>
            <a:picLocks noChangeAspect="1"/>
          </p:cNvPicPr>
          <p:nvPr/>
        </p:nvPicPr>
        <p:blipFill>
          <a:blip r:embed="rId4"/>
          <a:stretch>
            <a:fillRect/>
          </a:stretch>
        </p:blipFill>
        <p:spPr>
          <a:xfrm>
            <a:off x="0" y="2187115"/>
            <a:ext cx="2628275" cy="1971206"/>
          </a:xfrm>
          <a:prstGeom prst="rect">
            <a:avLst/>
          </a:prstGeom>
        </p:spPr>
      </p:pic>
    </p:spTree>
    <p:extLst>
      <p:ext uri="{BB962C8B-B14F-4D97-AF65-F5344CB8AC3E}">
        <p14:creationId xmlns:p14="http://schemas.microsoft.com/office/powerpoint/2010/main" val="249091700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82E08E51-FF35-1144-84C5-358031566CA8}"/>
              </a:ext>
            </a:extLst>
          </p:cNvPr>
          <p:cNvSpPr>
            <a:spLocks noChangeArrowheads="1"/>
          </p:cNvSpPr>
          <p:nvPr/>
        </p:nvSpPr>
        <p:spPr bwMode="auto">
          <a:xfrm>
            <a:off x="2986087" y="875913"/>
            <a:ext cx="7805738"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3600" b="0" i="0" u="none"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Sample Brain </a:t>
            </a:r>
            <a:r>
              <a:rPr kumimoji="0" lang="en-US" altLang="en-US" sz="3600" b="0" i="0" u="none" strike="noStrike" cap="none" normalizeH="0" baseline="0" dirty="0" err="1">
                <a:ln>
                  <a:noFill/>
                </a:ln>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Hemisphericity</a:t>
            </a:r>
            <a:r>
              <a:rPr kumimoji="0" lang="en-US" altLang="en-US" sz="3600" b="0" i="0" u="none"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 Inventory</a:t>
            </a:r>
            <a:endParaRPr kumimoji="0" lang="en-US" altLang="en-US" sz="2400" b="0" i="0" u="none" strike="noStrike" cap="none" normalizeH="0" baseline="0" dirty="0">
              <a:ln>
                <a:noFill/>
              </a:ln>
              <a:solidFill>
                <a:schemeClr val="tx1"/>
              </a:solidFill>
              <a:effectLst/>
              <a:ea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chemeClr val="tx1"/>
                </a:solidFill>
                <a:effectLst/>
                <a:latin typeface="Arial" panose="020B0604020202020204" pitchFamily="34" charset="0"/>
              </a:rPr>
              <a:t>(excerpted from the CA Dept. of Ed.)</a:t>
            </a:r>
          </a:p>
        </p:txBody>
      </p:sp>
      <p:pic>
        <p:nvPicPr>
          <p:cNvPr id="1025" name="Picture 2" descr="A close up of a logo&#10;&#10;Description automatically generated">
            <a:extLst>
              <a:ext uri="{FF2B5EF4-FFF2-40B4-BE49-F238E27FC236}">
                <a16:creationId xmlns:a16="http://schemas.microsoft.com/office/drawing/2014/main" id="{709A663F-3790-C44D-B181-D0B406B4FB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2669298" cy="2028822"/>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3">
            <a:extLst>
              <a:ext uri="{FF2B5EF4-FFF2-40B4-BE49-F238E27FC236}">
                <a16:creationId xmlns:a16="http://schemas.microsoft.com/office/drawing/2014/main" id="{AD1DDA83-FD15-6840-869A-C9BBAF522FDE}"/>
              </a:ext>
            </a:extLst>
          </p:cNvPr>
          <p:cNvSpPr>
            <a:spLocks noChangeArrowheads="1"/>
          </p:cNvSpPr>
          <p:nvPr/>
        </p:nvSpPr>
        <p:spPr bwMode="auto">
          <a:xfrm>
            <a:off x="742123" y="2814416"/>
            <a:ext cx="10972800" cy="3046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l"/>
              </a:tabLst>
              <a:defRPr>
                <a:solidFill>
                  <a:schemeClr val="tx1"/>
                </a:solidFill>
                <a:latin typeface="Arial" panose="020B0604020202020204" pitchFamily="34" charset="0"/>
              </a:defRPr>
            </a:lvl1pPr>
            <a:lvl2pPr eaLnBrk="0" fontAlgn="base" hangingPunct="0">
              <a:spcBef>
                <a:spcPct val="0"/>
              </a:spcBef>
              <a:spcAft>
                <a:spcPct val="0"/>
              </a:spcAft>
              <a:tabLst>
                <a:tab pos="457200" algn="l"/>
              </a:tabLst>
              <a:defRPr>
                <a:solidFill>
                  <a:schemeClr val="tx1"/>
                </a:solidFill>
                <a:latin typeface="Arial" panose="020B0604020202020204" pitchFamily="34" charset="0"/>
              </a:defRPr>
            </a:lvl2pPr>
            <a:lvl3pPr eaLnBrk="0" fontAlgn="base" hangingPunct="0">
              <a:spcBef>
                <a:spcPct val="0"/>
              </a:spcBef>
              <a:spcAft>
                <a:spcPct val="0"/>
              </a:spcAft>
              <a:tabLst>
                <a:tab pos="457200" algn="l"/>
              </a:tabLst>
              <a:defRPr>
                <a:solidFill>
                  <a:schemeClr val="tx1"/>
                </a:solidFill>
                <a:latin typeface="Arial" panose="020B0604020202020204" pitchFamily="34" charset="0"/>
              </a:defRPr>
            </a:lvl3pPr>
            <a:lvl4pPr eaLnBrk="0" fontAlgn="base" hangingPunct="0">
              <a:spcBef>
                <a:spcPct val="0"/>
              </a:spcBef>
              <a:spcAft>
                <a:spcPct val="0"/>
              </a:spcAft>
              <a:tabLst>
                <a:tab pos="457200" algn="l"/>
              </a:tabLst>
              <a:defRPr>
                <a:solidFill>
                  <a:schemeClr val="tx1"/>
                </a:solidFill>
                <a:latin typeface="Arial" panose="020B0604020202020204" pitchFamily="34" charset="0"/>
              </a:defRPr>
            </a:lvl4pPr>
            <a:lvl5pPr eaLnBrk="0" fontAlgn="base" hangingPunct="0">
              <a:spcBef>
                <a:spcPct val="0"/>
              </a:spcBef>
              <a:spcAft>
                <a:spcPct val="0"/>
              </a:spcAft>
              <a:tabLst>
                <a:tab pos="457200" algn="l"/>
              </a:tabLst>
              <a:defRPr>
                <a:solidFill>
                  <a:schemeClr val="tx1"/>
                </a:solidFill>
                <a:latin typeface="Arial" panose="020B0604020202020204" pitchFamily="34" charset="0"/>
              </a:defRPr>
            </a:lvl5pPr>
            <a:lvl6pPr eaLnBrk="0" fontAlgn="base" hangingPunct="0">
              <a:spcBef>
                <a:spcPct val="0"/>
              </a:spcBef>
              <a:spcAft>
                <a:spcPct val="0"/>
              </a:spcAft>
              <a:tabLst>
                <a:tab pos="457200" algn="l"/>
              </a:tabLst>
              <a:defRPr>
                <a:solidFill>
                  <a:schemeClr val="tx1"/>
                </a:solidFill>
                <a:latin typeface="Arial" panose="020B0604020202020204" pitchFamily="34" charset="0"/>
              </a:defRPr>
            </a:lvl6pPr>
            <a:lvl7pPr eaLnBrk="0" fontAlgn="base" hangingPunct="0">
              <a:spcBef>
                <a:spcPct val="0"/>
              </a:spcBef>
              <a:spcAft>
                <a:spcPct val="0"/>
              </a:spcAft>
              <a:tabLst>
                <a:tab pos="457200" algn="l"/>
              </a:tabLst>
              <a:defRPr>
                <a:solidFill>
                  <a:schemeClr val="tx1"/>
                </a:solidFill>
                <a:latin typeface="Arial" panose="020B0604020202020204" pitchFamily="34" charset="0"/>
              </a:defRPr>
            </a:lvl7pPr>
            <a:lvl8pPr eaLnBrk="0" fontAlgn="base" hangingPunct="0">
              <a:spcBef>
                <a:spcPct val="0"/>
              </a:spcBef>
              <a:spcAft>
                <a:spcPct val="0"/>
              </a:spcAft>
              <a:tabLst>
                <a:tab pos="457200" algn="l"/>
              </a:tabLst>
              <a:defRPr>
                <a:solidFill>
                  <a:schemeClr val="tx1"/>
                </a:solidFill>
                <a:latin typeface="Arial" panose="020B0604020202020204" pitchFamily="34" charset="0"/>
              </a:defRPr>
            </a:lvl8pPr>
            <a:lvl9pPr eaLnBrk="0" fontAlgn="base" hangingPunct="0">
              <a:spcBef>
                <a:spcPct val="0"/>
              </a:spcBef>
              <a:spcAft>
                <a:spcPct val="0"/>
              </a:spcAft>
              <a:tabLst>
                <a:tab pos="457200" algn="l"/>
              </a:tabLst>
              <a:defRPr>
                <a:solidFill>
                  <a:schemeClr val="tx1"/>
                </a:solidFill>
                <a:latin typeface="Arial" panose="020B0604020202020204" pitchFamily="34" charset="0"/>
              </a:defRPr>
            </a:lvl9pPr>
          </a:lstStyle>
          <a:p>
            <a:pPr marR="0" lvl="0" algn="l" defTabSz="914400" rtl="0" eaLnBrk="0" fontAlgn="base" latinLnBrk="0" hangingPunct="0">
              <a:lnSpc>
                <a:spcPct val="100000"/>
              </a:lnSpc>
              <a:spcBef>
                <a:spcPct val="0"/>
              </a:spcBef>
              <a:spcAft>
                <a:spcPct val="0"/>
              </a:spcAft>
              <a:buClrTx/>
              <a:buSzTx/>
              <a:tabLst>
                <a:tab pos="457200" algn="l"/>
              </a:tabLst>
            </a:pPr>
            <a:r>
              <a:rPr kumimoji="0" lang="en-US" altLang="en-US" sz="3200" b="0" i="0" u="none" strike="noStrike" cap="none" normalizeH="0" baseline="0" dirty="0">
                <a:ln>
                  <a:noFill/>
                </a:ln>
                <a:solidFill>
                  <a:schemeClr val="tx1"/>
                </a:solidFill>
                <a:effectLst/>
                <a:latin typeface="Chalkboard" panose="03050602040202020205" pitchFamily="66" charset="77"/>
                <a:ea typeface="Times New Roman" panose="02020603050405020304" pitchFamily="18" charset="0"/>
              </a:rPr>
              <a:t>6.  When I am asked to write a report on a subject, I........ </a:t>
            </a:r>
            <a:br>
              <a:rPr kumimoji="0" lang="en-US" altLang="en-US" sz="3200" b="0" i="0" u="none" strike="noStrike" cap="none" normalizeH="0" baseline="0" dirty="0">
                <a:ln>
                  <a:noFill/>
                </a:ln>
                <a:solidFill>
                  <a:schemeClr val="tx1"/>
                </a:solidFill>
                <a:effectLst/>
                <a:latin typeface="Chalkboard" panose="03050602040202020205" pitchFamily="66" charset="77"/>
                <a:ea typeface="Times New Roman" panose="02020603050405020304" pitchFamily="18" charset="0"/>
              </a:rPr>
            </a:br>
            <a:r>
              <a:rPr kumimoji="0" lang="en-US" altLang="en-US" sz="3200" b="0" i="0" u="none" strike="noStrike" cap="none" normalizeH="0" baseline="0" dirty="0">
                <a:ln>
                  <a:noFill/>
                </a:ln>
                <a:solidFill>
                  <a:schemeClr val="tx1"/>
                </a:solidFill>
                <a:effectLst/>
                <a:latin typeface="Chalkboard" panose="03050602040202020205" pitchFamily="66" charset="77"/>
                <a:ea typeface="Times New Roman" panose="02020603050405020304" pitchFamily="18" charset="0"/>
              </a:rPr>
              <a:t>     </a:t>
            </a:r>
            <a:br>
              <a:rPr kumimoji="0" lang="en-US" altLang="en-US" sz="3200" b="0" i="0" u="none" strike="noStrike" cap="none" normalizeH="0" baseline="0" dirty="0">
                <a:ln>
                  <a:noFill/>
                </a:ln>
                <a:solidFill>
                  <a:schemeClr val="tx1"/>
                </a:solidFill>
                <a:effectLst/>
                <a:latin typeface="Chalkboard" panose="03050602040202020205" pitchFamily="66" charset="77"/>
                <a:ea typeface="Times New Roman" panose="02020603050405020304" pitchFamily="18" charset="0"/>
              </a:rPr>
            </a:br>
            <a:r>
              <a:rPr kumimoji="0" lang="en-US" altLang="en-US" sz="3200" b="0" i="0" u="none" strike="noStrike" cap="none" normalizeH="0" baseline="0" dirty="0">
                <a:ln>
                  <a:noFill/>
                </a:ln>
                <a:solidFill>
                  <a:schemeClr val="tx1"/>
                </a:solidFill>
                <a:effectLst/>
                <a:latin typeface="Chalkboard" panose="03050602040202020205" pitchFamily="66" charset="77"/>
                <a:ea typeface="Times New Roman" panose="02020603050405020304" pitchFamily="18" charset="0"/>
              </a:rPr>
              <a:t>     A. research information, then outline and organize my writing. </a:t>
            </a:r>
            <a:br>
              <a:rPr kumimoji="0" lang="en-US" altLang="en-US" sz="3200" b="0" i="0" u="none" strike="noStrike" cap="none" normalizeH="0" baseline="0" dirty="0">
                <a:ln>
                  <a:noFill/>
                </a:ln>
                <a:solidFill>
                  <a:schemeClr val="tx1"/>
                </a:solidFill>
                <a:effectLst/>
                <a:latin typeface="Chalkboard" panose="03050602040202020205" pitchFamily="66" charset="77"/>
                <a:ea typeface="Times New Roman" panose="02020603050405020304" pitchFamily="18" charset="0"/>
              </a:rPr>
            </a:br>
            <a:br>
              <a:rPr kumimoji="0" lang="en-US" altLang="en-US" sz="3200" b="0" i="0" u="none" strike="noStrike" cap="none" normalizeH="0" baseline="0" dirty="0">
                <a:ln>
                  <a:noFill/>
                </a:ln>
                <a:solidFill>
                  <a:schemeClr val="tx1"/>
                </a:solidFill>
                <a:effectLst/>
                <a:latin typeface="Chalkboard" panose="03050602040202020205" pitchFamily="66" charset="77"/>
                <a:ea typeface="Times New Roman" panose="02020603050405020304" pitchFamily="18" charset="0"/>
              </a:rPr>
            </a:br>
            <a:r>
              <a:rPr kumimoji="0" lang="en-US" altLang="en-US" sz="3200" b="0" i="0" u="none" strike="noStrike" cap="none" normalizeH="0" baseline="0" dirty="0">
                <a:ln>
                  <a:noFill/>
                </a:ln>
                <a:solidFill>
                  <a:schemeClr val="tx1"/>
                </a:solidFill>
                <a:effectLst/>
                <a:latin typeface="Chalkboard" panose="03050602040202020205" pitchFamily="66" charset="77"/>
                <a:ea typeface="Times New Roman" panose="02020603050405020304" pitchFamily="18" charset="0"/>
              </a:rPr>
              <a:t>     B. work in my own self-inspired direction.</a:t>
            </a:r>
            <a:endParaRPr kumimoji="0" lang="en-US" altLang="en-US" sz="3200" b="0" i="0" u="none" strike="noStrike" cap="none" normalizeH="0" baseline="0" dirty="0">
              <a:ln>
                <a:noFill/>
              </a:ln>
              <a:solidFill>
                <a:schemeClr val="tx1"/>
              </a:solidFill>
              <a:effectLst/>
              <a:latin typeface="Chalkboard" panose="03050602040202020205" pitchFamily="66" charset="77"/>
            </a:endParaRPr>
          </a:p>
        </p:txBody>
      </p:sp>
    </p:spTree>
    <p:extLst>
      <p:ext uri="{BB962C8B-B14F-4D97-AF65-F5344CB8AC3E}">
        <p14:creationId xmlns:p14="http://schemas.microsoft.com/office/powerpoint/2010/main" val="217128521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82E08E51-FF35-1144-84C5-358031566CA8}"/>
              </a:ext>
            </a:extLst>
          </p:cNvPr>
          <p:cNvSpPr>
            <a:spLocks noChangeArrowheads="1"/>
          </p:cNvSpPr>
          <p:nvPr/>
        </p:nvSpPr>
        <p:spPr bwMode="auto">
          <a:xfrm>
            <a:off x="2986087" y="875913"/>
            <a:ext cx="7805738"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3600" b="0" i="0" u="none"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Sample Brain </a:t>
            </a:r>
            <a:r>
              <a:rPr kumimoji="0" lang="en-US" altLang="en-US" sz="3600" b="0" i="0" u="none" strike="noStrike" cap="none" normalizeH="0" baseline="0" dirty="0" err="1">
                <a:ln>
                  <a:noFill/>
                </a:ln>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Hemisphericity</a:t>
            </a:r>
            <a:r>
              <a:rPr kumimoji="0" lang="en-US" altLang="en-US" sz="3600" b="0" i="0" u="none"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 Inventory</a:t>
            </a:r>
            <a:endParaRPr kumimoji="0" lang="en-US" altLang="en-US" sz="2400" b="0" i="0" u="none" strike="noStrike" cap="none" normalizeH="0" baseline="0" dirty="0">
              <a:ln>
                <a:noFill/>
              </a:ln>
              <a:solidFill>
                <a:schemeClr val="tx1"/>
              </a:solidFill>
              <a:effectLst/>
              <a:ea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chemeClr val="tx1"/>
                </a:solidFill>
                <a:effectLst/>
                <a:latin typeface="Arial" panose="020B0604020202020204" pitchFamily="34" charset="0"/>
              </a:rPr>
              <a:t>(excerpted from the CA Dept. of Ed.)</a:t>
            </a:r>
          </a:p>
        </p:txBody>
      </p:sp>
      <p:pic>
        <p:nvPicPr>
          <p:cNvPr id="1025" name="Picture 2" descr="A close up of a logo&#10;&#10;Description automatically generated">
            <a:extLst>
              <a:ext uri="{FF2B5EF4-FFF2-40B4-BE49-F238E27FC236}">
                <a16:creationId xmlns:a16="http://schemas.microsoft.com/office/drawing/2014/main" id="{709A663F-3790-C44D-B181-D0B406B4FB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2669298" cy="2028822"/>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3">
            <a:extLst>
              <a:ext uri="{FF2B5EF4-FFF2-40B4-BE49-F238E27FC236}">
                <a16:creationId xmlns:a16="http://schemas.microsoft.com/office/drawing/2014/main" id="{AD1DDA83-FD15-6840-869A-C9BBAF522FDE}"/>
              </a:ext>
            </a:extLst>
          </p:cNvPr>
          <p:cNvSpPr>
            <a:spLocks noChangeArrowheads="1"/>
          </p:cNvSpPr>
          <p:nvPr/>
        </p:nvSpPr>
        <p:spPr bwMode="auto">
          <a:xfrm>
            <a:off x="1334649" y="2545451"/>
            <a:ext cx="10029825" cy="28007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l"/>
              </a:tabLst>
              <a:defRPr>
                <a:solidFill>
                  <a:schemeClr val="tx1"/>
                </a:solidFill>
                <a:latin typeface="Arial" panose="020B0604020202020204" pitchFamily="34" charset="0"/>
              </a:defRPr>
            </a:lvl1pPr>
            <a:lvl2pPr eaLnBrk="0" fontAlgn="base" hangingPunct="0">
              <a:spcBef>
                <a:spcPct val="0"/>
              </a:spcBef>
              <a:spcAft>
                <a:spcPct val="0"/>
              </a:spcAft>
              <a:tabLst>
                <a:tab pos="457200" algn="l"/>
              </a:tabLst>
              <a:defRPr>
                <a:solidFill>
                  <a:schemeClr val="tx1"/>
                </a:solidFill>
                <a:latin typeface="Arial" panose="020B0604020202020204" pitchFamily="34" charset="0"/>
              </a:defRPr>
            </a:lvl2pPr>
            <a:lvl3pPr eaLnBrk="0" fontAlgn="base" hangingPunct="0">
              <a:spcBef>
                <a:spcPct val="0"/>
              </a:spcBef>
              <a:spcAft>
                <a:spcPct val="0"/>
              </a:spcAft>
              <a:tabLst>
                <a:tab pos="457200" algn="l"/>
              </a:tabLst>
              <a:defRPr>
                <a:solidFill>
                  <a:schemeClr val="tx1"/>
                </a:solidFill>
                <a:latin typeface="Arial" panose="020B0604020202020204" pitchFamily="34" charset="0"/>
              </a:defRPr>
            </a:lvl3pPr>
            <a:lvl4pPr eaLnBrk="0" fontAlgn="base" hangingPunct="0">
              <a:spcBef>
                <a:spcPct val="0"/>
              </a:spcBef>
              <a:spcAft>
                <a:spcPct val="0"/>
              </a:spcAft>
              <a:tabLst>
                <a:tab pos="457200" algn="l"/>
              </a:tabLst>
              <a:defRPr>
                <a:solidFill>
                  <a:schemeClr val="tx1"/>
                </a:solidFill>
                <a:latin typeface="Arial" panose="020B0604020202020204" pitchFamily="34" charset="0"/>
              </a:defRPr>
            </a:lvl4pPr>
            <a:lvl5pPr eaLnBrk="0" fontAlgn="base" hangingPunct="0">
              <a:spcBef>
                <a:spcPct val="0"/>
              </a:spcBef>
              <a:spcAft>
                <a:spcPct val="0"/>
              </a:spcAft>
              <a:tabLst>
                <a:tab pos="457200" algn="l"/>
              </a:tabLst>
              <a:defRPr>
                <a:solidFill>
                  <a:schemeClr val="tx1"/>
                </a:solidFill>
                <a:latin typeface="Arial" panose="020B0604020202020204" pitchFamily="34" charset="0"/>
              </a:defRPr>
            </a:lvl5pPr>
            <a:lvl6pPr eaLnBrk="0" fontAlgn="base" hangingPunct="0">
              <a:spcBef>
                <a:spcPct val="0"/>
              </a:spcBef>
              <a:spcAft>
                <a:spcPct val="0"/>
              </a:spcAft>
              <a:tabLst>
                <a:tab pos="457200" algn="l"/>
              </a:tabLst>
              <a:defRPr>
                <a:solidFill>
                  <a:schemeClr val="tx1"/>
                </a:solidFill>
                <a:latin typeface="Arial" panose="020B0604020202020204" pitchFamily="34" charset="0"/>
              </a:defRPr>
            </a:lvl6pPr>
            <a:lvl7pPr eaLnBrk="0" fontAlgn="base" hangingPunct="0">
              <a:spcBef>
                <a:spcPct val="0"/>
              </a:spcBef>
              <a:spcAft>
                <a:spcPct val="0"/>
              </a:spcAft>
              <a:tabLst>
                <a:tab pos="457200" algn="l"/>
              </a:tabLst>
              <a:defRPr>
                <a:solidFill>
                  <a:schemeClr val="tx1"/>
                </a:solidFill>
                <a:latin typeface="Arial" panose="020B0604020202020204" pitchFamily="34" charset="0"/>
              </a:defRPr>
            </a:lvl7pPr>
            <a:lvl8pPr eaLnBrk="0" fontAlgn="base" hangingPunct="0">
              <a:spcBef>
                <a:spcPct val="0"/>
              </a:spcBef>
              <a:spcAft>
                <a:spcPct val="0"/>
              </a:spcAft>
              <a:tabLst>
                <a:tab pos="457200" algn="l"/>
              </a:tabLst>
              <a:defRPr>
                <a:solidFill>
                  <a:schemeClr val="tx1"/>
                </a:solidFill>
                <a:latin typeface="Arial" panose="020B0604020202020204" pitchFamily="34" charset="0"/>
              </a:defRPr>
            </a:lvl8pPr>
            <a:lvl9pPr eaLnBrk="0" fontAlgn="base" hangingPunct="0">
              <a:spcBef>
                <a:spcPct val="0"/>
              </a:spcBef>
              <a:spcAft>
                <a:spcPct val="0"/>
              </a:spcAft>
              <a:tabLst>
                <a:tab pos="457200" algn="l"/>
              </a:tabLst>
              <a:defRPr>
                <a:solidFill>
                  <a:schemeClr val="tx1"/>
                </a:solidFill>
                <a:latin typeface="Arial" panose="020B0604020202020204" pitchFamily="34" charset="0"/>
              </a:defRPr>
            </a:lvl9pPr>
          </a:lstStyle>
          <a:p>
            <a:pPr marR="0" lvl="0" algn="l" defTabSz="914400" rtl="0" eaLnBrk="0" fontAlgn="base" latinLnBrk="0" hangingPunct="0">
              <a:lnSpc>
                <a:spcPct val="100000"/>
              </a:lnSpc>
              <a:spcBef>
                <a:spcPct val="0"/>
              </a:spcBef>
              <a:spcAft>
                <a:spcPct val="0"/>
              </a:spcAft>
              <a:buClrTx/>
              <a:buSzTx/>
              <a:tabLst>
                <a:tab pos="457200" algn="l"/>
              </a:tabLst>
            </a:pPr>
            <a:r>
              <a:rPr kumimoji="0" lang="en-US" altLang="en-US" sz="4400" b="1" i="0" u="none" strike="noStrike" cap="none" normalizeH="0" baseline="0" dirty="0">
                <a:ln>
                  <a:noFill/>
                </a:ln>
                <a:solidFill>
                  <a:schemeClr val="tx1"/>
                </a:solidFill>
                <a:effectLst/>
                <a:latin typeface="Gabriola" pitchFamily="82" charset="0"/>
                <a:ea typeface="Times New Roman" panose="02020603050405020304" pitchFamily="18" charset="0"/>
              </a:rPr>
              <a:t>How did you do? </a:t>
            </a:r>
            <a:br>
              <a:rPr kumimoji="0" lang="en-US" altLang="en-US" sz="4400" b="1" i="0" u="none" strike="noStrike" cap="none" normalizeH="0" baseline="0" dirty="0">
                <a:ln>
                  <a:noFill/>
                </a:ln>
                <a:solidFill>
                  <a:schemeClr val="tx1"/>
                </a:solidFill>
                <a:effectLst/>
                <a:latin typeface="Gabriola" pitchFamily="82" charset="0"/>
                <a:ea typeface="Times New Roman" panose="02020603050405020304" pitchFamily="18" charset="0"/>
              </a:rPr>
            </a:br>
            <a:br>
              <a:rPr kumimoji="0" lang="en-US" altLang="en-US" sz="4400" b="1" i="0" u="none" strike="noStrike" cap="none" normalizeH="0" baseline="0" dirty="0">
                <a:ln>
                  <a:noFill/>
                </a:ln>
                <a:solidFill>
                  <a:schemeClr val="tx1"/>
                </a:solidFill>
                <a:effectLst/>
                <a:latin typeface="Gabriola" pitchFamily="82" charset="0"/>
                <a:ea typeface="Times New Roman" panose="02020603050405020304" pitchFamily="18" charset="0"/>
              </a:rPr>
            </a:br>
            <a:r>
              <a:rPr kumimoji="0" lang="en-US" altLang="en-US" sz="4400" b="1" i="0" u="none" strike="noStrike" cap="none" normalizeH="0" baseline="0" dirty="0">
                <a:ln>
                  <a:noFill/>
                </a:ln>
                <a:solidFill>
                  <a:schemeClr val="tx1"/>
                </a:solidFill>
                <a:effectLst/>
                <a:latin typeface="Gabriola" pitchFamily="82" charset="0"/>
                <a:ea typeface="Times New Roman" panose="02020603050405020304" pitchFamily="18" charset="0"/>
              </a:rPr>
              <a:t>“A”s were left brain and “B”s were right brain. </a:t>
            </a:r>
            <a:br>
              <a:rPr kumimoji="0" lang="en-US" altLang="en-US" sz="4400" b="1" i="0" u="none" strike="noStrike" cap="none" normalizeH="0" baseline="0" dirty="0">
                <a:ln>
                  <a:noFill/>
                </a:ln>
                <a:solidFill>
                  <a:schemeClr val="tx1"/>
                </a:solidFill>
                <a:effectLst/>
                <a:latin typeface="Gabriola" pitchFamily="82" charset="0"/>
                <a:ea typeface="Times New Roman" panose="02020603050405020304" pitchFamily="18" charset="0"/>
              </a:rPr>
            </a:br>
            <a:r>
              <a:rPr kumimoji="0" lang="en-US" altLang="en-US" sz="4400" b="1" i="0" u="none" strike="noStrike" cap="none" normalizeH="0" baseline="0" dirty="0">
                <a:ln>
                  <a:noFill/>
                </a:ln>
                <a:solidFill>
                  <a:schemeClr val="tx1"/>
                </a:solidFill>
                <a:effectLst/>
                <a:latin typeface="Gabriola" pitchFamily="82" charset="0"/>
                <a:ea typeface="Times New Roman" panose="02020603050405020304" pitchFamily="18" charset="0"/>
              </a:rPr>
              <a:t>(not definitively)</a:t>
            </a:r>
            <a:endParaRPr kumimoji="0" lang="en-US" altLang="en-US" sz="4400" b="1" i="0" u="none" strike="noStrike" cap="none" normalizeH="0" baseline="0" dirty="0">
              <a:ln>
                <a:noFill/>
              </a:ln>
              <a:solidFill>
                <a:schemeClr val="tx1"/>
              </a:solidFill>
              <a:effectLst/>
              <a:latin typeface="Gabriola" pitchFamily="82" charset="0"/>
            </a:endParaRPr>
          </a:p>
        </p:txBody>
      </p:sp>
    </p:spTree>
    <p:extLst>
      <p:ext uri="{BB962C8B-B14F-4D97-AF65-F5344CB8AC3E}">
        <p14:creationId xmlns:p14="http://schemas.microsoft.com/office/powerpoint/2010/main" val="346635269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vegetable&#10;&#10;Description automatically generated">
            <a:extLst>
              <a:ext uri="{FF2B5EF4-FFF2-40B4-BE49-F238E27FC236}">
                <a16:creationId xmlns:a16="http://schemas.microsoft.com/office/drawing/2014/main" id="{4E894C36-C34A-B349-9B5C-2CC25967A78D}"/>
              </a:ext>
            </a:extLst>
          </p:cNvPr>
          <p:cNvPicPr>
            <a:picLocks noChangeAspect="1"/>
          </p:cNvPicPr>
          <p:nvPr/>
        </p:nvPicPr>
        <p:blipFill>
          <a:blip r:embed="rId3"/>
          <a:stretch>
            <a:fillRect/>
          </a:stretch>
        </p:blipFill>
        <p:spPr>
          <a:xfrm>
            <a:off x="4557010" y="2443397"/>
            <a:ext cx="2628275" cy="1971206"/>
          </a:xfrm>
          <a:prstGeom prst="rect">
            <a:avLst/>
          </a:prstGeom>
        </p:spPr>
      </p:pic>
    </p:spTree>
    <p:extLst>
      <p:ext uri="{BB962C8B-B14F-4D97-AF65-F5344CB8AC3E}">
        <p14:creationId xmlns:p14="http://schemas.microsoft.com/office/powerpoint/2010/main" val="238399046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8CA3D53-508D-4742-95F5-F0B5DD641D21}"/>
              </a:ext>
            </a:extLst>
          </p:cNvPr>
          <p:cNvSpPr>
            <a:spLocks noChangeArrowheads="1"/>
          </p:cNvSpPr>
          <p:nvPr/>
        </p:nvSpPr>
        <p:spPr bwMode="auto">
          <a:xfrm>
            <a:off x="4919710" y="629266"/>
            <a:ext cx="6586491" cy="1676603"/>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rtlCol="0" anchor="ctr" anchorCtr="0" compatLnSpc="1">
            <a:prstTxWarp prst="textNoShape">
              <a:avLst/>
            </a:prstTxWarp>
            <a:normAutofit/>
          </a:bodyPr>
          <a:lstStyle/>
          <a:p>
            <a:pPr marL="0" marR="0" lvl="0" indent="0" algn="ctr" defTabSz="914400" fontAlgn="base">
              <a:lnSpc>
                <a:spcPct val="90000"/>
              </a:lnSpc>
              <a:spcBef>
                <a:spcPct val="0"/>
              </a:spcBef>
              <a:spcAft>
                <a:spcPts val="600"/>
              </a:spcAft>
              <a:buClrTx/>
              <a:buSzTx/>
              <a:tabLst/>
            </a:pPr>
            <a:r>
              <a:rPr kumimoji="0" lang="en-US" altLang="en-US" sz="3600" b="0" i="1" u="none" strike="noStrike" cap="none" normalizeH="0" baseline="0" dirty="0">
                <a:ln>
                  <a:noFill/>
                </a:ln>
                <a:effectLst/>
                <a:latin typeface="+mj-lt"/>
                <a:ea typeface="+mj-ea"/>
                <a:cs typeface="+mj-cs"/>
              </a:rPr>
              <a:t>#2 The Man of Medicine </a:t>
            </a:r>
            <a:br>
              <a:rPr kumimoji="0" lang="en-US" altLang="en-US" sz="3600" b="0" i="1" u="none" strike="noStrike" cap="none" normalizeH="0" baseline="0" dirty="0">
                <a:ln>
                  <a:noFill/>
                </a:ln>
                <a:effectLst/>
                <a:latin typeface="+mj-lt"/>
                <a:ea typeface="+mj-ea"/>
                <a:cs typeface="+mj-cs"/>
              </a:rPr>
            </a:br>
            <a:r>
              <a:rPr kumimoji="0" lang="en-US" altLang="en-US" sz="3600" b="0" i="1" u="none" strike="noStrike" cap="none" normalizeH="0" baseline="0" dirty="0">
                <a:ln>
                  <a:noFill/>
                </a:ln>
                <a:effectLst/>
                <a:latin typeface="+mj-lt"/>
                <a:ea typeface="+mj-ea"/>
                <a:cs typeface="+mj-cs"/>
              </a:rPr>
              <a:t>and the Girl</a:t>
            </a:r>
            <a:endParaRPr kumimoji="0" lang="en-US" altLang="en-US" sz="3600" b="0" i="0" u="none" strike="noStrike" cap="none" normalizeH="0" baseline="0" dirty="0">
              <a:ln>
                <a:noFill/>
              </a:ln>
              <a:effectLst/>
              <a:latin typeface="+mj-lt"/>
              <a:ea typeface="+mj-ea"/>
              <a:cs typeface="+mj-cs"/>
            </a:endParaRPr>
          </a:p>
          <a:p>
            <a:pPr marL="0" marR="0" lvl="0" indent="0" defTabSz="914400" fontAlgn="base">
              <a:lnSpc>
                <a:spcPct val="90000"/>
              </a:lnSpc>
              <a:spcBef>
                <a:spcPct val="0"/>
              </a:spcBef>
              <a:spcAft>
                <a:spcPts val="600"/>
              </a:spcAft>
              <a:buClrTx/>
              <a:buSzTx/>
              <a:tabLst/>
            </a:pPr>
            <a:endParaRPr kumimoji="0" lang="en-US" altLang="en-US" sz="4200" b="0" i="0" u="none" strike="noStrike" cap="none" normalizeH="0" baseline="0" dirty="0">
              <a:ln>
                <a:noFill/>
              </a:ln>
              <a:effectLst/>
              <a:latin typeface="+mj-lt"/>
              <a:ea typeface="+mj-ea"/>
              <a:cs typeface="+mj-cs"/>
            </a:endParaRPr>
          </a:p>
        </p:txBody>
      </p:sp>
      <p:sp>
        <p:nvSpPr>
          <p:cNvPr id="6" name="Rectangle 5">
            <a:extLst>
              <a:ext uri="{FF2B5EF4-FFF2-40B4-BE49-F238E27FC236}">
                <a16:creationId xmlns:a16="http://schemas.microsoft.com/office/drawing/2014/main" id="{EB39C063-EBE3-814D-986C-42BBC8F07FF2}"/>
              </a:ext>
            </a:extLst>
          </p:cNvPr>
          <p:cNvSpPr>
            <a:spLocks noChangeArrowheads="1"/>
          </p:cNvSpPr>
          <p:nvPr/>
        </p:nvSpPr>
        <p:spPr bwMode="auto">
          <a:xfrm>
            <a:off x="4965431" y="2176455"/>
            <a:ext cx="6586489" cy="4022361"/>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rtlCol="0" anchorCtr="0" compatLnSpc="1">
            <a:prstTxWarp prst="textNoShape">
              <a:avLst/>
            </a:prstTxWarp>
            <a:noAutofit/>
          </a:bodyPr>
          <a:lstStyle/>
          <a:p>
            <a:pPr marR="0" lvl="0" algn="ctr" defTabSz="914400" fontAlgn="base">
              <a:lnSpc>
                <a:spcPct val="90000"/>
              </a:lnSpc>
              <a:spcBef>
                <a:spcPct val="0"/>
              </a:spcBef>
              <a:spcAft>
                <a:spcPts val="600"/>
              </a:spcAft>
              <a:buClrTx/>
              <a:buSzTx/>
              <a:tabLst/>
            </a:pPr>
            <a:r>
              <a:rPr kumimoji="0" lang="en-US" altLang="en-US" sz="1600" b="0" i="1" u="none" strike="noStrike" cap="none" normalizeH="0" baseline="0" dirty="0">
                <a:ln>
                  <a:noFill/>
                </a:ln>
                <a:effectLst/>
              </a:rPr>
              <a:t>A man of medicine who was dedicated to helping and healing people came upon a little girl in the forest who had hurt herself. She had brushed her leg against a poison plant and it had already started to become infected. The good doctor quickly took charge. As he examined her leg, he comforted the little girl saying, “I do not know about this poisonous plant, so be patient while I try many possible medicines to see which one will heal you.” Surprised at this, the little girl asked the doctor, “Why not just ask the Forest Spirit? He knows every plant and herb and their uses.” The doctor recoiled as one who has tasted something bitter. Seeing the problem, the little girl offered the advice, “Why then good doctor, shall I ask the Forest Spirit for you? He is quite close and is already telling me that this herb beneath our feet will heal me. After all, is it not better to know what to do than to try in vain?” </a:t>
            </a:r>
            <a:endParaRPr kumimoji="0" lang="en-US" altLang="en-US" sz="1600" b="0" i="0" u="none" strike="noStrike" cap="none" normalizeH="0" baseline="0" dirty="0">
              <a:ln>
                <a:noFill/>
              </a:ln>
              <a:effectLst/>
            </a:endParaRPr>
          </a:p>
          <a:p>
            <a:pPr marR="0" lvl="0" algn="ctr" defTabSz="914400" fontAlgn="base">
              <a:lnSpc>
                <a:spcPct val="90000"/>
              </a:lnSpc>
              <a:spcBef>
                <a:spcPct val="0"/>
              </a:spcBef>
              <a:spcAft>
                <a:spcPts val="600"/>
              </a:spcAft>
              <a:buClrTx/>
              <a:buSzTx/>
              <a:tabLst/>
            </a:pPr>
            <a:br>
              <a:rPr kumimoji="0" lang="en-US" altLang="en-US" sz="1600" b="0" i="1" u="none" strike="noStrike" cap="none" normalizeH="0" baseline="0" dirty="0">
                <a:ln>
                  <a:noFill/>
                </a:ln>
                <a:effectLst/>
              </a:rPr>
            </a:br>
            <a:r>
              <a:rPr kumimoji="0" lang="en-US" altLang="en-US" sz="1600" b="0" i="1" u="none" strike="noStrike" cap="none" normalizeH="0" baseline="0" dirty="0">
                <a:ln>
                  <a:noFill/>
                </a:ln>
                <a:effectLst/>
              </a:rPr>
              <a:t>WHY KEEP TRYING</a:t>
            </a:r>
            <a:br>
              <a:rPr kumimoji="0" lang="en-US" altLang="en-US" sz="1600" b="0" i="1" u="none" strike="noStrike" cap="none" normalizeH="0" baseline="0" dirty="0">
                <a:ln>
                  <a:noFill/>
                </a:ln>
                <a:effectLst/>
              </a:rPr>
            </a:br>
            <a:r>
              <a:rPr kumimoji="0" lang="en-US" altLang="en-US" sz="1600" b="0" i="1" u="none" strike="noStrike" cap="none" normalizeH="0" baseline="0" dirty="0">
                <a:ln>
                  <a:noFill/>
                </a:ln>
                <a:effectLst/>
              </a:rPr>
              <a:t>WHEN YOU CAN KNOW</a:t>
            </a:r>
            <a:br>
              <a:rPr kumimoji="0" lang="en-US" altLang="en-US" sz="1600" b="0" i="1" u="none" strike="noStrike" cap="none" normalizeH="0" baseline="0" dirty="0">
                <a:ln>
                  <a:noFill/>
                </a:ln>
                <a:effectLst/>
              </a:rPr>
            </a:br>
            <a:endParaRPr lang="en-US" sz="1000" dirty="0">
              <a:latin typeface="Arial" panose="020B0604020202020204" pitchFamily="34" charset="0"/>
              <a:cs typeface="Arial" panose="020B0604020202020204" pitchFamily="34" charset="0"/>
            </a:endParaRPr>
          </a:p>
          <a:p>
            <a:pPr algn="r"/>
            <a:r>
              <a:rPr lang="en-US" sz="1050" dirty="0">
                <a:latin typeface="Arial" panose="020B0604020202020204" pitchFamily="34" charset="0"/>
                <a:cs typeface="Arial" panose="020B0604020202020204" pitchFamily="34" charset="0"/>
              </a:rPr>
              <a:t>- Bickart, J. (2020). </a:t>
            </a:r>
            <a:r>
              <a:rPr lang="en-US" sz="1050" i="1" dirty="0" err="1">
                <a:latin typeface="Arial" panose="020B0604020202020204" pitchFamily="34" charset="0"/>
                <a:cs typeface="Arial" panose="020B0604020202020204" pitchFamily="34" charset="0"/>
              </a:rPr>
              <a:t>Bickart’s</a:t>
            </a:r>
            <a:r>
              <a:rPr lang="en-US" sz="1050" i="1" dirty="0">
                <a:latin typeface="Arial" panose="020B0604020202020204" pitchFamily="34" charset="0"/>
                <a:cs typeface="Arial" panose="020B0604020202020204" pitchFamily="34" charset="0"/>
              </a:rPr>
              <a:t> Just-in-Time Fables</a:t>
            </a:r>
            <a:r>
              <a:rPr lang="en-US" sz="1050" dirty="0">
                <a:latin typeface="Arial" panose="020B0604020202020204" pitchFamily="34" charset="0"/>
                <a:cs typeface="Arial" panose="020B0604020202020204" pitchFamily="34" charset="0"/>
              </a:rPr>
              <a:t> (Vol. 1). Asheville, NC: Red Shirt Interactive Group.</a:t>
            </a:r>
          </a:p>
        </p:txBody>
      </p:sp>
      <p:pic>
        <p:nvPicPr>
          <p:cNvPr id="1026" name="Picture 145">
            <a:extLst>
              <a:ext uri="{FF2B5EF4-FFF2-40B4-BE49-F238E27FC236}">
                <a16:creationId xmlns:a16="http://schemas.microsoft.com/office/drawing/2014/main" id="{F315797D-8612-CD4B-8C2D-C32CC0F51D0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3781"/>
          <a:stretch/>
        </p:blipFill>
        <p:spPr bwMode="auto">
          <a:xfrm>
            <a:off x="824480" y="809478"/>
            <a:ext cx="3120775" cy="4616960"/>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1025" name="Picture 146" descr="A close up of a logo&#10;&#10;Description automatically generated">
            <a:extLst>
              <a:ext uri="{FF2B5EF4-FFF2-40B4-BE49-F238E27FC236}">
                <a16:creationId xmlns:a16="http://schemas.microsoft.com/office/drawing/2014/main" id="{493D29FF-B20B-5C4B-BEDB-CB0086D6397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92258" y="1833634"/>
            <a:ext cx="393700" cy="13652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295E8C8E-2242-2342-AB9F-3B8744198348}"/>
              </a:ext>
            </a:extLst>
          </p:cNvPr>
          <p:cNvSpPr>
            <a:spLocks noChangeArrowheads="1"/>
          </p:cNvSpPr>
          <p:nvPr/>
        </p:nvSpPr>
        <p:spPr bwMode="auto">
          <a:xfrm>
            <a:off x="152400" y="15240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Tree>
    <p:extLst>
      <p:ext uri="{BB962C8B-B14F-4D97-AF65-F5344CB8AC3E}">
        <p14:creationId xmlns:p14="http://schemas.microsoft.com/office/powerpoint/2010/main" val="427722952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3">
            <a:extLst>
              <a:ext uri="{FF2B5EF4-FFF2-40B4-BE49-F238E27FC236}">
                <a16:creationId xmlns:a16="http://schemas.microsoft.com/office/drawing/2014/main" id="{F21E5368-8BF0-6A49-81D1-7218F0A34AF6}"/>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1026" name="Picture 59" descr="A picture containing indoor, view, sitting, table&#10;&#10;Description automatically generated">
            <a:extLst>
              <a:ext uri="{FF2B5EF4-FFF2-40B4-BE49-F238E27FC236}">
                <a16:creationId xmlns:a16="http://schemas.microsoft.com/office/drawing/2014/main" id="{F0D63BF3-30E9-C848-8205-C77BB5494D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 y="957263"/>
            <a:ext cx="5049542" cy="3785652"/>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4">
            <a:extLst>
              <a:ext uri="{FF2B5EF4-FFF2-40B4-BE49-F238E27FC236}">
                <a16:creationId xmlns:a16="http://schemas.microsoft.com/office/drawing/2014/main" id="{E5C917DD-4833-ED4A-9D56-63D8B1C8FC03}"/>
              </a:ext>
            </a:extLst>
          </p:cNvPr>
          <p:cNvSpPr>
            <a:spLocks noChangeArrowheads="1"/>
          </p:cNvSpPr>
          <p:nvPr/>
        </p:nvSpPr>
        <p:spPr bwMode="auto">
          <a:xfrm>
            <a:off x="4084320" y="495598"/>
            <a:ext cx="798576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3600" b="0" i="1" u="none" strike="noStrike" cap="none" normalizeH="0" baseline="0" dirty="0">
                <a:ln>
                  <a:noFill/>
                </a:ln>
                <a:solidFill>
                  <a:schemeClr val="tx1"/>
                </a:solidFill>
                <a:effectLst/>
                <a:ea typeface="Times New Roman" panose="02020603050405020304" pitchFamily="18" charset="0"/>
              </a:rPr>
              <a:t>#97 The First Rider</a:t>
            </a:r>
            <a:endParaRPr kumimoji="0" lang="en-US" altLang="en-US" sz="3600" b="0" i="0" u="none" strike="noStrike" cap="none" normalizeH="0" baseline="0" dirty="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4" name="Rectangle 5">
            <a:extLst>
              <a:ext uri="{FF2B5EF4-FFF2-40B4-BE49-F238E27FC236}">
                <a16:creationId xmlns:a16="http://schemas.microsoft.com/office/drawing/2014/main" id="{002BE3A5-C4B3-0F4D-80A3-A06D9D5437DF}"/>
              </a:ext>
            </a:extLst>
          </p:cNvPr>
          <p:cNvSpPr>
            <a:spLocks noChangeArrowheads="1"/>
          </p:cNvSpPr>
          <p:nvPr/>
        </p:nvSpPr>
        <p:spPr bwMode="auto">
          <a:xfrm>
            <a:off x="5052602" y="1844294"/>
            <a:ext cx="6682198" cy="46858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600" b="0" i="1" u="none" strike="noStrike" cap="none" normalizeH="0" baseline="0" dirty="0">
                <a:ln>
                  <a:noFill/>
                </a:ln>
                <a:solidFill>
                  <a:schemeClr val="tx1"/>
                </a:solidFill>
                <a:effectLst/>
                <a:ea typeface="Times New Roman" panose="02020603050405020304" pitchFamily="18" charset="0"/>
              </a:rPr>
              <a:t>Once, a very clever monkey was watching a herd of horses. He admired the way they could run over hills and valleys with the swiftness of the wind. One day, he went to the wise leader of the troop of monkeys and asked if he might try to ride these beautiful horses. The leader admitted that it sounded like fun, so the monkey made friends with the horses and asked for a ride. As it turned out, the horses were more than happy to oblige. Delirious with excitement, the monkey tried to choose between a stunning white horse and a gorgeous brown one. Unable to decide, he tried to ride both at once! But alas, upon trying to execute this unlikely undertaking, the monkey’s legs spread so far apart that he fell instantly and was left in the dust. The monkey went crying to his leader and asked what went wrong. His leader simply said, “My little friend, you have only one butt, so you need to put it on only one horse.”</a:t>
            </a: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altLang="en-US" sz="1600" b="0" i="0" u="none" strike="noStrike" cap="none" normalizeH="0" baseline="0" dirty="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600" b="0" i="1" u="none" strike="noStrike" cap="none" normalizeH="0" baseline="0" dirty="0">
                <a:ln>
                  <a:noFill/>
                </a:ln>
                <a:solidFill>
                  <a:schemeClr val="tx1"/>
                </a:solidFill>
                <a:effectLst/>
                <a:ea typeface="Times New Roman" panose="02020603050405020304" pitchFamily="18" charset="0"/>
              </a:rPr>
              <a:t>THE DIVIDED SELF GOES NOWHERE</a:t>
            </a:r>
          </a:p>
          <a:p>
            <a:pPr marL="0" marR="0" lvl="0" indent="0" algn="ctr" defTabSz="914400" rtl="0" eaLnBrk="0" fontAlgn="base" latinLnBrk="0" hangingPunct="0">
              <a:lnSpc>
                <a:spcPct val="100000"/>
              </a:lnSpc>
              <a:spcBef>
                <a:spcPct val="0"/>
              </a:spcBef>
              <a:spcAft>
                <a:spcPct val="0"/>
              </a:spcAft>
              <a:buClrTx/>
              <a:buSzTx/>
              <a:buFontTx/>
              <a:buNone/>
              <a:tabLst/>
            </a:pPr>
            <a:endParaRPr lang="en-US" altLang="en-US" sz="1600" i="1" dirty="0"/>
          </a:p>
          <a:p>
            <a:pPr algn="r" defTabSz="914400" eaLnBrk="0" fontAlgn="base" hangingPunct="0">
              <a:spcBef>
                <a:spcPct val="0"/>
              </a:spcBef>
              <a:spcAft>
                <a:spcPct val="0"/>
              </a:spcAft>
            </a:pPr>
            <a:r>
              <a:rPr lang="en-US" sz="1050" dirty="0">
                <a:latin typeface="Arial" panose="020B0604020202020204" pitchFamily="34" charset="0"/>
                <a:cs typeface="Arial" panose="020B0604020202020204" pitchFamily="34" charset="0"/>
              </a:rPr>
              <a:t>- Bickart, J. (2020). </a:t>
            </a:r>
            <a:r>
              <a:rPr lang="en-US" sz="1050" i="1" dirty="0" err="1">
                <a:latin typeface="Arial" panose="020B0604020202020204" pitchFamily="34" charset="0"/>
                <a:cs typeface="Arial" panose="020B0604020202020204" pitchFamily="34" charset="0"/>
              </a:rPr>
              <a:t>Bickart’s</a:t>
            </a:r>
            <a:r>
              <a:rPr lang="en-US" sz="1050" i="1" dirty="0">
                <a:latin typeface="Arial" panose="020B0604020202020204" pitchFamily="34" charset="0"/>
                <a:cs typeface="Arial" panose="020B0604020202020204" pitchFamily="34" charset="0"/>
              </a:rPr>
              <a:t> Just-in-Time Fables</a:t>
            </a:r>
            <a:r>
              <a:rPr lang="en-US" sz="1050" dirty="0">
                <a:latin typeface="Arial" panose="020B0604020202020204" pitchFamily="34" charset="0"/>
                <a:cs typeface="Arial" panose="020B0604020202020204" pitchFamily="34" charset="0"/>
              </a:rPr>
              <a:t> (Vol. 2). Asheville, NC: Red Shirt Interactive Group.</a:t>
            </a: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altLang="en-US" sz="1600" b="0" i="0" u="none" strike="noStrike" cap="none" normalizeH="0" baseline="0" dirty="0">
              <a:ln>
                <a:noFill/>
              </a:ln>
              <a:solidFill>
                <a:schemeClr val="tx1"/>
              </a:solidFill>
              <a:effectLst/>
            </a:endParaRPr>
          </a:p>
        </p:txBody>
      </p:sp>
      <p:pic>
        <p:nvPicPr>
          <p:cNvPr id="14" name="Picture 13" descr="A close up of a logo&#10;&#10;Description automatically generated">
            <a:extLst>
              <a:ext uri="{FF2B5EF4-FFF2-40B4-BE49-F238E27FC236}">
                <a16:creationId xmlns:a16="http://schemas.microsoft.com/office/drawing/2014/main" id="{BDD6A6D0-2D8C-DE4B-8135-99833E8C76DB}"/>
              </a:ext>
            </a:extLst>
          </p:cNvPr>
          <p:cNvPicPr/>
          <p:nvPr/>
        </p:nvPicPr>
        <p:blipFill>
          <a:blip r:embed="rId4"/>
          <a:stretch>
            <a:fillRect/>
          </a:stretch>
        </p:blipFill>
        <p:spPr>
          <a:xfrm>
            <a:off x="8048307" y="1562100"/>
            <a:ext cx="393065" cy="137160"/>
          </a:xfrm>
          <a:prstGeom prst="rect">
            <a:avLst/>
          </a:prstGeom>
        </p:spPr>
      </p:pic>
    </p:spTree>
    <p:extLst>
      <p:ext uri="{BB962C8B-B14F-4D97-AF65-F5344CB8AC3E}">
        <p14:creationId xmlns:p14="http://schemas.microsoft.com/office/powerpoint/2010/main" val="385914477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0" name="Picture 47" descr="A group of people walking down a street&#10;&#10;Description automatically generated">
            <a:extLst>
              <a:ext uri="{FF2B5EF4-FFF2-40B4-BE49-F238E27FC236}">
                <a16:creationId xmlns:a16="http://schemas.microsoft.com/office/drawing/2014/main" id="{5E3C47EB-5B4A-5E4A-9061-6972740243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989" y="761965"/>
            <a:ext cx="4152274" cy="3115026"/>
          </a:xfrm>
          <a:prstGeom prst="rect">
            <a:avLst/>
          </a:prstGeom>
          <a:noFill/>
          <a:extLst>
            <a:ext uri="{909E8E84-426E-40DD-AFC4-6F175D3DCCD1}">
              <a14:hiddenFill xmlns:a14="http://schemas.microsoft.com/office/drawing/2010/main">
                <a:solidFill>
                  <a:srgbClr val="FFFFFF"/>
                </a:solidFill>
              </a14:hiddenFill>
            </a:ext>
          </a:extLst>
        </p:spPr>
      </p:pic>
      <p:pic>
        <p:nvPicPr>
          <p:cNvPr id="2059" name="Picture 44" descr="A close up of a logo&#10;&#10;Description automatically generated">
            <a:extLst>
              <a:ext uri="{FF2B5EF4-FFF2-40B4-BE49-F238E27FC236}">
                <a16:creationId xmlns:a16="http://schemas.microsoft.com/office/drawing/2014/main" id="{5642CBB1-4842-5F45-9C5D-192A3724AD1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59773" y="979245"/>
            <a:ext cx="393700" cy="136525"/>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3">
            <a:extLst>
              <a:ext uri="{FF2B5EF4-FFF2-40B4-BE49-F238E27FC236}">
                <a16:creationId xmlns:a16="http://schemas.microsoft.com/office/drawing/2014/main" id="{F21E5368-8BF0-6A49-81D1-7218F0A34AF6}"/>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2" name="Rectangle 14">
            <a:extLst>
              <a:ext uri="{FF2B5EF4-FFF2-40B4-BE49-F238E27FC236}">
                <a16:creationId xmlns:a16="http://schemas.microsoft.com/office/drawing/2014/main" id="{9C735FF7-4C16-AC45-B7A1-D9C617D2D119}"/>
              </a:ext>
            </a:extLst>
          </p:cNvPr>
          <p:cNvSpPr>
            <a:spLocks noChangeArrowheads="1"/>
          </p:cNvSpPr>
          <p:nvPr/>
        </p:nvSpPr>
        <p:spPr bwMode="auto">
          <a:xfrm>
            <a:off x="4152274" y="247005"/>
            <a:ext cx="8039725"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3600" b="0" i="1" u="none" strike="noStrike" cap="none" normalizeH="0" baseline="0" dirty="0">
                <a:ln>
                  <a:noFill/>
                </a:ln>
                <a:solidFill>
                  <a:schemeClr val="tx1"/>
                </a:solidFill>
                <a:effectLst/>
                <a:latin typeface="+mj-lt"/>
                <a:ea typeface="Times New Roman" panose="02020603050405020304" pitchFamily="18" charset="0"/>
              </a:rPr>
              <a:t>#91 The Traveling Puppeteer</a:t>
            </a:r>
            <a:endParaRPr kumimoji="0" lang="en-US" altLang="en-US" sz="3600" b="0" i="0" u="none" strike="noStrike" cap="none" normalizeH="0" baseline="0" dirty="0">
              <a:ln>
                <a:noFill/>
              </a:ln>
              <a:solidFill>
                <a:schemeClr val="tx1"/>
              </a:solidFill>
              <a:effectLst/>
              <a:latin typeface="+mj-lt"/>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3" name="Rectangle 15">
            <a:extLst>
              <a:ext uri="{FF2B5EF4-FFF2-40B4-BE49-F238E27FC236}">
                <a16:creationId xmlns:a16="http://schemas.microsoft.com/office/drawing/2014/main" id="{1F803717-21D0-C541-9E0D-A45980CCD960}"/>
              </a:ext>
            </a:extLst>
          </p:cNvPr>
          <p:cNvSpPr>
            <a:spLocks noChangeArrowheads="1"/>
          </p:cNvSpPr>
          <p:nvPr/>
        </p:nvSpPr>
        <p:spPr bwMode="auto">
          <a:xfrm>
            <a:off x="4401520" y="1174916"/>
            <a:ext cx="7563172" cy="58754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400" b="0" i="1" u="none" strike="noStrike" cap="none" normalizeH="0" baseline="0" dirty="0">
                <a:ln>
                  <a:noFill/>
                </a:ln>
                <a:solidFill>
                  <a:schemeClr val="tx1"/>
                </a:solidFill>
                <a:effectLst/>
                <a:latin typeface="+mj-lt"/>
                <a:ea typeface="Times New Roman" panose="02020603050405020304" pitchFamily="18" charset="0"/>
              </a:rPr>
              <a:t>A renowned master puppeteer made a wonderful puppet theater. He took it from town to town as a traveling show. When it arrived in the big town square, children from the smaller villages came to see it. During the show the master puppeteer held ropes that were above the puppets. He was behind a curtain, so the children could not see him; but they could see the puppets. The story was about a brave and beautiful woman riding a white horse. She was searching for a magical tree that could transform her into a princess and show her where to go to find her very own castle in her very own kingdom. Over and over she rode through the same path past the same trees without finding the magical tree. As she repeated her search, the woods started to become familiar and her life became routine. By and by a sadness befell her and she lay down to sleep.</a:t>
            </a:r>
            <a:endParaRPr kumimoji="0" lang="en-US" altLang="en-US" sz="1400" b="0" i="0" u="none" strike="noStrike" cap="none" normalizeH="0" baseline="0" dirty="0">
              <a:ln>
                <a:noFill/>
              </a:ln>
              <a:solidFill>
                <a:schemeClr val="tx1"/>
              </a:solidFill>
              <a:effectLst/>
              <a:latin typeface="+mj-lt"/>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altLang="en-US" sz="1400" b="0" i="1" u="none" strike="noStrike" cap="none" normalizeH="0" baseline="0" dirty="0">
              <a:ln>
                <a:noFill/>
              </a:ln>
              <a:solidFill>
                <a:schemeClr val="tx1"/>
              </a:solidFill>
              <a:effectLst/>
              <a:latin typeface="+mj-lt"/>
              <a:ea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400" b="0" i="1" u="none" strike="noStrike" cap="none" normalizeH="0" baseline="0" dirty="0">
                <a:ln>
                  <a:noFill/>
                </a:ln>
                <a:solidFill>
                  <a:schemeClr val="tx1"/>
                </a:solidFill>
                <a:effectLst/>
                <a:latin typeface="+mj-lt"/>
                <a:ea typeface="Times New Roman" panose="02020603050405020304" pitchFamily="18" charset="0"/>
              </a:rPr>
              <a:t>The village children watched the puppet show with great intensity. They wanted to help the beautiful woman to become a princess. Suddenly, the master puppeteer appeared. He pulled back the curtain to let the children see his hands and arms and the ropes he held from above to allow the puppets to move. He spoke to the children, “Do you want to help the brave woman?” “YES!”, the children shouted as if in one, single voice. “Well, look here,” and he pointed to a tree that she had passed over and over, “She cannot tell that this is the magical tree! You can see it is magical if you look from up here, but she is only looking from down on the ground.  If you want to help her, you must wake her up and show her that she has to look from above. Tell her to climb the ropes and come join me. This is how to make all of her dreams come true!” </a:t>
            </a: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altLang="en-US" sz="1400" b="0" i="0" u="none" strike="noStrike" cap="none" normalizeH="0" baseline="0" dirty="0">
              <a:ln>
                <a:noFill/>
              </a:ln>
              <a:solidFill>
                <a:schemeClr val="tx1"/>
              </a:solidFill>
              <a:effectLst/>
              <a:latin typeface="+mj-l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400" b="0" i="1" u="none" strike="noStrike" cap="none" normalizeH="0" baseline="0" dirty="0">
                <a:ln>
                  <a:noFill/>
                </a:ln>
                <a:solidFill>
                  <a:schemeClr val="tx1"/>
                </a:solidFill>
                <a:effectLst/>
                <a:latin typeface="+mj-lt"/>
                <a:ea typeface="Times New Roman" panose="02020603050405020304" pitchFamily="18" charset="0"/>
              </a:rPr>
              <a:t>BREAK ROUTINE BY LOOKING FROM ABOVE</a:t>
            </a:r>
          </a:p>
          <a:p>
            <a:pPr marR="0" lvl="0" algn="ctr" defTabSz="914400" fontAlgn="base">
              <a:lnSpc>
                <a:spcPct val="90000"/>
              </a:lnSpc>
              <a:spcBef>
                <a:spcPct val="0"/>
              </a:spcBef>
              <a:spcAft>
                <a:spcPts val="600"/>
              </a:spcAft>
              <a:buClrTx/>
              <a:buSzTx/>
              <a:tabLst/>
            </a:pPr>
            <a:endParaRPr lang="en-US" sz="1200" dirty="0"/>
          </a:p>
          <a:p>
            <a:pPr algn="r"/>
            <a:r>
              <a:rPr lang="en-US" sz="1050" dirty="0">
                <a:latin typeface="Arial" panose="020B0604020202020204" pitchFamily="34" charset="0"/>
                <a:cs typeface="Arial" panose="020B0604020202020204" pitchFamily="34" charset="0"/>
              </a:rPr>
              <a:t>- Bickart, J. (2020). </a:t>
            </a:r>
            <a:r>
              <a:rPr lang="en-US" sz="1050" i="1" dirty="0" err="1">
                <a:latin typeface="Arial" panose="020B0604020202020204" pitchFamily="34" charset="0"/>
                <a:cs typeface="Arial" panose="020B0604020202020204" pitchFamily="34" charset="0"/>
              </a:rPr>
              <a:t>Bickart’s</a:t>
            </a:r>
            <a:r>
              <a:rPr lang="en-US" sz="1050" i="1" dirty="0">
                <a:latin typeface="Arial" panose="020B0604020202020204" pitchFamily="34" charset="0"/>
                <a:cs typeface="Arial" panose="020B0604020202020204" pitchFamily="34" charset="0"/>
              </a:rPr>
              <a:t> Just-in-Time Fables</a:t>
            </a:r>
            <a:r>
              <a:rPr lang="en-US" sz="1050" dirty="0">
                <a:latin typeface="Arial" panose="020B0604020202020204" pitchFamily="34" charset="0"/>
                <a:cs typeface="Arial" panose="020B0604020202020204" pitchFamily="34" charset="0"/>
              </a:rPr>
              <a:t> (Vol. 2). Asheville, NC: Red Shirt Interactive Group.</a:t>
            </a: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altLang="en-US" sz="1400" b="0" i="0" u="none" strike="noStrike" cap="none" normalizeH="0" baseline="0" dirty="0">
              <a:ln>
                <a:noFill/>
              </a:ln>
              <a:solidFill>
                <a:schemeClr val="tx1"/>
              </a:solidFill>
              <a:effectLst/>
              <a:latin typeface="+mj-lt"/>
            </a:endParaRPr>
          </a:p>
        </p:txBody>
      </p:sp>
    </p:spTree>
    <p:extLst>
      <p:ext uri="{BB962C8B-B14F-4D97-AF65-F5344CB8AC3E}">
        <p14:creationId xmlns:p14="http://schemas.microsoft.com/office/powerpoint/2010/main" val="197927223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9" name="Picture 44" descr="A close up of a logo&#10;&#10;Description automatically generated">
            <a:extLst>
              <a:ext uri="{FF2B5EF4-FFF2-40B4-BE49-F238E27FC236}">
                <a16:creationId xmlns:a16="http://schemas.microsoft.com/office/drawing/2014/main" id="{5642CBB1-4842-5F45-9C5D-192A3724AD1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59773" y="1085925"/>
            <a:ext cx="393700" cy="136525"/>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3">
            <a:extLst>
              <a:ext uri="{FF2B5EF4-FFF2-40B4-BE49-F238E27FC236}">
                <a16:creationId xmlns:a16="http://schemas.microsoft.com/office/drawing/2014/main" id="{F21E5368-8BF0-6A49-81D1-7218F0A34AF6}"/>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2" name="Rectangle 14">
            <a:extLst>
              <a:ext uri="{FF2B5EF4-FFF2-40B4-BE49-F238E27FC236}">
                <a16:creationId xmlns:a16="http://schemas.microsoft.com/office/drawing/2014/main" id="{9C735FF7-4C16-AC45-B7A1-D9C617D2D119}"/>
              </a:ext>
            </a:extLst>
          </p:cNvPr>
          <p:cNvSpPr>
            <a:spLocks noChangeArrowheads="1"/>
          </p:cNvSpPr>
          <p:nvPr/>
        </p:nvSpPr>
        <p:spPr bwMode="auto">
          <a:xfrm>
            <a:off x="4152274" y="385504"/>
            <a:ext cx="8039725"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algn="ctr" defTabSz="914400" eaLnBrk="0" fontAlgn="base" hangingPunct="0">
              <a:spcBef>
                <a:spcPct val="0"/>
              </a:spcBef>
              <a:spcAft>
                <a:spcPct val="0"/>
              </a:spcAft>
            </a:pPr>
            <a:r>
              <a:rPr lang="en-US" altLang="en-US" sz="3600" i="1" dirty="0">
                <a:latin typeface="+mj-lt"/>
                <a:ea typeface="Times New Roman" panose="02020603050405020304" pitchFamily="18" charset="0"/>
              </a:rPr>
              <a:t>#100 The First Three Lessons</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3" name="Rectangle 15">
            <a:extLst>
              <a:ext uri="{FF2B5EF4-FFF2-40B4-BE49-F238E27FC236}">
                <a16:creationId xmlns:a16="http://schemas.microsoft.com/office/drawing/2014/main" id="{1F803717-21D0-C541-9E0D-A45980CCD960}"/>
              </a:ext>
            </a:extLst>
          </p:cNvPr>
          <p:cNvSpPr>
            <a:spLocks noChangeArrowheads="1"/>
          </p:cNvSpPr>
          <p:nvPr/>
        </p:nvSpPr>
        <p:spPr bwMode="auto">
          <a:xfrm>
            <a:off x="4739640" y="1186458"/>
            <a:ext cx="7223760" cy="58523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algn="ctr" defTabSz="914400" eaLnBrk="0" fontAlgn="base" hangingPunct="0">
              <a:spcBef>
                <a:spcPct val="0"/>
              </a:spcBef>
              <a:spcAft>
                <a:spcPct val="0"/>
              </a:spcAft>
            </a:pPr>
            <a:r>
              <a:rPr lang="en-US" altLang="en-US" sz="1600" i="1" dirty="0">
                <a:latin typeface="+mj-lt"/>
                <a:ea typeface="Times New Roman" panose="02020603050405020304" pitchFamily="18" charset="0"/>
              </a:rPr>
              <a:t>A farmer truly loved his three sons. He raised them by teaching many morals, always imparting a lesson to go with each of their chores on the farm. One might have thought that they would follow in the father’s footsteps, at least that is what the father supposed. But the first son wanted to move away. “That is not right – you should stay here on the family farm,” said the father. But the son planned to leave anyway. This was inconceivable to the father, but what could he do? So, the father gave his blessing. The second son stayed, but instead of becoming a farmer, he became a writer. The father tried to show him that it is only right that he should farm. The father used every argument he had to prove his point. But seeing the son’s love of writing, he ultimately wished him well and sent him off to his new life with all of the love he could give. The third son came to his father and announced that the family farm should become a school. This was utterly unthinkable to the father. He tried in vain to reason with his son, then he tried in vain to reason with himself. Finally, though this seemed all wrong to the father, he supported his son with all of his heart and became the school’s first teacher.</a:t>
            </a:r>
          </a:p>
          <a:p>
            <a:pPr lvl="0" algn="ctr" defTabSz="914400" eaLnBrk="0" fontAlgn="base" hangingPunct="0">
              <a:spcBef>
                <a:spcPct val="0"/>
              </a:spcBef>
              <a:spcAft>
                <a:spcPct val="0"/>
              </a:spcAft>
            </a:pPr>
            <a:endParaRPr lang="en-US" altLang="en-US" sz="1600" i="1" dirty="0">
              <a:latin typeface="+mj-lt"/>
              <a:ea typeface="Times New Roman" panose="02020603050405020304" pitchFamily="18" charset="0"/>
            </a:endParaRPr>
          </a:p>
          <a:p>
            <a:pPr lvl="0" algn="ctr" defTabSz="914400" eaLnBrk="0" fontAlgn="base" hangingPunct="0">
              <a:spcBef>
                <a:spcPct val="0"/>
              </a:spcBef>
              <a:spcAft>
                <a:spcPct val="0"/>
              </a:spcAft>
            </a:pPr>
            <a:r>
              <a:rPr lang="en-US" altLang="en-US" sz="1600" i="1" dirty="0">
                <a:latin typeface="+mj-lt"/>
                <a:ea typeface="Times New Roman" panose="02020603050405020304" pitchFamily="18" charset="0"/>
              </a:rPr>
              <a:t>TO WAKE UP …</a:t>
            </a:r>
          </a:p>
          <a:p>
            <a:pPr lvl="0" algn="ctr" defTabSz="914400" eaLnBrk="0" fontAlgn="base" hangingPunct="0">
              <a:spcBef>
                <a:spcPct val="0"/>
              </a:spcBef>
              <a:spcAft>
                <a:spcPct val="0"/>
              </a:spcAft>
            </a:pPr>
            <a:r>
              <a:rPr lang="en-US" altLang="en-US" sz="1600" i="1" dirty="0">
                <a:latin typeface="+mj-lt"/>
                <a:ea typeface="Times New Roman" panose="02020603050405020304" pitchFamily="18" charset="0"/>
              </a:rPr>
              <a:t>INSTEAD OF TRYING TO BE RIGHT, TRY COMPASSION</a:t>
            </a:r>
            <a:endParaRPr lang="en-US" altLang="en-US" sz="1400" i="1" dirty="0">
              <a:latin typeface="+mj-lt"/>
              <a:ea typeface="Times New Roman" panose="02020603050405020304" pitchFamily="18" charset="0"/>
            </a:endParaRPr>
          </a:p>
          <a:p>
            <a:pPr marR="0" lvl="0" algn="ctr" defTabSz="914400" fontAlgn="base">
              <a:lnSpc>
                <a:spcPct val="90000"/>
              </a:lnSpc>
              <a:spcBef>
                <a:spcPct val="0"/>
              </a:spcBef>
              <a:spcAft>
                <a:spcPts val="600"/>
              </a:spcAft>
              <a:buClrTx/>
              <a:buSzTx/>
              <a:tabLst/>
            </a:pPr>
            <a:endParaRPr lang="en-US" sz="1200" dirty="0"/>
          </a:p>
          <a:p>
            <a:pPr algn="r"/>
            <a:r>
              <a:rPr lang="en-US" sz="1050" dirty="0">
                <a:latin typeface="Arial" panose="020B0604020202020204" pitchFamily="34" charset="0"/>
                <a:cs typeface="Arial" panose="020B0604020202020204" pitchFamily="34" charset="0"/>
              </a:rPr>
              <a:t>- Bickart, J. (2020). </a:t>
            </a:r>
            <a:r>
              <a:rPr lang="en-US" sz="1050" i="1" dirty="0" err="1">
                <a:latin typeface="Arial" panose="020B0604020202020204" pitchFamily="34" charset="0"/>
                <a:cs typeface="Arial" panose="020B0604020202020204" pitchFamily="34" charset="0"/>
              </a:rPr>
              <a:t>Bickart’s</a:t>
            </a:r>
            <a:r>
              <a:rPr lang="en-US" sz="1050" i="1" dirty="0">
                <a:latin typeface="Arial" panose="020B0604020202020204" pitchFamily="34" charset="0"/>
                <a:cs typeface="Arial" panose="020B0604020202020204" pitchFamily="34" charset="0"/>
              </a:rPr>
              <a:t> Just-in-Time Fables</a:t>
            </a:r>
            <a:r>
              <a:rPr lang="en-US" sz="1050" dirty="0">
                <a:latin typeface="Arial" panose="020B0604020202020204" pitchFamily="34" charset="0"/>
                <a:cs typeface="Arial" panose="020B0604020202020204" pitchFamily="34" charset="0"/>
              </a:rPr>
              <a:t> (Vol. 2). Asheville, NC: Red Shirt Interactive Group.</a:t>
            </a: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altLang="en-US" sz="1400" b="0" i="0" u="none" strike="noStrike" cap="none" normalizeH="0" baseline="0" dirty="0">
              <a:ln>
                <a:noFill/>
              </a:ln>
              <a:solidFill>
                <a:schemeClr val="tx1"/>
              </a:solidFill>
              <a:effectLst/>
              <a:latin typeface="+mj-lt"/>
            </a:endParaRPr>
          </a:p>
        </p:txBody>
      </p:sp>
      <p:pic>
        <p:nvPicPr>
          <p:cNvPr id="7" name="Picture 6" descr="A close up of a fruit&#10;&#10;Description automatically generated">
            <a:extLst>
              <a:ext uri="{FF2B5EF4-FFF2-40B4-BE49-F238E27FC236}">
                <a16:creationId xmlns:a16="http://schemas.microsoft.com/office/drawing/2014/main" id="{59530882-8CC5-FC4D-9128-8B43499C32E0}"/>
              </a:ext>
            </a:extLst>
          </p:cNvPr>
          <p:cNvPicPr/>
          <p:nvPr/>
        </p:nvPicPr>
        <p:blipFill>
          <a:blip r:embed="rId4"/>
          <a:stretch>
            <a:fillRect/>
          </a:stretch>
        </p:blipFill>
        <p:spPr>
          <a:xfrm>
            <a:off x="349635" y="1417340"/>
            <a:ext cx="4130926" cy="2895580"/>
          </a:xfrm>
          <a:prstGeom prst="rect">
            <a:avLst/>
          </a:prstGeom>
        </p:spPr>
      </p:pic>
    </p:spTree>
    <p:extLst>
      <p:ext uri="{BB962C8B-B14F-4D97-AF65-F5344CB8AC3E}">
        <p14:creationId xmlns:p14="http://schemas.microsoft.com/office/powerpoint/2010/main" val="199578046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9" name="Picture 44" descr="A close up of a logo&#10;&#10;Description automatically generated">
            <a:extLst>
              <a:ext uri="{FF2B5EF4-FFF2-40B4-BE49-F238E27FC236}">
                <a16:creationId xmlns:a16="http://schemas.microsoft.com/office/drawing/2014/main" id="{5642CBB1-4842-5F45-9C5D-192A3724AD1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29293" y="1040205"/>
            <a:ext cx="393700" cy="136525"/>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3">
            <a:extLst>
              <a:ext uri="{FF2B5EF4-FFF2-40B4-BE49-F238E27FC236}">
                <a16:creationId xmlns:a16="http://schemas.microsoft.com/office/drawing/2014/main" id="{F21E5368-8BF0-6A49-81D1-7218F0A34AF6}"/>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2" name="Rectangle 14">
            <a:extLst>
              <a:ext uri="{FF2B5EF4-FFF2-40B4-BE49-F238E27FC236}">
                <a16:creationId xmlns:a16="http://schemas.microsoft.com/office/drawing/2014/main" id="{9C735FF7-4C16-AC45-B7A1-D9C617D2D119}"/>
              </a:ext>
            </a:extLst>
          </p:cNvPr>
          <p:cNvSpPr>
            <a:spLocks noChangeArrowheads="1"/>
          </p:cNvSpPr>
          <p:nvPr/>
        </p:nvSpPr>
        <p:spPr bwMode="auto">
          <a:xfrm>
            <a:off x="4121794" y="416282"/>
            <a:ext cx="8039725"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algn="ctr" defTabSz="914400" eaLnBrk="0" fontAlgn="base" hangingPunct="0">
              <a:spcBef>
                <a:spcPct val="0"/>
              </a:spcBef>
              <a:spcAft>
                <a:spcPct val="0"/>
              </a:spcAft>
            </a:pPr>
            <a:r>
              <a:rPr lang="en-US" altLang="en-US" sz="3200" i="1" dirty="0">
                <a:latin typeface="+mj-lt"/>
                <a:ea typeface="Times New Roman" panose="02020603050405020304" pitchFamily="18" charset="0"/>
              </a:rPr>
              <a:t>#121 The Old Badger and the French Hen</a:t>
            </a:r>
            <a:endParaRPr kumimoji="0" lang="en-US" altLang="en-US" sz="1600" b="0" i="0" u="none" strike="noStrike" cap="none" normalizeH="0" baseline="0" dirty="0">
              <a:ln>
                <a:noFill/>
              </a:ln>
              <a:solidFill>
                <a:schemeClr val="tx1"/>
              </a:solidFill>
              <a:effectLst/>
              <a:latin typeface="Arial" panose="020B0604020202020204" pitchFamily="34" charset="0"/>
            </a:endParaRPr>
          </a:p>
        </p:txBody>
      </p:sp>
      <p:sp>
        <p:nvSpPr>
          <p:cNvPr id="13" name="Rectangle 15">
            <a:extLst>
              <a:ext uri="{FF2B5EF4-FFF2-40B4-BE49-F238E27FC236}">
                <a16:creationId xmlns:a16="http://schemas.microsoft.com/office/drawing/2014/main" id="{1F803717-21D0-C541-9E0D-A45980CCD960}"/>
              </a:ext>
            </a:extLst>
          </p:cNvPr>
          <p:cNvSpPr>
            <a:spLocks noChangeArrowheads="1"/>
          </p:cNvSpPr>
          <p:nvPr/>
        </p:nvSpPr>
        <p:spPr bwMode="auto">
          <a:xfrm>
            <a:off x="4152273" y="1171069"/>
            <a:ext cx="7811127" cy="58831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ctr"/>
            <a:r>
              <a:rPr lang="en-US" sz="1600" i="1" dirty="0"/>
              <a:t>An old badger was pouring his usual bowl of coffee to go sit for his morning routine by the edge of the garden, nestled between the servant’s quarters and the stables. He had invited his friend, a French hen, who also enjoyed life’s little pleasures. He had his kitchen prepare some of her favorites: a wonderfully crusty baguette with butter and strawberry jam, pain au chocolate, and a perfectly ripe, sliced peach with crème </a:t>
            </a:r>
            <a:r>
              <a:rPr lang="en-US" sz="1600" i="1" dirty="0" err="1"/>
              <a:t>fraîche</a:t>
            </a:r>
            <a:r>
              <a:rPr lang="en-US" sz="1600" i="1" dirty="0"/>
              <a:t>. “The morning sun promises a delightful hour,” observed the badger.” “I quite agree,” rejoined the hen, “I do believe it is bringing out the full fragrance of the privet blossoms.” </a:t>
            </a:r>
            <a:endParaRPr lang="en-US" sz="1600" dirty="0"/>
          </a:p>
          <a:p>
            <a:pPr algn="ctr"/>
            <a:r>
              <a:rPr lang="en-US" sz="1600" i="1" dirty="0"/>
              <a:t> </a:t>
            </a:r>
            <a:endParaRPr lang="en-US" sz="1600" dirty="0"/>
          </a:p>
          <a:p>
            <a:pPr algn="ctr"/>
            <a:r>
              <a:rPr lang="en-US" sz="1600" i="1" dirty="0"/>
              <a:t>Unbeknownst to the consumers, their morning gathering was also joined by a host of little spiritual beings. Here were the actual chefs. Here were the ones responsible for the feast of tastes and smells. Here were the workers that grew the fruits and flowers, encouraged the wind and the sun and the dew, supported the cooks in the kitchen and the servants in their quarters, and made the morning itself possible. They watched with great satisfaction that their labors had not gone unnoticed. But what about them - the beings behind the scenes? As the little ones relished the morning repast, they enjoyed a hearty laugh, gently making fun of the old badger and the French hen. “And when will they appreciate us? Yes, we are little, yet all of our little deeds basically run all of nature!”</a:t>
            </a:r>
            <a:r>
              <a:rPr lang="en-US" sz="1600" dirty="0"/>
              <a:t> </a:t>
            </a:r>
          </a:p>
          <a:p>
            <a:pPr algn="ctr"/>
            <a:endParaRPr lang="en-US" altLang="en-US" sz="1400" i="1" dirty="0">
              <a:latin typeface="+mj-lt"/>
              <a:ea typeface="Times New Roman" panose="02020603050405020304" pitchFamily="18" charset="0"/>
            </a:endParaRPr>
          </a:p>
          <a:p>
            <a:pPr algn="ctr"/>
            <a:r>
              <a:rPr lang="en-US" i="1" dirty="0"/>
              <a:t>DO NOT MISS OUT ON LIFE’S LITTLE PLEASURES</a:t>
            </a:r>
            <a:endParaRPr lang="en-US" altLang="en-US" sz="1400" i="1" dirty="0">
              <a:latin typeface="+mj-lt"/>
              <a:ea typeface="Times New Roman" panose="02020603050405020304" pitchFamily="18" charset="0"/>
            </a:endParaRPr>
          </a:p>
          <a:p>
            <a:pPr marR="0" lvl="0" algn="ctr" defTabSz="914400" fontAlgn="base">
              <a:lnSpc>
                <a:spcPct val="90000"/>
              </a:lnSpc>
              <a:spcBef>
                <a:spcPct val="0"/>
              </a:spcBef>
              <a:spcAft>
                <a:spcPts val="600"/>
              </a:spcAft>
              <a:buClrTx/>
              <a:buSzTx/>
              <a:tabLst/>
            </a:pPr>
            <a:endParaRPr lang="en-US" sz="1200" dirty="0"/>
          </a:p>
          <a:p>
            <a:pPr algn="r"/>
            <a:r>
              <a:rPr lang="en-US" sz="1050" dirty="0">
                <a:latin typeface="Arial" panose="020B0604020202020204" pitchFamily="34" charset="0"/>
                <a:cs typeface="Arial" panose="020B0604020202020204" pitchFamily="34" charset="0"/>
              </a:rPr>
              <a:t>- Bickart, J. (2020). </a:t>
            </a:r>
            <a:r>
              <a:rPr lang="en-US" sz="1050" i="1" dirty="0" err="1">
                <a:latin typeface="Arial" panose="020B0604020202020204" pitchFamily="34" charset="0"/>
                <a:cs typeface="Arial" panose="020B0604020202020204" pitchFamily="34" charset="0"/>
              </a:rPr>
              <a:t>Bickart’s</a:t>
            </a:r>
            <a:r>
              <a:rPr lang="en-US" sz="1050" i="1" dirty="0">
                <a:latin typeface="Arial" panose="020B0604020202020204" pitchFamily="34" charset="0"/>
                <a:cs typeface="Arial" panose="020B0604020202020204" pitchFamily="34" charset="0"/>
              </a:rPr>
              <a:t> Just-in-Time Fables</a:t>
            </a:r>
            <a:r>
              <a:rPr lang="en-US" sz="1050" dirty="0">
                <a:latin typeface="Arial" panose="020B0604020202020204" pitchFamily="34" charset="0"/>
                <a:cs typeface="Arial" panose="020B0604020202020204" pitchFamily="34" charset="0"/>
              </a:rPr>
              <a:t> (Vol. 3). Asheville, NC: Red Shirt Interactive Group.</a:t>
            </a: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altLang="en-US" sz="1400" b="0" i="0" u="none" strike="noStrike" cap="none" normalizeH="0" baseline="0" dirty="0">
              <a:ln>
                <a:noFill/>
              </a:ln>
              <a:solidFill>
                <a:schemeClr val="tx1"/>
              </a:solidFill>
              <a:effectLst/>
              <a:latin typeface="+mj-lt"/>
            </a:endParaRPr>
          </a:p>
        </p:txBody>
      </p:sp>
      <p:pic>
        <p:nvPicPr>
          <p:cNvPr id="8" name="Picture 7" descr="A picture containing indoor, photo, food, cake&#10;&#10;Description automatically generated">
            <a:extLst>
              <a:ext uri="{FF2B5EF4-FFF2-40B4-BE49-F238E27FC236}">
                <a16:creationId xmlns:a16="http://schemas.microsoft.com/office/drawing/2014/main" id="{BEBF9A7E-4F29-7E45-8F42-336F78155F69}"/>
              </a:ext>
            </a:extLst>
          </p:cNvPr>
          <p:cNvPicPr/>
          <p:nvPr/>
        </p:nvPicPr>
        <p:blipFill>
          <a:blip r:embed="rId4"/>
          <a:stretch>
            <a:fillRect/>
          </a:stretch>
        </p:blipFill>
        <p:spPr>
          <a:xfrm>
            <a:off x="113126" y="1245195"/>
            <a:ext cx="4039148" cy="2739955"/>
          </a:xfrm>
          <a:prstGeom prst="rect">
            <a:avLst/>
          </a:prstGeom>
        </p:spPr>
      </p:pic>
    </p:spTree>
    <p:extLst>
      <p:ext uri="{BB962C8B-B14F-4D97-AF65-F5344CB8AC3E}">
        <p14:creationId xmlns:p14="http://schemas.microsoft.com/office/powerpoint/2010/main" val="143946965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9" name="Picture 44" descr="A close up of a logo&#10;&#10;Description automatically generated">
            <a:extLst>
              <a:ext uri="{FF2B5EF4-FFF2-40B4-BE49-F238E27FC236}">
                <a16:creationId xmlns:a16="http://schemas.microsoft.com/office/drawing/2014/main" id="{5642CBB1-4842-5F45-9C5D-192A3724AD1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58733" y="704925"/>
            <a:ext cx="393700" cy="136525"/>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3">
            <a:extLst>
              <a:ext uri="{FF2B5EF4-FFF2-40B4-BE49-F238E27FC236}">
                <a16:creationId xmlns:a16="http://schemas.microsoft.com/office/drawing/2014/main" id="{F21E5368-8BF0-6A49-81D1-7218F0A34AF6}"/>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2" name="Rectangle 14">
            <a:extLst>
              <a:ext uri="{FF2B5EF4-FFF2-40B4-BE49-F238E27FC236}">
                <a16:creationId xmlns:a16="http://schemas.microsoft.com/office/drawing/2014/main" id="{9C735FF7-4C16-AC45-B7A1-D9C617D2D119}"/>
              </a:ext>
            </a:extLst>
          </p:cNvPr>
          <p:cNvSpPr>
            <a:spLocks noChangeArrowheads="1"/>
          </p:cNvSpPr>
          <p:nvPr/>
        </p:nvSpPr>
        <p:spPr bwMode="auto">
          <a:xfrm>
            <a:off x="2651760" y="126722"/>
            <a:ext cx="950976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ctr"/>
            <a:r>
              <a:rPr lang="en-US" sz="3200" i="1" dirty="0"/>
              <a:t>#123 The Oven and the Radio</a:t>
            </a:r>
            <a:endParaRPr lang="en-US" sz="3200" dirty="0"/>
          </a:p>
        </p:txBody>
      </p:sp>
      <p:sp>
        <p:nvSpPr>
          <p:cNvPr id="13" name="Rectangle 15">
            <a:extLst>
              <a:ext uri="{FF2B5EF4-FFF2-40B4-BE49-F238E27FC236}">
                <a16:creationId xmlns:a16="http://schemas.microsoft.com/office/drawing/2014/main" id="{1F803717-21D0-C541-9E0D-A45980CCD960}"/>
              </a:ext>
            </a:extLst>
          </p:cNvPr>
          <p:cNvSpPr>
            <a:spLocks noChangeArrowheads="1"/>
          </p:cNvSpPr>
          <p:nvPr/>
        </p:nvSpPr>
        <p:spPr bwMode="auto">
          <a:xfrm>
            <a:off x="2560320" y="815764"/>
            <a:ext cx="9646919" cy="63140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ctr"/>
            <a:r>
              <a:rPr lang="en-US" sz="1400" i="1" dirty="0"/>
              <a:t>An inquisitive young boy named Marshall walked through the woods to his Grandma’s house. As he entered, she greeted him with a big hug, announcing that a fresh batch of cookies were about to come out of the oven! Marshall practically shook with anticipation as he sat in Grandma’s warm kitchen and listened to her old music, on her old radio. Looking around at the radio and the oven and the wallpaper, Marshall innocently observed, “Grandma, everything in your house is old.” “Well, I guess that’s right,” laughed Grandma, “including me!” Just then, the little bell on the stove rang and Grandma took the cookies out of the oven. She put two on a plate for Marshall, then poured a glass of milk. Biting into the soft, warm cookie, Marshall got a dreamy look in his eye, as if he were contemplating a far-off land. “Grandma,” he asked in a sing song voice, “where do IDEAS come from?” Grandma paused to consider the question, then answered, “Well, that is certainly a good question. I don’t rightly know. But I guess some ideas come from putting two and two together.” “What does that mean?” probed Marshall. “Well,” began his Grandma, “if I asked you how much two plus two is and you answered ‘four’, then I would say that you got that idea from inside your head. It would be kind of like the oven. You put the two and two into your head like I put the raw cookies into the oven. Then you cooked up the answer ‘four’, like I baked the cookies.” “I see,” said Marshall with his eyes darting around as if he were preparing an extremely complex interrogation, “but what about if I got a new idea that I never thought about before? Like this morning … I suddenly got the idea to visit you! And somehow, I was already thinking you might have cookies! Do all of those ideas come from inside my head like the cookies in the oven?” “Well, my word, you DO ask good questions!” admired his Grandma, “I guess those ideas are different. I suppose that ovens only give back what you put in.” Grandma fell silent for a moment, then suddenly burst out with an inspired thought, “Perhaps fresh ideas that just appear in your mind are like the songs on the radio! Maybe those ideas come floating in on waves from outside of you.” “I see, Grandma!” exclaimed Marshall grabbing another full measure of cookies, milk, and satisfaction, “sometimes I’m an oven, and sometimes I’m a radio!” </a:t>
            </a:r>
            <a:endParaRPr lang="en-US" sz="1400" dirty="0"/>
          </a:p>
          <a:p>
            <a:pPr algn="ctr"/>
            <a:r>
              <a:rPr lang="en-US" sz="1400" i="1" dirty="0"/>
              <a:t> </a:t>
            </a:r>
            <a:endParaRPr lang="en-US" sz="1400" dirty="0"/>
          </a:p>
          <a:p>
            <a:pPr algn="ctr"/>
            <a:r>
              <a:rPr lang="en-US" sz="1400" i="1" dirty="0"/>
              <a:t>Marshall went home satisfied, at least for the present. But Grandma was left pondering what would inevitably be the next question on a subsequent visit, namely, “And where were those ideas before they were received in my radio?”</a:t>
            </a:r>
            <a:endParaRPr lang="en-US" sz="1400" dirty="0"/>
          </a:p>
          <a:p>
            <a:pPr algn="ctr"/>
            <a:r>
              <a:rPr lang="en-US" sz="1400" i="1" dirty="0"/>
              <a:t> </a:t>
            </a:r>
            <a:endParaRPr lang="en-US" sz="1400" dirty="0"/>
          </a:p>
          <a:p>
            <a:pPr algn="ctr"/>
            <a:r>
              <a:rPr lang="en-US" sz="1400" i="1" dirty="0"/>
              <a:t>WHERE DO INTUITIONS COME FROM? </a:t>
            </a:r>
            <a:endParaRPr lang="en-US" sz="1400" dirty="0"/>
          </a:p>
          <a:p>
            <a:pPr marR="0" lvl="0" algn="ctr" defTabSz="914400" fontAlgn="base">
              <a:lnSpc>
                <a:spcPct val="90000"/>
              </a:lnSpc>
              <a:spcBef>
                <a:spcPct val="0"/>
              </a:spcBef>
              <a:spcAft>
                <a:spcPts val="600"/>
              </a:spcAft>
              <a:buClrTx/>
              <a:buSzTx/>
              <a:tabLst/>
            </a:pPr>
            <a:endParaRPr lang="en-US" sz="1200" dirty="0"/>
          </a:p>
          <a:p>
            <a:pPr algn="r"/>
            <a:r>
              <a:rPr lang="en-US" sz="1050" dirty="0">
                <a:latin typeface="Arial" panose="020B0604020202020204" pitchFamily="34" charset="0"/>
                <a:cs typeface="Arial" panose="020B0604020202020204" pitchFamily="34" charset="0"/>
              </a:rPr>
              <a:t>- Bickart, J. (2020). </a:t>
            </a:r>
            <a:r>
              <a:rPr lang="en-US" sz="1050" i="1" dirty="0" err="1">
                <a:latin typeface="Arial" panose="020B0604020202020204" pitchFamily="34" charset="0"/>
                <a:cs typeface="Arial" panose="020B0604020202020204" pitchFamily="34" charset="0"/>
              </a:rPr>
              <a:t>Bickart’s</a:t>
            </a:r>
            <a:r>
              <a:rPr lang="en-US" sz="1050" i="1" dirty="0">
                <a:latin typeface="Arial" panose="020B0604020202020204" pitchFamily="34" charset="0"/>
                <a:cs typeface="Arial" panose="020B0604020202020204" pitchFamily="34" charset="0"/>
              </a:rPr>
              <a:t> Just-in-Time Fables</a:t>
            </a:r>
            <a:r>
              <a:rPr lang="en-US" sz="1050" dirty="0">
                <a:latin typeface="Arial" panose="020B0604020202020204" pitchFamily="34" charset="0"/>
                <a:cs typeface="Arial" panose="020B0604020202020204" pitchFamily="34" charset="0"/>
              </a:rPr>
              <a:t> (Vol. 3). Asheville, NC: Red Shirt Interactive Group.</a:t>
            </a: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altLang="en-US" sz="1400" b="0" i="0" u="none" strike="noStrike" cap="none" normalizeH="0" baseline="0" dirty="0">
              <a:ln>
                <a:noFill/>
              </a:ln>
              <a:solidFill>
                <a:schemeClr val="tx1"/>
              </a:solidFill>
              <a:effectLst/>
              <a:latin typeface="+mj-lt"/>
            </a:endParaRPr>
          </a:p>
        </p:txBody>
      </p:sp>
      <p:pic>
        <p:nvPicPr>
          <p:cNvPr id="7" name="Picture 6" descr="A picture containing building, photo, view, street&#10;&#10;Description automatically generated">
            <a:extLst>
              <a:ext uri="{FF2B5EF4-FFF2-40B4-BE49-F238E27FC236}">
                <a16:creationId xmlns:a16="http://schemas.microsoft.com/office/drawing/2014/main" id="{1A4D88F8-2F7B-DD43-BD10-01805767AFFD}"/>
              </a:ext>
            </a:extLst>
          </p:cNvPr>
          <p:cNvPicPr/>
          <p:nvPr/>
        </p:nvPicPr>
        <p:blipFill>
          <a:blip r:embed="rId4"/>
          <a:stretch>
            <a:fillRect/>
          </a:stretch>
        </p:blipFill>
        <p:spPr>
          <a:xfrm>
            <a:off x="160019" y="358149"/>
            <a:ext cx="2491741" cy="1790691"/>
          </a:xfrm>
          <a:prstGeom prst="rect">
            <a:avLst/>
          </a:prstGeom>
        </p:spPr>
      </p:pic>
    </p:spTree>
    <p:extLst>
      <p:ext uri="{BB962C8B-B14F-4D97-AF65-F5344CB8AC3E}">
        <p14:creationId xmlns:p14="http://schemas.microsoft.com/office/powerpoint/2010/main" val="87860173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9" name="Picture 44" descr="A close up of a logo&#10;&#10;Description automatically generated">
            <a:extLst>
              <a:ext uri="{FF2B5EF4-FFF2-40B4-BE49-F238E27FC236}">
                <a16:creationId xmlns:a16="http://schemas.microsoft.com/office/drawing/2014/main" id="{5642CBB1-4842-5F45-9C5D-192A3724AD1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92133" y="964005"/>
            <a:ext cx="393700" cy="136525"/>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3">
            <a:extLst>
              <a:ext uri="{FF2B5EF4-FFF2-40B4-BE49-F238E27FC236}">
                <a16:creationId xmlns:a16="http://schemas.microsoft.com/office/drawing/2014/main" id="{F21E5368-8BF0-6A49-81D1-7218F0A34AF6}"/>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2" name="Rectangle 14">
            <a:extLst>
              <a:ext uri="{FF2B5EF4-FFF2-40B4-BE49-F238E27FC236}">
                <a16:creationId xmlns:a16="http://schemas.microsoft.com/office/drawing/2014/main" id="{9C735FF7-4C16-AC45-B7A1-D9C617D2D119}"/>
              </a:ext>
            </a:extLst>
          </p:cNvPr>
          <p:cNvSpPr>
            <a:spLocks noChangeArrowheads="1"/>
          </p:cNvSpPr>
          <p:nvPr/>
        </p:nvSpPr>
        <p:spPr bwMode="auto">
          <a:xfrm>
            <a:off x="3999874" y="309304"/>
            <a:ext cx="8039725"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algn="ctr" defTabSz="914400" eaLnBrk="0" fontAlgn="base" hangingPunct="0">
              <a:spcBef>
                <a:spcPct val="0"/>
              </a:spcBef>
              <a:spcAft>
                <a:spcPct val="0"/>
              </a:spcAft>
            </a:pPr>
            <a:r>
              <a:rPr lang="en-US" altLang="en-US" sz="3600" i="1" dirty="0">
                <a:latin typeface="+mj-lt"/>
                <a:ea typeface="Times New Roman" panose="02020603050405020304" pitchFamily="18" charset="0"/>
              </a:rPr>
              <a:t>#106 The Three Muskrats Trilogy</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3" name="Rectangle 15">
            <a:extLst>
              <a:ext uri="{FF2B5EF4-FFF2-40B4-BE49-F238E27FC236}">
                <a16:creationId xmlns:a16="http://schemas.microsoft.com/office/drawing/2014/main" id="{1F803717-21D0-C541-9E0D-A45980CCD960}"/>
              </a:ext>
            </a:extLst>
          </p:cNvPr>
          <p:cNvSpPr>
            <a:spLocks noChangeArrowheads="1"/>
          </p:cNvSpPr>
          <p:nvPr/>
        </p:nvSpPr>
        <p:spPr bwMode="auto">
          <a:xfrm>
            <a:off x="4084320" y="1821801"/>
            <a:ext cx="7926753" cy="50167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ctr"/>
            <a:r>
              <a:rPr lang="en-US" sz="1600" i="1" dirty="0"/>
              <a:t>Long, long ago, before anyone wrote words, there were three muskrats. They played all day, every day. They were great friends. They lived in a cave next to a wide river below a ring of trees that lay below a cliff. The citadel you see in the illustration was not built yet. It is in the next story, “The Three Muskrats II”. Their favorite game was listening to stories that gnomes would tell them. Gnomes are the spiritual elemental beings that live in the rocks. All three muskrats could see and hear the gnomes.</a:t>
            </a:r>
          </a:p>
          <a:p>
            <a:pPr algn="ctr"/>
            <a:endParaRPr lang="en-US" sz="1600" i="1" dirty="0"/>
          </a:p>
          <a:p>
            <a:pPr algn="ctr"/>
            <a:r>
              <a:rPr lang="en-US" sz="1600" i="1" dirty="0"/>
              <a:t>One day, one of the three muskrats started to write symbols on the wall of the cave. He said he was writing the story of the three muskrats. The other two muskrats did not read the symbols, just the one muskrat. All of a sudden, a gnome came to tell a story. The muskrat who wrote symbols could no longer see the gnome. The gnome started the story, but only the other two muskrats could hear him. The one who learned to write, lost the ability to see and hear the gnome. </a:t>
            </a:r>
          </a:p>
          <a:p>
            <a:pPr algn="ctr"/>
            <a:endParaRPr lang="en-US" sz="1600" i="1" dirty="0"/>
          </a:p>
          <a:p>
            <a:pPr algn="ctr"/>
            <a:r>
              <a:rPr lang="en-US" sz="1600" i="1" dirty="0"/>
              <a:t>As the years went by, the two friends kept telling the third muskrat that the gnome was visiting. They told him the stories, too, but the third muskrat started to have trouble believing them, for he could no longer see or hear spiritual beings.</a:t>
            </a:r>
          </a:p>
          <a:p>
            <a:pPr algn="ctr"/>
            <a:endParaRPr lang="en-US" sz="1600" i="1" dirty="0"/>
          </a:p>
          <a:p>
            <a:pPr algn="ctr"/>
            <a:r>
              <a:rPr lang="en-US" sz="1600" i="1" dirty="0"/>
              <a:t>IT IS HARD TO BELIEVE WHAT YOU CANNOT SEE</a:t>
            </a:r>
          </a:p>
        </p:txBody>
      </p:sp>
      <p:pic>
        <p:nvPicPr>
          <p:cNvPr id="8" name="Picture 7" descr="A close up of food&#10;&#10;Description automatically generated">
            <a:extLst>
              <a:ext uri="{FF2B5EF4-FFF2-40B4-BE49-F238E27FC236}">
                <a16:creationId xmlns:a16="http://schemas.microsoft.com/office/drawing/2014/main" id="{1023D0FC-3032-DC43-A474-69DE3E097333}"/>
              </a:ext>
            </a:extLst>
          </p:cNvPr>
          <p:cNvPicPr/>
          <p:nvPr/>
        </p:nvPicPr>
        <p:blipFill>
          <a:blip r:embed="rId4"/>
          <a:stretch>
            <a:fillRect/>
          </a:stretch>
        </p:blipFill>
        <p:spPr>
          <a:xfrm>
            <a:off x="607362" y="575627"/>
            <a:ext cx="3217878" cy="4194493"/>
          </a:xfrm>
          <a:prstGeom prst="rect">
            <a:avLst/>
          </a:prstGeom>
        </p:spPr>
      </p:pic>
      <p:pic>
        <p:nvPicPr>
          <p:cNvPr id="9" name="Picture 44" descr="A close up of a logo&#10;&#10;Description automatically generated">
            <a:extLst>
              <a:ext uri="{FF2B5EF4-FFF2-40B4-BE49-F238E27FC236}">
                <a16:creationId xmlns:a16="http://schemas.microsoft.com/office/drawing/2014/main" id="{8B9DABF4-0931-E14F-A376-0C9CE819524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37853" y="1680285"/>
            <a:ext cx="393700" cy="136525"/>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14">
            <a:extLst>
              <a:ext uri="{FF2B5EF4-FFF2-40B4-BE49-F238E27FC236}">
                <a16:creationId xmlns:a16="http://schemas.microsoft.com/office/drawing/2014/main" id="{ED4B6315-E7A5-6D47-B7EB-B9AA21139B4F}"/>
              </a:ext>
            </a:extLst>
          </p:cNvPr>
          <p:cNvSpPr>
            <a:spLocks noChangeArrowheads="1"/>
          </p:cNvSpPr>
          <p:nvPr/>
        </p:nvSpPr>
        <p:spPr bwMode="auto">
          <a:xfrm>
            <a:off x="3984634" y="1040824"/>
            <a:ext cx="8039725"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algn="ctr" defTabSz="914400" eaLnBrk="0" fontAlgn="base" hangingPunct="0">
              <a:spcBef>
                <a:spcPct val="0"/>
              </a:spcBef>
              <a:spcAft>
                <a:spcPct val="0"/>
              </a:spcAft>
            </a:pPr>
            <a:r>
              <a:rPr lang="en-US" altLang="en-US" sz="3600" i="1" dirty="0">
                <a:latin typeface="+mj-lt"/>
                <a:ea typeface="Times New Roman" panose="02020603050405020304" pitchFamily="18" charset="0"/>
              </a:rPr>
              <a:t>The Three Muskrats I</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7922536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vegetable&#10;&#10;Description automatically generated">
            <a:extLst>
              <a:ext uri="{FF2B5EF4-FFF2-40B4-BE49-F238E27FC236}">
                <a16:creationId xmlns:a16="http://schemas.microsoft.com/office/drawing/2014/main" id="{4E894C36-C34A-B349-9B5C-2CC25967A78D}"/>
              </a:ext>
            </a:extLst>
          </p:cNvPr>
          <p:cNvPicPr>
            <a:picLocks noChangeAspect="1"/>
          </p:cNvPicPr>
          <p:nvPr/>
        </p:nvPicPr>
        <p:blipFill>
          <a:blip r:embed="rId3"/>
          <a:stretch>
            <a:fillRect/>
          </a:stretch>
        </p:blipFill>
        <p:spPr>
          <a:xfrm>
            <a:off x="4781862" y="2443397"/>
            <a:ext cx="2628275" cy="1971206"/>
          </a:xfrm>
          <a:prstGeom prst="rect">
            <a:avLst/>
          </a:prstGeom>
        </p:spPr>
      </p:pic>
      <p:sp>
        <p:nvSpPr>
          <p:cNvPr id="2" name="TextBox 1">
            <a:extLst>
              <a:ext uri="{FF2B5EF4-FFF2-40B4-BE49-F238E27FC236}">
                <a16:creationId xmlns:a16="http://schemas.microsoft.com/office/drawing/2014/main" id="{C59C9EF4-174A-C14B-840A-D76629035240}"/>
              </a:ext>
            </a:extLst>
          </p:cNvPr>
          <p:cNvSpPr txBox="1"/>
          <p:nvPr/>
        </p:nvSpPr>
        <p:spPr>
          <a:xfrm>
            <a:off x="0" y="5222928"/>
            <a:ext cx="12191999" cy="369332"/>
          </a:xfrm>
          <a:prstGeom prst="rect">
            <a:avLst/>
          </a:prstGeom>
          <a:noFill/>
        </p:spPr>
        <p:txBody>
          <a:bodyPr wrap="square" rtlCol="0">
            <a:spAutoFit/>
          </a:bodyPr>
          <a:lstStyle/>
          <a:p>
            <a:pPr algn="ctr"/>
            <a:r>
              <a:rPr lang="en-US" dirty="0"/>
              <a:t>up next … </a:t>
            </a:r>
            <a:r>
              <a:rPr lang="en-US" i="1" dirty="0"/>
              <a:t>words</a:t>
            </a:r>
          </a:p>
        </p:txBody>
      </p:sp>
    </p:spTree>
    <p:extLst>
      <p:ext uri="{BB962C8B-B14F-4D97-AF65-F5344CB8AC3E}">
        <p14:creationId xmlns:p14="http://schemas.microsoft.com/office/powerpoint/2010/main" val="256965013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3">
            <a:extLst>
              <a:ext uri="{FF2B5EF4-FFF2-40B4-BE49-F238E27FC236}">
                <a16:creationId xmlns:a16="http://schemas.microsoft.com/office/drawing/2014/main" id="{F21E5368-8BF0-6A49-81D1-7218F0A34AF6}"/>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3" name="Rectangle 15">
            <a:extLst>
              <a:ext uri="{FF2B5EF4-FFF2-40B4-BE49-F238E27FC236}">
                <a16:creationId xmlns:a16="http://schemas.microsoft.com/office/drawing/2014/main" id="{1F803717-21D0-C541-9E0D-A45980CCD960}"/>
              </a:ext>
            </a:extLst>
          </p:cNvPr>
          <p:cNvSpPr>
            <a:spLocks noChangeArrowheads="1"/>
          </p:cNvSpPr>
          <p:nvPr/>
        </p:nvSpPr>
        <p:spPr bwMode="auto">
          <a:xfrm>
            <a:off x="4137034" y="1665373"/>
            <a:ext cx="7826366" cy="49859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ctr"/>
            <a:r>
              <a:rPr lang="en-US" sz="1600" i="1" dirty="0"/>
              <a:t>As thousands of years passed by, a citadel was built on the cliffs above the ring of trees above the river. Three new muskrats were born in a cave. They became very great friends, as did their ancestors. Also, like the one ancestor who lost the ability to see and hear the gnomes, all three of these muskrats had no idea that the gnomes were in the rocks of the cave. The gnomes wanted to tell them stories, but the muskrats could not see nor hear them.</a:t>
            </a:r>
            <a:endParaRPr lang="en-US" sz="1600" dirty="0"/>
          </a:p>
          <a:p>
            <a:pPr algn="ctr"/>
            <a:r>
              <a:rPr lang="en-US" sz="1600" i="1" dirty="0"/>
              <a:t> </a:t>
            </a:r>
            <a:endParaRPr lang="en-US" sz="1600" dirty="0"/>
          </a:p>
          <a:p>
            <a:pPr algn="ctr"/>
            <a:r>
              <a:rPr lang="en-US" sz="1600" i="1" dirty="0"/>
              <a:t>One day, one of the three muskrats started to become aware of a story. He did not hear words in his ears, he imagined the story in his mind. As he told the other two muskrats the story, he began to see the gnome who was telling the story. He got very excited and told the other two muskrats all about the gnome, so that they might see him, too. But, try as he might, the other two muskrats could not see or hear the gnome. </a:t>
            </a:r>
            <a:endParaRPr lang="en-US" sz="1600" dirty="0"/>
          </a:p>
          <a:p>
            <a:pPr algn="ctr"/>
            <a:r>
              <a:rPr lang="en-US" sz="1600" i="1" dirty="0"/>
              <a:t> </a:t>
            </a:r>
            <a:endParaRPr lang="en-US" sz="1600" dirty="0"/>
          </a:p>
          <a:p>
            <a:pPr algn="ctr"/>
            <a:r>
              <a:rPr lang="en-US" sz="1600" i="1" dirty="0"/>
              <a:t>As the years went by, the two friends kept telling the third muskrat that they were not aware of any gnome. They told him that they had trouble believing that he could see or hear spiritual beings.</a:t>
            </a:r>
            <a:endParaRPr lang="en-US" sz="1600" dirty="0"/>
          </a:p>
          <a:p>
            <a:pPr algn="ctr"/>
            <a:r>
              <a:rPr lang="en-US" sz="1600" i="1" dirty="0"/>
              <a:t> </a:t>
            </a:r>
            <a:endParaRPr lang="en-US" sz="1600" dirty="0"/>
          </a:p>
          <a:p>
            <a:pPr algn="ctr"/>
            <a:r>
              <a:rPr lang="en-US" sz="1600" i="1" dirty="0"/>
              <a:t>SOMETIMES THE MAJORITY RULES OUT POSSIBILITIES</a:t>
            </a:r>
            <a:endParaRPr lang="en-US" sz="1600" dirty="0"/>
          </a:p>
          <a:p>
            <a:endParaRPr kumimoji="0" lang="en-US" altLang="en-US" sz="1400" b="0" i="0" u="none" strike="noStrike" cap="none" normalizeH="0" baseline="0" dirty="0">
              <a:ln>
                <a:noFill/>
              </a:ln>
              <a:solidFill>
                <a:schemeClr val="tx1"/>
              </a:solidFill>
              <a:effectLst/>
              <a:latin typeface="+mj-lt"/>
            </a:endParaRPr>
          </a:p>
        </p:txBody>
      </p:sp>
      <p:pic>
        <p:nvPicPr>
          <p:cNvPr id="8" name="Picture 7" descr="A close up of food&#10;&#10;Description automatically generated">
            <a:extLst>
              <a:ext uri="{FF2B5EF4-FFF2-40B4-BE49-F238E27FC236}">
                <a16:creationId xmlns:a16="http://schemas.microsoft.com/office/drawing/2014/main" id="{1023D0FC-3032-DC43-A474-69DE3E097333}"/>
              </a:ext>
            </a:extLst>
          </p:cNvPr>
          <p:cNvPicPr/>
          <p:nvPr/>
        </p:nvPicPr>
        <p:blipFill>
          <a:blip r:embed="rId3"/>
          <a:stretch>
            <a:fillRect/>
          </a:stretch>
        </p:blipFill>
        <p:spPr>
          <a:xfrm>
            <a:off x="607362" y="575627"/>
            <a:ext cx="3217878" cy="4194493"/>
          </a:xfrm>
          <a:prstGeom prst="rect">
            <a:avLst/>
          </a:prstGeom>
        </p:spPr>
      </p:pic>
      <p:pic>
        <p:nvPicPr>
          <p:cNvPr id="9" name="Picture 44" descr="A close up of a logo&#10;&#10;Description automatically generated">
            <a:extLst>
              <a:ext uri="{FF2B5EF4-FFF2-40B4-BE49-F238E27FC236}">
                <a16:creationId xmlns:a16="http://schemas.microsoft.com/office/drawing/2014/main" id="{8B9DABF4-0931-E14F-A376-0C9CE819524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68333" y="1482165"/>
            <a:ext cx="393700" cy="136525"/>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14">
            <a:extLst>
              <a:ext uri="{FF2B5EF4-FFF2-40B4-BE49-F238E27FC236}">
                <a16:creationId xmlns:a16="http://schemas.microsoft.com/office/drawing/2014/main" id="{ED4B6315-E7A5-6D47-B7EB-B9AA21139B4F}"/>
              </a:ext>
            </a:extLst>
          </p:cNvPr>
          <p:cNvSpPr>
            <a:spLocks noChangeArrowheads="1"/>
          </p:cNvSpPr>
          <p:nvPr/>
        </p:nvSpPr>
        <p:spPr bwMode="auto">
          <a:xfrm>
            <a:off x="4060834" y="781744"/>
            <a:ext cx="8039725"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algn="ctr" defTabSz="914400" eaLnBrk="0" fontAlgn="base" hangingPunct="0">
              <a:spcBef>
                <a:spcPct val="0"/>
              </a:spcBef>
              <a:spcAft>
                <a:spcPct val="0"/>
              </a:spcAft>
            </a:pPr>
            <a:r>
              <a:rPr lang="en-US" altLang="en-US" sz="3600" i="1" dirty="0">
                <a:latin typeface="+mj-lt"/>
                <a:ea typeface="Times New Roman" panose="02020603050405020304" pitchFamily="18" charset="0"/>
              </a:rPr>
              <a:t>The Three Muskrats II</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425119370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3">
            <a:extLst>
              <a:ext uri="{FF2B5EF4-FFF2-40B4-BE49-F238E27FC236}">
                <a16:creationId xmlns:a16="http://schemas.microsoft.com/office/drawing/2014/main" id="{F21E5368-8BF0-6A49-81D1-7218F0A34AF6}"/>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3" name="Rectangle 15">
            <a:extLst>
              <a:ext uri="{FF2B5EF4-FFF2-40B4-BE49-F238E27FC236}">
                <a16:creationId xmlns:a16="http://schemas.microsoft.com/office/drawing/2014/main" id="{1F803717-21D0-C541-9E0D-A45980CCD960}"/>
              </a:ext>
            </a:extLst>
          </p:cNvPr>
          <p:cNvSpPr>
            <a:spLocks noChangeArrowheads="1"/>
          </p:cNvSpPr>
          <p:nvPr/>
        </p:nvSpPr>
        <p:spPr bwMode="auto">
          <a:xfrm>
            <a:off x="3749041" y="973913"/>
            <a:ext cx="8305802" cy="61293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ctr"/>
            <a:r>
              <a:rPr lang="en-US" sz="1600" i="1" dirty="0"/>
              <a:t>A short time passed. Even though the one muskrat kept saying that he could see the gnome and the other two had trouble believing him, the three muskrats remained very great friends. </a:t>
            </a:r>
            <a:endParaRPr lang="en-US" sz="1600" dirty="0"/>
          </a:p>
          <a:p>
            <a:pPr algn="ctr"/>
            <a:r>
              <a:rPr lang="en-US" sz="1600" i="1" dirty="0"/>
              <a:t> </a:t>
            </a:r>
            <a:endParaRPr lang="en-US" sz="1600" dirty="0"/>
          </a:p>
          <a:p>
            <a:pPr algn="ctr"/>
            <a:r>
              <a:rPr lang="en-US" sz="1600" i="1" dirty="0"/>
              <a:t>One day, the one muskrat said that the gnome had come to tell a story. The gnome said that the story was for all three friends. It was a most beautiful and exciting story. So, all three sat, while the one who could see and hear the gnome related the story. It was a tale of how the muskrats’ ancestors used to be able to genuinely see and hear the gnomes. It explained that the gnomes wanted to tell the muskrats all of the secrets of nature, but to hear the stories, the muskrats would have to want to see and hear them.</a:t>
            </a:r>
          </a:p>
          <a:p>
            <a:pPr algn="ctr"/>
            <a:endParaRPr lang="en-US" sz="1600" i="1" dirty="0"/>
          </a:p>
          <a:p>
            <a:pPr algn="ctr"/>
            <a:r>
              <a:rPr lang="en-US" sz="1600" i="1" dirty="0"/>
              <a:t> So, being very great friends, all three muskrats acted as if </a:t>
            </a:r>
            <a:endParaRPr lang="en-US" altLang="en-US" sz="1600" i="1" dirty="0">
              <a:latin typeface="+mj-lt"/>
              <a:ea typeface="Times New Roman" panose="02020603050405020304" pitchFamily="18" charset="0"/>
            </a:endParaRPr>
          </a:p>
          <a:p>
            <a:pPr algn="ctr"/>
            <a:r>
              <a:rPr lang="en-US" sz="1600" i="1" dirty="0"/>
              <a:t>they were one, and made a wish. They closed their eyes and wished with all their hearts that they could believe in and learn from the gnomes. And lo and behold, all three opened their eyes and there in the cave was a gnome sitting right in front of them. The gnome was so happy to be seen, that he called elemental beings of the water and plants and air and fire to come to celebrate. In addition to the gladness of being seen, the elementals brought very great and valuable gifts to the three muskrats. The gifts were secret tricks of how to gather food and swim in the water and fly in the air and play with fire. Never again did the three muskrats doubt each other.</a:t>
            </a:r>
            <a:endParaRPr lang="en-US" sz="1600" dirty="0"/>
          </a:p>
          <a:p>
            <a:pPr algn="ctr"/>
            <a:r>
              <a:rPr lang="en-US" sz="1600" i="1" dirty="0"/>
              <a:t> </a:t>
            </a:r>
            <a:endParaRPr lang="en-US" sz="1600" dirty="0"/>
          </a:p>
          <a:p>
            <a:pPr algn="ctr"/>
            <a:r>
              <a:rPr lang="en-US" sz="1600" i="1" dirty="0"/>
              <a:t>ONE FOR ALL AND ALL FOR ONE</a:t>
            </a:r>
            <a:r>
              <a:rPr lang="en-US" sz="1600" dirty="0"/>
              <a:t> </a:t>
            </a:r>
            <a:endParaRPr lang="en-US" altLang="en-US" sz="1600" i="1" dirty="0">
              <a:latin typeface="+mj-lt"/>
              <a:ea typeface="Times New Roman" panose="02020603050405020304" pitchFamily="18" charset="0"/>
            </a:endParaRPr>
          </a:p>
          <a:p>
            <a:pPr marR="0" lvl="0" algn="ctr" defTabSz="914400" fontAlgn="base">
              <a:lnSpc>
                <a:spcPct val="90000"/>
              </a:lnSpc>
              <a:spcBef>
                <a:spcPct val="0"/>
              </a:spcBef>
              <a:spcAft>
                <a:spcPts val="600"/>
              </a:spcAft>
              <a:buClrTx/>
              <a:buSzTx/>
              <a:tabLst/>
            </a:pPr>
            <a:endParaRPr lang="en-US" sz="1200" dirty="0"/>
          </a:p>
          <a:p>
            <a:pPr algn="r"/>
            <a:r>
              <a:rPr lang="en-US" sz="1050" dirty="0">
                <a:latin typeface="Arial" panose="020B0604020202020204" pitchFamily="34" charset="0"/>
                <a:cs typeface="Arial" panose="020B0604020202020204" pitchFamily="34" charset="0"/>
              </a:rPr>
              <a:t>- Bickart, J. (2020). </a:t>
            </a:r>
            <a:r>
              <a:rPr lang="en-US" sz="1050" i="1" dirty="0" err="1">
                <a:latin typeface="Arial" panose="020B0604020202020204" pitchFamily="34" charset="0"/>
                <a:cs typeface="Arial" panose="020B0604020202020204" pitchFamily="34" charset="0"/>
              </a:rPr>
              <a:t>Bickart’s</a:t>
            </a:r>
            <a:r>
              <a:rPr lang="en-US" sz="1050" i="1" dirty="0">
                <a:latin typeface="Arial" panose="020B0604020202020204" pitchFamily="34" charset="0"/>
                <a:cs typeface="Arial" panose="020B0604020202020204" pitchFamily="34" charset="0"/>
              </a:rPr>
              <a:t> Just-in-Time Fables</a:t>
            </a:r>
            <a:r>
              <a:rPr lang="en-US" sz="1050" dirty="0">
                <a:latin typeface="Arial" panose="020B0604020202020204" pitchFamily="34" charset="0"/>
                <a:cs typeface="Arial" panose="020B0604020202020204" pitchFamily="34" charset="0"/>
              </a:rPr>
              <a:t> (Vol. 3). Asheville, NC: Red Shirt Interactive Group.</a:t>
            </a: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altLang="en-US" sz="1400" b="0" i="0" u="none" strike="noStrike" cap="none" normalizeH="0" baseline="0" dirty="0">
              <a:ln>
                <a:noFill/>
              </a:ln>
              <a:solidFill>
                <a:schemeClr val="tx1"/>
              </a:solidFill>
              <a:effectLst/>
              <a:latin typeface="+mj-lt"/>
            </a:endParaRPr>
          </a:p>
        </p:txBody>
      </p:sp>
      <p:pic>
        <p:nvPicPr>
          <p:cNvPr id="8" name="Picture 7" descr="A close up of food&#10;&#10;Description automatically generated">
            <a:extLst>
              <a:ext uri="{FF2B5EF4-FFF2-40B4-BE49-F238E27FC236}">
                <a16:creationId xmlns:a16="http://schemas.microsoft.com/office/drawing/2014/main" id="{1023D0FC-3032-DC43-A474-69DE3E097333}"/>
              </a:ext>
            </a:extLst>
          </p:cNvPr>
          <p:cNvPicPr/>
          <p:nvPr/>
        </p:nvPicPr>
        <p:blipFill>
          <a:blip r:embed="rId3"/>
          <a:stretch>
            <a:fillRect/>
          </a:stretch>
        </p:blipFill>
        <p:spPr>
          <a:xfrm>
            <a:off x="607362" y="575627"/>
            <a:ext cx="3217878" cy="4194493"/>
          </a:xfrm>
          <a:prstGeom prst="rect">
            <a:avLst/>
          </a:prstGeom>
        </p:spPr>
      </p:pic>
      <p:pic>
        <p:nvPicPr>
          <p:cNvPr id="9" name="Picture 44" descr="A close up of a logo&#10;&#10;Description automatically generated">
            <a:extLst>
              <a:ext uri="{FF2B5EF4-FFF2-40B4-BE49-F238E27FC236}">
                <a16:creationId xmlns:a16="http://schemas.microsoft.com/office/drawing/2014/main" id="{8B9DABF4-0931-E14F-A376-0C9CE819524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00693" y="857325"/>
            <a:ext cx="393700" cy="136525"/>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14">
            <a:extLst>
              <a:ext uri="{FF2B5EF4-FFF2-40B4-BE49-F238E27FC236}">
                <a16:creationId xmlns:a16="http://schemas.microsoft.com/office/drawing/2014/main" id="{ED4B6315-E7A5-6D47-B7EB-B9AA21139B4F}"/>
              </a:ext>
            </a:extLst>
          </p:cNvPr>
          <p:cNvSpPr>
            <a:spLocks noChangeArrowheads="1"/>
          </p:cNvSpPr>
          <p:nvPr/>
        </p:nvSpPr>
        <p:spPr bwMode="auto">
          <a:xfrm>
            <a:off x="3893194" y="248344"/>
            <a:ext cx="8039725"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algn="ctr" defTabSz="914400" eaLnBrk="0" fontAlgn="base" hangingPunct="0">
              <a:spcBef>
                <a:spcPct val="0"/>
              </a:spcBef>
              <a:spcAft>
                <a:spcPct val="0"/>
              </a:spcAft>
            </a:pPr>
            <a:r>
              <a:rPr lang="en-US" altLang="en-US" sz="3600" i="1" dirty="0">
                <a:latin typeface="+mj-lt"/>
                <a:ea typeface="Times New Roman" panose="02020603050405020304" pitchFamily="18" charset="0"/>
              </a:rPr>
              <a:t>The Three Muskrats III</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6022827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0C1026B9-56DE-1C45-8F0C-B6684D68F100}"/>
              </a:ext>
            </a:extLst>
          </p:cNvPr>
          <p:cNvGraphicFramePr>
            <a:graphicFrameLocks noGrp="1"/>
          </p:cNvGraphicFramePr>
          <p:nvPr>
            <p:extLst>
              <p:ext uri="{D42A27DB-BD31-4B8C-83A1-F6EECF244321}">
                <p14:modId xmlns:p14="http://schemas.microsoft.com/office/powerpoint/2010/main" val="2598130176"/>
              </p:ext>
            </p:extLst>
          </p:nvPr>
        </p:nvGraphicFramePr>
        <p:xfrm>
          <a:off x="626536" y="2130546"/>
          <a:ext cx="10972801" cy="4631961"/>
        </p:xfrm>
        <a:graphic>
          <a:graphicData uri="http://schemas.openxmlformats.org/drawingml/2006/table">
            <a:tbl>
              <a:tblPr/>
              <a:tblGrid>
                <a:gridCol w="10972801">
                  <a:extLst>
                    <a:ext uri="{9D8B030D-6E8A-4147-A177-3AD203B41FA5}">
                      <a16:colId xmlns:a16="http://schemas.microsoft.com/office/drawing/2014/main" val="1267363206"/>
                    </a:ext>
                  </a:extLst>
                </a:gridCol>
              </a:tblGrid>
              <a:tr h="4631961">
                <a:tc>
                  <a:txBody>
                    <a:bodyPr/>
                    <a:lstStyle/>
                    <a:p>
                      <a:pPr marL="0" marR="0" algn="ctr">
                        <a:spcBef>
                          <a:spcPts val="0"/>
                        </a:spcBef>
                        <a:spcAft>
                          <a:spcPts val="0"/>
                        </a:spcAft>
                      </a:pPr>
                      <a:r>
                        <a:rPr lang="en-US" sz="3200" b="1" i="1" dirty="0" err="1">
                          <a:effectLst/>
                          <a:latin typeface="New serif"/>
                        </a:rPr>
                        <a:t>Plasee</a:t>
                      </a:r>
                      <a:r>
                        <a:rPr lang="en-US" sz="3200" b="1" i="1" dirty="0">
                          <a:effectLst/>
                          <a:latin typeface="New serif"/>
                        </a:rPr>
                        <a:t> </a:t>
                      </a:r>
                      <a:r>
                        <a:rPr lang="en-US" sz="3200" b="1" i="1" dirty="0" err="1">
                          <a:effectLst/>
                          <a:latin typeface="New serif"/>
                        </a:rPr>
                        <a:t>raed</a:t>
                      </a:r>
                      <a:r>
                        <a:rPr lang="en-US" sz="3200" b="1" i="1" dirty="0">
                          <a:effectLst/>
                          <a:latin typeface="New serif"/>
                        </a:rPr>
                        <a:t> </a:t>
                      </a:r>
                      <a:r>
                        <a:rPr lang="en-US" sz="3200" b="1" i="1" dirty="0" err="1">
                          <a:effectLst/>
                          <a:latin typeface="New serif"/>
                        </a:rPr>
                        <a:t>tihs</a:t>
                      </a:r>
                      <a:r>
                        <a:rPr lang="en-US" sz="3200" b="1" i="1" dirty="0">
                          <a:effectLst/>
                          <a:latin typeface="New serif"/>
                        </a:rPr>
                        <a:t> </a:t>
                      </a:r>
                      <a:r>
                        <a:rPr lang="en-US" sz="3200" b="1" i="1" dirty="0" err="1">
                          <a:effectLst/>
                          <a:latin typeface="New serif"/>
                        </a:rPr>
                        <a:t>aluod</a:t>
                      </a:r>
                      <a:r>
                        <a:rPr lang="en-US" sz="3200" b="1" i="1" dirty="0">
                          <a:effectLst/>
                          <a:latin typeface="New serif"/>
                        </a:rPr>
                        <a:t> and </a:t>
                      </a:r>
                      <a:r>
                        <a:rPr lang="en-US" sz="3200" b="1" i="1" dirty="0" err="1">
                          <a:effectLst/>
                          <a:latin typeface="New serif"/>
                        </a:rPr>
                        <a:t>ntoe</a:t>
                      </a:r>
                      <a:r>
                        <a:rPr lang="en-US" sz="3200" b="1" i="1" dirty="0">
                          <a:effectLst/>
                          <a:latin typeface="New serif"/>
                        </a:rPr>
                        <a:t> the </a:t>
                      </a:r>
                      <a:r>
                        <a:rPr lang="en-US" sz="3200" b="1" i="1" dirty="0" err="1">
                          <a:effectLst/>
                          <a:latin typeface="New serif"/>
                        </a:rPr>
                        <a:t>seepd</a:t>
                      </a:r>
                      <a:r>
                        <a:rPr lang="en-US" sz="3200" b="1" i="1" dirty="0">
                          <a:effectLst/>
                          <a:latin typeface="New serif"/>
                        </a:rPr>
                        <a:t> at </a:t>
                      </a:r>
                      <a:r>
                        <a:rPr lang="en-US" sz="3200" b="1" i="1" dirty="0" err="1">
                          <a:effectLst/>
                          <a:latin typeface="New serif"/>
                        </a:rPr>
                        <a:t>wihch</a:t>
                      </a:r>
                      <a:r>
                        <a:rPr lang="en-US" sz="3200" b="1" i="1" dirty="0">
                          <a:effectLst/>
                          <a:latin typeface="New serif"/>
                        </a:rPr>
                        <a:t> you </a:t>
                      </a:r>
                      <a:r>
                        <a:rPr lang="en-US" sz="3200" b="1" i="1" dirty="0" err="1">
                          <a:effectLst/>
                          <a:latin typeface="New serif"/>
                        </a:rPr>
                        <a:t>poreced</a:t>
                      </a:r>
                      <a:r>
                        <a:rPr lang="en-US" sz="3200" b="1" i="1" dirty="0">
                          <a:effectLst/>
                          <a:latin typeface="New serif"/>
                        </a:rPr>
                        <a:t>.</a:t>
                      </a:r>
                    </a:p>
                    <a:p>
                      <a:pPr marL="0" marR="0" algn="ctr">
                        <a:spcBef>
                          <a:spcPts val="0"/>
                        </a:spcBef>
                        <a:spcAft>
                          <a:spcPts val="0"/>
                        </a:spcAft>
                      </a:pPr>
                      <a:endParaRPr lang="en-US" sz="3200" b="1" i="1" dirty="0">
                        <a:effectLst/>
                        <a:latin typeface="New serif"/>
                      </a:endParaRPr>
                    </a:p>
                    <a:p>
                      <a:pPr marL="0" marR="0" algn="ctr">
                        <a:spcBef>
                          <a:spcPts val="0"/>
                        </a:spcBef>
                        <a:spcAft>
                          <a:spcPts val="0"/>
                        </a:spcAft>
                      </a:pPr>
                      <a:r>
                        <a:rPr lang="en-US" sz="3200" b="1" i="1" dirty="0">
                          <a:effectLst/>
                          <a:latin typeface="New serif"/>
                        </a:rPr>
                        <a:t>A </a:t>
                      </a:r>
                      <a:r>
                        <a:rPr lang="en-US" sz="3200" b="1" i="1" dirty="0" err="1">
                          <a:effectLst/>
                          <a:latin typeface="New serif"/>
                        </a:rPr>
                        <a:t>hamun</a:t>
                      </a:r>
                      <a:r>
                        <a:rPr lang="en-US" sz="3200" b="1" i="1" dirty="0">
                          <a:effectLst/>
                          <a:latin typeface="New serif"/>
                        </a:rPr>
                        <a:t> </a:t>
                      </a:r>
                      <a:r>
                        <a:rPr lang="en-US" sz="3200" b="1" i="1" dirty="0" err="1">
                          <a:effectLst/>
                          <a:latin typeface="New serif"/>
                        </a:rPr>
                        <a:t>bnieg</a:t>
                      </a:r>
                      <a:r>
                        <a:rPr lang="en-US" sz="3200" b="1" i="1" dirty="0">
                          <a:effectLst/>
                          <a:latin typeface="New serif"/>
                        </a:rPr>
                        <a:t> </a:t>
                      </a:r>
                      <a:r>
                        <a:rPr lang="en-US" sz="3200" b="1" i="1" dirty="0" err="1">
                          <a:effectLst/>
                          <a:latin typeface="New serif"/>
                        </a:rPr>
                        <a:t>lokos</a:t>
                      </a:r>
                      <a:r>
                        <a:rPr lang="en-US" sz="3200" b="1" i="1" dirty="0">
                          <a:effectLst/>
                          <a:latin typeface="New serif"/>
                        </a:rPr>
                        <a:t> </a:t>
                      </a:r>
                      <a:r>
                        <a:rPr lang="en-US" sz="3200" b="1" i="1" dirty="0" err="1">
                          <a:effectLst/>
                          <a:latin typeface="New serif"/>
                        </a:rPr>
                        <a:t>mroe</a:t>
                      </a:r>
                      <a:r>
                        <a:rPr lang="en-US" sz="3200" b="1" i="1" dirty="0">
                          <a:effectLst/>
                          <a:latin typeface="New serif"/>
                        </a:rPr>
                        <a:t> for </a:t>
                      </a:r>
                      <a:r>
                        <a:rPr lang="en-US" sz="3200" b="1" i="1" dirty="0" err="1">
                          <a:effectLst/>
                          <a:latin typeface="New serif"/>
                        </a:rPr>
                        <a:t>cnotxet</a:t>
                      </a:r>
                      <a:r>
                        <a:rPr lang="en-US" sz="3200" b="1" i="1" dirty="0">
                          <a:effectLst/>
                          <a:latin typeface="New serif"/>
                        </a:rPr>
                        <a:t> and </a:t>
                      </a:r>
                      <a:r>
                        <a:rPr lang="en-US" sz="3200" b="1" i="1" dirty="0" err="1">
                          <a:effectLst/>
                          <a:latin typeface="New serif"/>
                        </a:rPr>
                        <a:t>wolhe</a:t>
                      </a:r>
                      <a:r>
                        <a:rPr lang="en-US" sz="3200" b="1" i="1" dirty="0">
                          <a:effectLst/>
                          <a:latin typeface="New serif"/>
                        </a:rPr>
                        <a:t> </a:t>
                      </a:r>
                      <a:r>
                        <a:rPr lang="en-US" sz="3200" b="1" i="1" dirty="0" err="1">
                          <a:effectLst/>
                          <a:latin typeface="New serif"/>
                        </a:rPr>
                        <a:t>wrdos</a:t>
                      </a:r>
                      <a:r>
                        <a:rPr lang="en-US" sz="3200" b="1" i="1" dirty="0">
                          <a:effectLst/>
                          <a:latin typeface="New serif"/>
                        </a:rPr>
                        <a:t> </a:t>
                      </a:r>
                      <a:r>
                        <a:rPr lang="en-US" sz="3200" b="1" i="1" dirty="0" err="1">
                          <a:effectLst/>
                          <a:latin typeface="New serif"/>
                        </a:rPr>
                        <a:t>tahn</a:t>
                      </a:r>
                      <a:r>
                        <a:rPr lang="en-US" sz="3200" b="1" i="1" dirty="0">
                          <a:effectLst/>
                          <a:latin typeface="New serif"/>
                        </a:rPr>
                        <a:t> for </a:t>
                      </a:r>
                      <a:r>
                        <a:rPr lang="en-US" sz="3200" b="1" i="1" dirty="0" err="1">
                          <a:effectLst/>
                          <a:latin typeface="New serif"/>
                        </a:rPr>
                        <a:t>ecaxt</a:t>
                      </a:r>
                      <a:r>
                        <a:rPr lang="en-US" sz="3200" b="1" i="1" dirty="0">
                          <a:effectLst/>
                          <a:latin typeface="New serif"/>
                        </a:rPr>
                        <a:t> </a:t>
                      </a:r>
                      <a:r>
                        <a:rPr lang="en-US" sz="3200" b="1" i="1" dirty="0" err="1">
                          <a:effectLst/>
                          <a:latin typeface="New serif"/>
                        </a:rPr>
                        <a:t>sllpneig</a:t>
                      </a:r>
                      <a:r>
                        <a:rPr lang="en-US" sz="3200" b="1" i="1" dirty="0">
                          <a:effectLst/>
                          <a:latin typeface="New serif"/>
                        </a:rPr>
                        <a:t>. </a:t>
                      </a:r>
                      <a:r>
                        <a:rPr lang="en-US" sz="3200" b="1" i="1" dirty="0" err="1">
                          <a:effectLst/>
                          <a:latin typeface="New serif"/>
                        </a:rPr>
                        <a:t>Yuor</a:t>
                      </a:r>
                      <a:r>
                        <a:rPr lang="en-US" sz="3200" b="1" i="1" dirty="0">
                          <a:effectLst/>
                          <a:latin typeface="New serif"/>
                        </a:rPr>
                        <a:t> </a:t>
                      </a:r>
                      <a:r>
                        <a:rPr lang="en-US" sz="3200" b="1" i="1" dirty="0" err="1">
                          <a:effectLst/>
                          <a:latin typeface="New serif"/>
                        </a:rPr>
                        <a:t>inceiblre</a:t>
                      </a:r>
                      <a:r>
                        <a:rPr lang="en-US" sz="3200" b="1" i="1" dirty="0">
                          <a:effectLst/>
                          <a:latin typeface="New serif"/>
                        </a:rPr>
                        <a:t> </a:t>
                      </a:r>
                      <a:r>
                        <a:rPr lang="en-US" sz="3200" b="1" i="1" dirty="0" err="1">
                          <a:effectLst/>
                          <a:latin typeface="New serif"/>
                        </a:rPr>
                        <a:t>mnid</a:t>
                      </a:r>
                      <a:r>
                        <a:rPr lang="en-US" sz="3200" b="1" i="1" dirty="0">
                          <a:effectLst/>
                          <a:latin typeface="New serif"/>
                        </a:rPr>
                        <a:t> </a:t>
                      </a:r>
                      <a:r>
                        <a:rPr lang="en-US" sz="3200" b="1" i="1" dirty="0" err="1">
                          <a:effectLst/>
                          <a:latin typeface="New serif"/>
                        </a:rPr>
                        <a:t>mstoly</a:t>
                      </a:r>
                      <a:r>
                        <a:rPr lang="en-US" sz="3200" b="1" i="1" dirty="0">
                          <a:effectLst/>
                          <a:latin typeface="New serif"/>
                        </a:rPr>
                        <a:t> </a:t>
                      </a:r>
                      <a:r>
                        <a:rPr lang="en-US" sz="3200" b="1" i="1" dirty="0" err="1">
                          <a:effectLst/>
                          <a:latin typeface="New serif"/>
                        </a:rPr>
                        <a:t>lkoos</a:t>
                      </a:r>
                      <a:r>
                        <a:rPr lang="en-US" sz="3200" b="1" i="1" dirty="0">
                          <a:effectLst/>
                          <a:latin typeface="New serif"/>
                        </a:rPr>
                        <a:t> for the </a:t>
                      </a:r>
                      <a:r>
                        <a:rPr lang="en-US" sz="3200" b="1" i="1" dirty="0" err="1">
                          <a:effectLst/>
                          <a:latin typeface="New serif"/>
                        </a:rPr>
                        <a:t>fsirt</a:t>
                      </a:r>
                      <a:r>
                        <a:rPr lang="en-US" sz="3200" b="1" i="1" dirty="0">
                          <a:effectLst/>
                          <a:latin typeface="New serif"/>
                        </a:rPr>
                        <a:t> and </a:t>
                      </a:r>
                      <a:r>
                        <a:rPr lang="en-US" sz="3200" b="1" i="1" dirty="0" err="1">
                          <a:effectLst/>
                          <a:latin typeface="New serif"/>
                        </a:rPr>
                        <a:t>lsat</a:t>
                      </a:r>
                      <a:r>
                        <a:rPr lang="en-US" sz="3200" b="1" i="1" dirty="0">
                          <a:effectLst/>
                          <a:latin typeface="New serif"/>
                        </a:rPr>
                        <a:t> </a:t>
                      </a:r>
                      <a:r>
                        <a:rPr lang="en-US" sz="3200" b="1" i="1" dirty="0" err="1">
                          <a:effectLst/>
                          <a:latin typeface="New serif"/>
                        </a:rPr>
                        <a:t>ltretes</a:t>
                      </a:r>
                      <a:r>
                        <a:rPr lang="en-US" sz="3200" b="1" i="1" dirty="0">
                          <a:effectLst/>
                          <a:latin typeface="New serif"/>
                        </a:rPr>
                        <a:t> of a </a:t>
                      </a:r>
                      <a:r>
                        <a:rPr lang="en-US" sz="3200" b="1" i="1" dirty="0" err="1">
                          <a:effectLst/>
                          <a:latin typeface="New serif"/>
                        </a:rPr>
                        <a:t>wrod</a:t>
                      </a:r>
                      <a:r>
                        <a:rPr lang="en-US" sz="3200" b="1" i="1" dirty="0">
                          <a:effectLst/>
                          <a:latin typeface="New serif"/>
                        </a:rPr>
                        <a:t>. </a:t>
                      </a:r>
                      <a:r>
                        <a:rPr lang="en-US" sz="3200" b="1" i="1" dirty="0" err="1">
                          <a:effectLst/>
                          <a:latin typeface="New serif"/>
                        </a:rPr>
                        <a:t>Yuong</a:t>
                      </a:r>
                      <a:r>
                        <a:rPr lang="en-US" sz="3200" b="1" i="1" dirty="0">
                          <a:effectLst/>
                          <a:latin typeface="New serif"/>
                        </a:rPr>
                        <a:t> </a:t>
                      </a:r>
                      <a:r>
                        <a:rPr lang="en-US" sz="3200" b="1" i="1" dirty="0" err="1">
                          <a:effectLst/>
                          <a:latin typeface="New serif"/>
                        </a:rPr>
                        <a:t>cilhrden</a:t>
                      </a:r>
                      <a:r>
                        <a:rPr lang="en-US" sz="3200" b="1" i="1" dirty="0">
                          <a:effectLst/>
                          <a:latin typeface="New serif"/>
                        </a:rPr>
                        <a:t> </a:t>
                      </a:r>
                      <a:r>
                        <a:rPr lang="en-US" sz="3200" b="1" i="1" dirty="0" err="1">
                          <a:effectLst/>
                          <a:latin typeface="New serif"/>
                        </a:rPr>
                        <a:t>wtcah</a:t>
                      </a:r>
                      <a:r>
                        <a:rPr lang="en-US" sz="3200" b="1" i="1" dirty="0">
                          <a:effectLst/>
                          <a:latin typeface="New serif"/>
                        </a:rPr>
                        <a:t> for </a:t>
                      </a:r>
                      <a:r>
                        <a:rPr lang="en-US" sz="3200" b="1" i="1" dirty="0" err="1">
                          <a:effectLst/>
                          <a:latin typeface="New serif"/>
                        </a:rPr>
                        <a:t>eevn</a:t>
                      </a:r>
                      <a:r>
                        <a:rPr lang="en-US" sz="3200" b="1" i="1" dirty="0">
                          <a:effectLst/>
                          <a:latin typeface="New serif"/>
                        </a:rPr>
                        <a:t> </a:t>
                      </a:r>
                      <a:r>
                        <a:rPr lang="en-US" sz="3200" b="1" i="1" dirty="0" err="1">
                          <a:effectLst/>
                          <a:latin typeface="New serif"/>
                        </a:rPr>
                        <a:t>brodaer</a:t>
                      </a:r>
                      <a:r>
                        <a:rPr lang="en-US" sz="3200" b="1" i="1" dirty="0">
                          <a:effectLst/>
                          <a:latin typeface="New serif"/>
                        </a:rPr>
                        <a:t> </a:t>
                      </a:r>
                      <a:r>
                        <a:rPr lang="en-US" sz="3200" b="1" i="1" dirty="0" err="1">
                          <a:effectLst/>
                          <a:latin typeface="New serif"/>
                        </a:rPr>
                        <a:t>ctenoxutal</a:t>
                      </a:r>
                      <a:r>
                        <a:rPr lang="en-US" sz="3200" b="1" i="1" dirty="0">
                          <a:effectLst/>
                          <a:latin typeface="New serif"/>
                        </a:rPr>
                        <a:t> </a:t>
                      </a:r>
                      <a:r>
                        <a:rPr lang="en-US" sz="3200" b="1" i="1" dirty="0" err="1">
                          <a:effectLst/>
                          <a:latin typeface="New serif"/>
                        </a:rPr>
                        <a:t>cleus</a:t>
                      </a:r>
                      <a:r>
                        <a:rPr lang="en-US" sz="3200" b="1" i="1" dirty="0">
                          <a:effectLst/>
                          <a:latin typeface="New serif"/>
                        </a:rPr>
                        <a:t>. </a:t>
                      </a:r>
                      <a:r>
                        <a:rPr lang="en-US" sz="3200" b="1" i="1" dirty="0" err="1">
                          <a:effectLst/>
                          <a:latin typeface="New serif"/>
                        </a:rPr>
                        <a:t>Trefheore</a:t>
                      </a:r>
                      <a:r>
                        <a:rPr lang="en-US" sz="3200" b="1" i="1" dirty="0">
                          <a:effectLst/>
                          <a:latin typeface="New serif"/>
                        </a:rPr>
                        <a:t>, </a:t>
                      </a:r>
                      <a:r>
                        <a:rPr lang="en-US" sz="3200" b="1" i="1" dirty="0" err="1">
                          <a:effectLst/>
                          <a:latin typeface="New serif"/>
                        </a:rPr>
                        <a:t>mkae</a:t>
                      </a:r>
                      <a:r>
                        <a:rPr lang="en-US" sz="3200" b="1" i="1" dirty="0">
                          <a:effectLst/>
                          <a:latin typeface="New serif"/>
                        </a:rPr>
                        <a:t> </a:t>
                      </a:r>
                      <a:r>
                        <a:rPr lang="en-US" sz="3200" b="1" i="1" dirty="0" err="1">
                          <a:effectLst/>
                          <a:latin typeface="New serif"/>
                        </a:rPr>
                        <a:t>srue</a:t>
                      </a:r>
                      <a:r>
                        <a:rPr lang="en-US" sz="3200" b="1" i="1" dirty="0">
                          <a:effectLst/>
                          <a:latin typeface="New serif"/>
                        </a:rPr>
                        <a:t> </a:t>
                      </a:r>
                      <a:r>
                        <a:rPr lang="en-US" sz="3200" b="1" i="1" dirty="0" err="1">
                          <a:effectLst/>
                          <a:latin typeface="New serif"/>
                        </a:rPr>
                        <a:t>taht</a:t>
                      </a:r>
                      <a:r>
                        <a:rPr lang="en-US" sz="3200" b="1" i="1" dirty="0">
                          <a:effectLst/>
                          <a:latin typeface="New serif"/>
                        </a:rPr>
                        <a:t> you </a:t>
                      </a:r>
                      <a:r>
                        <a:rPr lang="en-US" sz="3200" b="1" i="1" dirty="0" err="1">
                          <a:effectLst/>
                          <a:latin typeface="New serif"/>
                        </a:rPr>
                        <a:t>aenttd</a:t>
                      </a:r>
                      <a:r>
                        <a:rPr lang="en-US" sz="3200" b="1" i="1" dirty="0">
                          <a:effectLst/>
                          <a:latin typeface="New serif"/>
                        </a:rPr>
                        <a:t> to </a:t>
                      </a:r>
                      <a:r>
                        <a:rPr lang="en-US" sz="3200" b="1" i="1" dirty="0" err="1">
                          <a:effectLst/>
                          <a:latin typeface="New serif"/>
                        </a:rPr>
                        <a:t>btoh</a:t>
                      </a:r>
                      <a:r>
                        <a:rPr lang="en-US" sz="3200" b="1" i="1" dirty="0">
                          <a:effectLst/>
                          <a:latin typeface="New serif"/>
                        </a:rPr>
                        <a:t> the </a:t>
                      </a:r>
                      <a:r>
                        <a:rPr lang="en-US" sz="3200" b="1" i="1" dirty="0" err="1">
                          <a:effectLst/>
                          <a:latin typeface="New serif"/>
                        </a:rPr>
                        <a:t>wlohe</a:t>
                      </a:r>
                      <a:r>
                        <a:rPr lang="en-US" sz="3200" b="1" i="1" dirty="0">
                          <a:effectLst/>
                          <a:latin typeface="New serif"/>
                        </a:rPr>
                        <a:t> and its prats.</a:t>
                      </a:r>
                    </a:p>
                  </a:txBody>
                  <a:tcPr marL="15240" marR="15240" marT="15240" marB="15240" anchor="ctr">
                    <a:lnL>
                      <a:noFill/>
                    </a:lnL>
                    <a:lnR>
                      <a:noFill/>
                    </a:lnR>
                    <a:lnT>
                      <a:noFill/>
                    </a:lnT>
                    <a:lnB>
                      <a:noFill/>
                    </a:lnB>
                    <a:solidFill>
                      <a:srgbClr val="FFFFFF"/>
                    </a:solidFill>
                  </a:tcPr>
                </a:tc>
                <a:extLst>
                  <a:ext uri="{0D108BD9-81ED-4DB2-BD59-A6C34878D82A}">
                    <a16:rowId xmlns:a16="http://schemas.microsoft.com/office/drawing/2014/main" val="3950895932"/>
                  </a:ext>
                </a:extLst>
              </a:tr>
            </a:tbl>
          </a:graphicData>
        </a:graphic>
      </p:graphicFrame>
      <p:sp>
        <p:nvSpPr>
          <p:cNvPr id="13" name="Title 1">
            <a:extLst>
              <a:ext uri="{FF2B5EF4-FFF2-40B4-BE49-F238E27FC236}">
                <a16:creationId xmlns:a16="http://schemas.microsoft.com/office/drawing/2014/main" id="{4165C96A-6982-C240-AC13-3DF1D9094706}"/>
              </a:ext>
            </a:extLst>
          </p:cNvPr>
          <p:cNvSpPr>
            <a:spLocks noGrp="1"/>
          </p:cNvSpPr>
          <p:nvPr>
            <p:ph type="title"/>
          </p:nvPr>
        </p:nvSpPr>
        <p:spPr>
          <a:xfrm>
            <a:off x="0" y="300433"/>
            <a:ext cx="12192000" cy="1690688"/>
          </a:xfrm>
        </p:spPr>
        <p:txBody>
          <a:bodyPr>
            <a:normAutofit/>
          </a:bodyPr>
          <a:lstStyle/>
          <a:p>
            <a:r>
              <a:rPr lang="en-US" sz="4100" dirty="0"/>
              <a:t>  Overview</a:t>
            </a:r>
            <a:br>
              <a:rPr lang="en-US" dirty="0"/>
            </a:br>
            <a:br>
              <a:rPr lang="en-US" sz="1200" dirty="0"/>
            </a:br>
            <a:r>
              <a:rPr lang="en-US" sz="1400" dirty="0"/>
              <a:t>	</a:t>
            </a:r>
            <a:r>
              <a:rPr lang="en-US" sz="2000" dirty="0"/>
              <a:t> </a:t>
            </a:r>
            <a:endParaRPr lang="en-US" dirty="0"/>
          </a:p>
        </p:txBody>
      </p:sp>
      <p:pic>
        <p:nvPicPr>
          <p:cNvPr id="14" name="Picture 13">
            <a:extLst>
              <a:ext uri="{FF2B5EF4-FFF2-40B4-BE49-F238E27FC236}">
                <a16:creationId xmlns:a16="http://schemas.microsoft.com/office/drawing/2014/main" id="{8EC35E36-710A-AE4B-933A-A7CB3B214BA6}"/>
              </a:ext>
            </a:extLst>
          </p:cNvPr>
          <p:cNvPicPr>
            <a:picLocks noChangeAspect="1"/>
          </p:cNvPicPr>
          <p:nvPr/>
        </p:nvPicPr>
        <p:blipFill>
          <a:blip r:embed="rId3"/>
          <a:stretch>
            <a:fillRect/>
          </a:stretch>
        </p:blipFill>
        <p:spPr>
          <a:xfrm>
            <a:off x="0" y="300433"/>
            <a:ext cx="317500" cy="304800"/>
          </a:xfrm>
          <a:prstGeom prst="rect">
            <a:avLst/>
          </a:prstGeom>
        </p:spPr>
      </p:pic>
    </p:spTree>
    <p:extLst>
      <p:ext uri="{BB962C8B-B14F-4D97-AF65-F5344CB8AC3E}">
        <p14:creationId xmlns:p14="http://schemas.microsoft.com/office/powerpoint/2010/main" val="33608725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CED86837-9E8D-5D40-9854-FBE66DECF6E7}"/>
              </a:ext>
            </a:extLst>
          </p:cNvPr>
          <p:cNvGraphicFramePr>
            <a:graphicFrameLocks noGrp="1"/>
          </p:cNvGraphicFramePr>
          <p:nvPr>
            <p:extLst>
              <p:ext uri="{D42A27DB-BD31-4B8C-83A1-F6EECF244321}">
                <p14:modId xmlns:p14="http://schemas.microsoft.com/office/powerpoint/2010/main" val="2012905056"/>
              </p:ext>
            </p:extLst>
          </p:nvPr>
        </p:nvGraphicFramePr>
        <p:xfrm>
          <a:off x="5585033" y="2126116"/>
          <a:ext cx="5786204" cy="3795269"/>
        </p:xfrm>
        <a:graphic>
          <a:graphicData uri="http://schemas.openxmlformats.org/drawingml/2006/table">
            <a:tbl>
              <a:tblPr>
                <a:tableStyleId>{073A0DAA-6AF3-43AB-8588-CEC1D06C72B9}</a:tableStyleId>
              </a:tblPr>
              <a:tblGrid>
                <a:gridCol w="2893102">
                  <a:extLst>
                    <a:ext uri="{9D8B030D-6E8A-4147-A177-3AD203B41FA5}">
                      <a16:colId xmlns:a16="http://schemas.microsoft.com/office/drawing/2014/main" val="1965117125"/>
                    </a:ext>
                  </a:extLst>
                </a:gridCol>
                <a:gridCol w="2893102">
                  <a:extLst>
                    <a:ext uri="{9D8B030D-6E8A-4147-A177-3AD203B41FA5}">
                      <a16:colId xmlns:a16="http://schemas.microsoft.com/office/drawing/2014/main" val="526276368"/>
                    </a:ext>
                  </a:extLst>
                </a:gridCol>
              </a:tblGrid>
              <a:tr h="765968">
                <a:tc gridSpan="2">
                  <a:txBody>
                    <a:bodyPr/>
                    <a:lstStyle/>
                    <a:p>
                      <a:pPr marL="0" marR="0" algn="ctr">
                        <a:lnSpc>
                          <a:spcPct val="115000"/>
                        </a:lnSpc>
                        <a:spcBef>
                          <a:spcPts val="0"/>
                        </a:spcBef>
                        <a:spcAft>
                          <a:spcPts val="1000"/>
                        </a:spcAft>
                      </a:pP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extLst>
                  <a:ext uri="{0D108BD9-81ED-4DB2-BD59-A6C34878D82A}">
                    <a16:rowId xmlns:a16="http://schemas.microsoft.com/office/drawing/2014/main" val="81531751"/>
                  </a:ext>
                </a:extLst>
              </a:tr>
              <a:tr h="489613">
                <a:tc>
                  <a:txBody>
                    <a:bodyPr/>
                    <a:lstStyle/>
                    <a:p>
                      <a:pPr marL="0" marR="0" algn="ctr">
                        <a:lnSpc>
                          <a:spcPct val="150000"/>
                        </a:lnSpc>
                        <a:spcBef>
                          <a:spcPts val="0"/>
                        </a:spcBef>
                        <a:spcAft>
                          <a:spcPts val="0"/>
                        </a:spcAft>
                      </a:pPr>
                      <a:r>
                        <a:rPr lang="en-US" sz="3200" dirty="0">
                          <a:effectLst/>
                        </a:rPr>
                        <a:t>Head</a:t>
                      </a: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50000"/>
                        </a:lnSpc>
                        <a:spcBef>
                          <a:spcPts val="0"/>
                        </a:spcBef>
                        <a:spcAft>
                          <a:spcPts val="0"/>
                        </a:spcAft>
                      </a:pPr>
                      <a:r>
                        <a:rPr lang="en-US" sz="3200" dirty="0">
                          <a:effectLst/>
                        </a:rPr>
                        <a:t>Heart</a:t>
                      </a: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458341993"/>
                  </a:ext>
                </a:extLst>
              </a:tr>
              <a:tr h="404734">
                <a:tc>
                  <a:txBody>
                    <a:bodyPr/>
                    <a:lstStyle/>
                    <a:p>
                      <a:pPr marL="0" marR="0" algn="ctr">
                        <a:lnSpc>
                          <a:spcPct val="150000"/>
                        </a:lnSpc>
                        <a:spcBef>
                          <a:spcPts val="0"/>
                        </a:spcBef>
                        <a:spcAft>
                          <a:spcPts val="0"/>
                        </a:spcAft>
                      </a:pP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50000"/>
                        </a:lnSpc>
                        <a:spcBef>
                          <a:spcPts val="0"/>
                        </a:spcBef>
                        <a:spcAft>
                          <a:spcPts val="0"/>
                        </a:spcAft>
                      </a:pP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815396767"/>
                  </a:ext>
                </a:extLst>
              </a:tr>
              <a:tr h="419725">
                <a:tc>
                  <a:txBody>
                    <a:bodyPr/>
                    <a:lstStyle/>
                    <a:p>
                      <a:pPr marL="0" marR="0" algn="ctr">
                        <a:lnSpc>
                          <a:spcPct val="150000"/>
                        </a:lnSpc>
                        <a:spcBef>
                          <a:spcPts val="0"/>
                        </a:spcBef>
                        <a:spcAft>
                          <a:spcPts val="0"/>
                        </a:spcAft>
                      </a:pP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50000"/>
                        </a:lnSpc>
                        <a:spcBef>
                          <a:spcPts val="0"/>
                        </a:spcBef>
                        <a:spcAft>
                          <a:spcPts val="0"/>
                        </a:spcAft>
                      </a:pP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873456206"/>
                  </a:ext>
                </a:extLst>
              </a:tr>
              <a:tr h="404734">
                <a:tc>
                  <a:txBody>
                    <a:bodyPr/>
                    <a:lstStyle/>
                    <a:p>
                      <a:pPr marL="0" marR="0" algn="ctr">
                        <a:lnSpc>
                          <a:spcPct val="150000"/>
                        </a:lnSpc>
                        <a:spcBef>
                          <a:spcPts val="0"/>
                        </a:spcBef>
                        <a:spcAft>
                          <a:spcPts val="0"/>
                        </a:spcAft>
                      </a:pP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50000"/>
                        </a:lnSpc>
                        <a:spcBef>
                          <a:spcPts val="0"/>
                        </a:spcBef>
                        <a:spcAft>
                          <a:spcPts val="0"/>
                        </a:spcAft>
                      </a:pP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9181295"/>
                  </a:ext>
                </a:extLst>
              </a:tr>
              <a:tr h="419725">
                <a:tc>
                  <a:txBody>
                    <a:bodyPr/>
                    <a:lstStyle/>
                    <a:p>
                      <a:pPr marL="0" marR="0" algn="ctr">
                        <a:lnSpc>
                          <a:spcPct val="150000"/>
                        </a:lnSpc>
                        <a:spcBef>
                          <a:spcPts val="0"/>
                        </a:spcBef>
                        <a:spcAft>
                          <a:spcPts val="0"/>
                        </a:spcAft>
                      </a:pP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50000"/>
                        </a:lnSpc>
                        <a:spcBef>
                          <a:spcPts val="0"/>
                        </a:spcBef>
                        <a:spcAft>
                          <a:spcPts val="0"/>
                        </a:spcAft>
                      </a:pP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578799533"/>
                  </a:ext>
                </a:extLst>
              </a:tr>
              <a:tr h="409797">
                <a:tc>
                  <a:txBody>
                    <a:bodyPr/>
                    <a:lstStyle/>
                    <a:p>
                      <a:pPr marL="0" marR="0" algn="ctr">
                        <a:lnSpc>
                          <a:spcPct val="150000"/>
                        </a:lnSpc>
                        <a:spcBef>
                          <a:spcPts val="0"/>
                        </a:spcBef>
                        <a:spcAft>
                          <a:spcPts val="0"/>
                        </a:spcAft>
                      </a:pP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50000"/>
                        </a:lnSpc>
                        <a:spcBef>
                          <a:spcPts val="0"/>
                        </a:spcBef>
                        <a:spcAft>
                          <a:spcPts val="0"/>
                        </a:spcAft>
                      </a:pP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399373452"/>
                  </a:ext>
                </a:extLst>
              </a:tr>
            </a:tbl>
          </a:graphicData>
        </a:graphic>
      </p:graphicFrame>
      <p:pic>
        <p:nvPicPr>
          <p:cNvPr id="1026" name="Picture 1">
            <a:extLst>
              <a:ext uri="{FF2B5EF4-FFF2-40B4-BE49-F238E27FC236}">
                <a16:creationId xmlns:a16="http://schemas.microsoft.com/office/drawing/2014/main" id="{E8DE3CE9-26A6-9746-B7AB-B1594F30272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618765" y="2150947"/>
            <a:ext cx="320675" cy="301625"/>
          </a:xfrm>
          <a:prstGeom prst="rect">
            <a:avLst/>
          </a:prstGeom>
          <a:noFill/>
          <a:extLst>
            <a:ext uri="{909E8E84-426E-40DD-AFC4-6F175D3DCCD1}">
              <a14:hiddenFill xmlns:a14="http://schemas.microsoft.com/office/drawing/2010/main">
                <a:solidFill>
                  <a:srgbClr val="FFFFFF"/>
                </a:solidFill>
              </a14:hiddenFill>
            </a:ext>
          </a:extLst>
        </p:spPr>
      </p:pic>
      <p:pic>
        <p:nvPicPr>
          <p:cNvPr id="1025" name="Picture 9">
            <a:extLst>
              <a:ext uri="{FF2B5EF4-FFF2-40B4-BE49-F238E27FC236}">
                <a16:creationId xmlns:a16="http://schemas.microsoft.com/office/drawing/2014/main" id="{1F5266F9-FC47-294B-8C6B-E8CCF91F69B0}"/>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206374" y="2157092"/>
            <a:ext cx="2540000" cy="6731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9EB417AA-2733-8D40-A896-CF2237221E5F}"/>
              </a:ext>
            </a:extLst>
          </p:cNvPr>
          <p:cNvSpPr/>
          <p:nvPr/>
        </p:nvSpPr>
        <p:spPr>
          <a:xfrm>
            <a:off x="4677919" y="6380268"/>
            <a:ext cx="4347148" cy="291234"/>
          </a:xfrm>
          <a:prstGeom prst="rect">
            <a:avLst/>
          </a:prstGeom>
        </p:spPr>
        <p:txBody>
          <a:bodyPr wrap="square">
            <a:spAutoFit/>
          </a:bodyPr>
          <a:lstStyle/>
          <a:p>
            <a:pPr marL="2743200" marR="0" algn="ctr">
              <a:lnSpc>
                <a:spcPct val="115000"/>
              </a:lnSpc>
              <a:spcBef>
                <a:spcPts val="0"/>
              </a:spcBef>
              <a:spcAft>
                <a:spcPts val="0"/>
              </a:spcAft>
            </a:pPr>
            <a:r>
              <a:rPr lang="en-US" sz="1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*(Nisbett, 2003)</a:t>
            </a:r>
            <a:endParaRPr lang="en-US"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14" name="Title 1">
            <a:extLst>
              <a:ext uri="{FF2B5EF4-FFF2-40B4-BE49-F238E27FC236}">
                <a16:creationId xmlns:a16="http://schemas.microsoft.com/office/drawing/2014/main" id="{4B247C1E-36DD-8043-A3CF-B8D960822FD7}"/>
              </a:ext>
            </a:extLst>
          </p:cNvPr>
          <p:cNvSpPr>
            <a:spLocks noGrp="1"/>
          </p:cNvSpPr>
          <p:nvPr>
            <p:ph type="title"/>
          </p:nvPr>
        </p:nvSpPr>
        <p:spPr>
          <a:xfrm>
            <a:off x="0" y="300433"/>
            <a:ext cx="12192000" cy="1690688"/>
          </a:xfrm>
        </p:spPr>
        <p:txBody>
          <a:bodyPr>
            <a:normAutofit/>
          </a:bodyPr>
          <a:lstStyle/>
          <a:p>
            <a:r>
              <a:rPr lang="en-US" sz="4100" dirty="0"/>
              <a:t>  Overview</a:t>
            </a:r>
            <a:br>
              <a:rPr lang="en-US" dirty="0"/>
            </a:br>
            <a:br>
              <a:rPr lang="en-US" sz="1200" dirty="0"/>
            </a:br>
            <a:r>
              <a:rPr lang="en-US" sz="1400" dirty="0"/>
              <a:t>	</a:t>
            </a:r>
            <a:r>
              <a:rPr lang="en-US" sz="2000" dirty="0"/>
              <a:t>“It is very simple to be happy; but it is very difficult to be simple.” - Rabindranath Tagore</a:t>
            </a:r>
            <a:endParaRPr lang="en-US" dirty="0"/>
          </a:p>
        </p:txBody>
      </p:sp>
      <p:pic>
        <p:nvPicPr>
          <p:cNvPr id="15" name="Picture 14">
            <a:extLst>
              <a:ext uri="{FF2B5EF4-FFF2-40B4-BE49-F238E27FC236}">
                <a16:creationId xmlns:a16="http://schemas.microsoft.com/office/drawing/2014/main" id="{0164A378-6B2E-834E-A3C0-E4D5FCD51702}"/>
              </a:ext>
            </a:extLst>
          </p:cNvPr>
          <p:cNvPicPr>
            <a:picLocks noChangeAspect="1"/>
          </p:cNvPicPr>
          <p:nvPr/>
        </p:nvPicPr>
        <p:blipFill>
          <a:blip r:embed="rId3"/>
          <a:stretch>
            <a:fillRect/>
          </a:stretch>
        </p:blipFill>
        <p:spPr>
          <a:xfrm>
            <a:off x="0" y="300433"/>
            <a:ext cx="317500" cy="304800"/>
          </a:xfrm>
          <a:prstGeom prst="rect">
            <a:avLst/>
          </a:prstGeom>
        </p:spPr>
      </p:pic>
    </p:spTree>
    <p:extLst>
      <p:ext uri="{BB962C8B-B14F-4D97-AF65-F5344CB8AC3E}">
        <p14:creationId xmlns:p14="http://schemas.microsoft.com/office/powerpoint/2010/main" val="10206327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CED86837-9E8D-5D40-9854-FBE66DECF6E7}"/>
              </a:ext>
            </a:extLst>
          </p:cNvPr>
          <p:cNvGraphicFramePr>
            <a:graphicFrameLocks noGrp="1"/>
          </p:cNvGraphicFramePr>
          <p:nvPr/>
        </p:nvGraphicFramePr>
        <p:xfrm>
          <a:off x="5585033" y="2126116"/>
          <a:ext cx="5786204" cy="3795269"/>
        </p:xfrm>
        <a:graphic>
          <a:graphicData uri="http://schemas.openxmlformats.org/drawingml/2006/table">
            <a:tbl>
              <a:tblPr>
                <a:tableStyleId>{073A0DAA-6AF3-43AB-8588-CEC1D06C72B9}</a:tableStyleId>
              </a:tblPr>
              <a:tblGrid>
                <a:gridCol w="2893102">
                  <a:extLst>
                    <a:ext uri="{9D8B030D-6E8A-4147-A177-3AD203B41FA5}">
                      <a16:colId xmlns:a16="http://schemas.microsoft.com/office/drawing/2014/main" val="1965117125"/>
                    </a:ext>
                  </a:extLst>
                </a:gridCol>
                <a:gridCol w="2893102">
                  <a:extLst>
                    <a:ext uri="{9D8B030D-6E8A-4147-A177-3AD203B41FA5}">
                      <a16:colId xmlns:a16="http://schemas.microsoft.com/office/drawing/2014/main" val="526276368"/>
                    </a:ext>
                  </a:extLst>
                </a:gridCol>
              </a:tblGrid>
              <a:tr h="765968">
                <a:tc gridSpan="2">
                  <a:txBody>
                    <a:bodyPr/>
                    <a:lstStyle/>
                    <a:p>
                      <a:pPr marL="0" marR="0" algn="ctr">
                        <a:lnSpc>
                          <a:spcPct val="115000"/>
                        </a:lnSpc>
                        <a:spcBef>
                          <a:spcPts val="0"/>
                        </a:spcBef>
                        <a:spcAft>
                          <a:spcPts val="1000"/>
                        </a:spcAft>
                      </a:pP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extLst>
                  <a:ext uri="{0D108BD9-81ED-4DB2-BD59-A6C34878D82A}">
                    <a16:rowId xmlns:a16="http://schemas.microsoft.com/office/drawing/2014/main" val="81531751"/>
                  </a:ext>
                </a:extLst>
              </a:tr>
              <a:tr h="489613">
                <a:tc>
                  <a:txBody>
                    <a:bodyPr/>
                    <a:lstStyle/>
                    <a:p>
                      <a:pPr marL="0" marR="0" algn="ctr">
                        <a:lnSpc>
                          <a:spcPct val="150000"/>
                        </a:lnSpc>
                        <a:spcBef>
                          <a:spcPts val="0"/>
                        </a:spcBef>
                        <a:spcAft>
                          <a:spcPts val="0"/>
                        </a:spcAft>
                      </a:pPr>
                      <a:r>
                        <a:rPr lang="en-US" sz="3200" dirty="0">
                          <a:effectLst/>
                        </a:rPr>
                        <a:t>Head</a:t>
                      </a: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50000"/>
                        </a:lnSpc>
                        <a:spcBef>
                          <a:spcPts val="0"/>
                        </a:spcBef>
                        <a:spcAft>
                          <a:spcPts val="0"/>
                        </a:spcAft>
                      </a:pPr>
                      <a:r>
                        <a:rPr lang="en-US" sz="3200" dirty="0">
                          <a:effectLst/>
                        </a:rPr>
                        <a:t>Heart</a:t>
                      </a: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458341993"/>
                  </a:ext>
                </a:extLst>
              </a:tr>
              <a:tr h="404734">
                <a:tc>
                  <a:txBody>
                    <a:bodyPr/>
                    <a:lstStyle/>
                    <a:p>
                      <a:pPr marL="0" marR="0" algn="ctr">
                        <a:lnSpc>
                          <a:spcPct val="150000"/>
                        </a:lnSpc>
                        <a:spcBef>
                          <a:spcPts val="0"/>
                        </a:spcBef>
                        <a:spcAft>
                          <a:spcPts val="0"/>
                        </a:spcAft>
                      </a:pP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50000"/>
                        </a:lnSpc>
                        <a:spcBef>
                          <a:spcPts val="0"/>
                        </a:spcBef>
                        <a:spcAft>
                          <a:spcPts val="0"/>
                        </a:spcAft>
                      </a:pP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815396767"/>
                  </a:ext>
                </a:extLst>
              </a:tr>
              <a:tr h="419725">
                <a:tc>
                  <a:txBody>
                    <a:bodyPr/>
                    <a:lstStyle/>
                    <a:p>
                      <a:pPr marL="0" marR="0" algn="ctr">
                        <a:lnSpc>
                          <a:spcPct val="150000"/>
                        </a:lnSpc>
                        <a:spcBef>
                          <a:spcPts val="0"/>
                        </a:spcBef>
                        <a:spcAft>
                          <a:spcPts val="0"/>
                        </a:spcAft>
                      </a:pP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50000"/>
                        </a:lnSpc>
                        <a:spcBef>
                          <a:spcPts val="0"/>
                        </a:spcBef>
                        <a:spcAft>
                          <a:spcPts val="0"/>
                        </a:spcAft>
                      </a:pP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873456206"/>
                  </a:ext>
                </a:extLst>
              </a:tr>
              <a:tr h="404734">
                <a:tc>
                  <a:txBody>
                    <a:bodyPr/>
                    <a:lstStyle/>
                    <a:p>
                      <a:pPr marL="0" marR="0" algn="ctr">
                        <a:lnSpc>
                          <a:spcPct val="150000"/>
                        </a:lnSpc>
                        <a:spcBef>
                          <a:spcPts val="0"/>
                        </a:spcBef>
                        <a:spcAft>
                          <a:spcPts val="0"/>
                        </a:spcAft>
                      </a:pP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50000"/>
                        </a:lnSpc>
                        <a:spcBef>
                          <a:spcPts val="0"/>
                        </a:spcBef>
                        <a:spcAft>
                          <a:spcPts val="0"/>
                        </a:spcAft>
                      </a:pP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9181295"/>
                  </a:ext>
                </a:extLst>
              </a:tr>
              <a:tr h="419725">
                <a:tc>
                  <a:txBody>
                    <a:bodyPr/>
                    <a:lstStyle/>
                    <a:p>
                      <a:pPr marL="0" marR="0" algn="ctr">
                        <a:lnSpc>
                          <a:spcPct val="150000"/>
                        </a:lnSpc>
                        <a:spcBef>
                          <a:spcPts val="0"/>
                        </a:spcBef>
                        <a:spcAft>
                          <a:spcPts val="0"/>
                        </a:spcAft>
                      </a:pP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50000"/>
                        </a:lnSpc>
                        <a:spcBef>
                          <a:spcPts val="0"/>
                        </a:spcBef>
                        <a:spcAft>
                          <a:spcPts val="0"/>
                        </a:spcAft>
                      </a:pP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578799533"/>
                  </a:ext>
                </a:extLst>
              </a:tr>
              <a:tr h="409797">
                <a:tc>
                  <a:txBody>
                    <a:bodyPr/>
                    <a:lstStyle/>
                    <a:p>
                      <a:pPr marL="0" marR="0" algn="ctr">
                        <a:lnSpc>
                          <a:spcPct val="150000"/>
                        </a:lnSpc>
                        <a:spcBef>
                          <a:spcPts val="0"/>
                        </a:spcBef>
                        <a:spcAft>
                          <a:spcPts val="0"/>
                        </a:spcAft>
                      </a:pP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50000"/>
                        </a:lnSpc>
                        <a:spcBef>
                          <a:spcPts val="0"/>
                        </a:spcBef>
                        <a:spcAft>
                          <a:spcPts val="0"/>
                        </a:spcAft>
                      </a:pP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399373452"/>
                  </a:ext>
                </a:extLst>
              </a:tr>
            </a:tbl>
          </a:graphicData>
        </a:graphic>
      </p:graphicFrame>
      <p:pic>
        <p:nvPicPr>
          <p:cNvPr id="1026" name="Picture 1">
            <a:extLst>
              <a:ext uri="{FF2B5EF4-FFF2-40B4-BE49-F238E27FC236}">
                <a16:creationId xmlns:a16="http://schemas.microsoft.com/office/drawing/2014/main" id="{E8DE3CE9-26A6-9746-B7AB-B1594F30272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618765" y="2150947"/>
            <a:ext cx="320675" cy="301625"/>
          </a:xfrm>
          <a:prstGeom prst="rect">
            <a:avLst/>
          </a:prstGeom>
          <a:noFill/>
          <a:extLst>
            <a:ext uri="{909E8E84-426E-40DD-AFC4-6F175D3DCCD1}">
              <a14:hiddenFill xmlns:a14="http://schemas.microsoft.com/office/drawing/2010/main">
                <a:solidFill>
                  <a:srgbClr val="FFFFFF"/>
                </a:solidFill>
              </a14:hiddenFill>
            </a:ext>
          </a:extLst>
        </p:spPr>
      </p:pic>
      <p:pic>
        <p:nvPicPr>
          <p:cNvPr id="1025" name="Picture 9">
            <a:extLst>
              <a:ext uri="{FF2B5EF4-FFF2-40B4-BE49-F238E27FC236}">
                <a16:creationId xmlns:a16="http://schemas.microsoft.com/office/drawing/2014/main" id="{1F5266F9-FC47-294B-8C6B-E8CCF91F69B0}"/>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206374" y="2157092"/>
            <a:ext cx="2540000" cy="6731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9EB417AA-2733-8D40-A896-CF2237221E5F}"/>
              </a:ext>
            </a:extLst>
          </p:cNvPr>
          <p:cNvSpPr/>
          <p:nvPr/>
        </p:nvSpPr>
        <p:spPr>
          <a:xfrm>
            <a:off x="4677919" y="6380268"/>
            <a:ext cx="4347148" cy="291234"/>
          </a:xfrm>
          <a:prstGeom prst="rect">
            <a:avLst/>
          </a:prstGeom>
        </p:spPr>
        <p:txBody>
          <a:bodyPr wrap="square">
            <a:spAutoFit/>
          </a:bodyPr>
          <a:lstStyle/>
          <a:p>
            <a:pPr marL="2743200" marR="0" algn="ctr">
              <a:lnSpc>
                <a:spcPct val="115000"/>
              </a:lnSpc>
              <a:spcBef>
                <a:spcPts val="0"/>
              </a:spcBef>
              <a:spcAft>
                <a:spcPts val="0"/>
              </a:spcAft>
            </a:pPr>
            <a:r>
              <a:rPr lang="en-US" sz="1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*(Nisbett, 2003)</a:t>
            </a:r>
            <a:endParaRPr lang="en-US"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14" name="Title 1">
            <a:extLst>
              <a:ext uri="{FF2B5EF4-FFF2-40B4-BE49-F238E27FC236}">
                <a16:creationId xmlns:a16="http://schemas.microsoft.com/office/drawing/2014/main" id="{4B247C1E-36DD-8043-A3CF-B8D960822FD7}"/>
              </a:ext>
            </a:extLst>
          </p:cNvPr>
          <p:cNvSpPr>
            <a:spLocks noGrp="1"/>
          </p:cNvSpPr>
          <p:nvPr>
            <p:ph type="title"/>
          </p:nvPr>
        </p:nvSpPr>
        <p:spPr>
          <a:xfrm>
            <a:off x="0" y="300433"/>
            <a:ext cx="12192000" cy="1690688"/>
          </a:xfrm>
        </p:spPr>
        <p:txBody>
          <a:bodyPr>
            <a:normAutofit/>
          </a:bodyPr>
          <a:lstStyle/>
          <a:p>
            <a:r>
              <a:rPr lang="en-US" sz="4100" dirty="0"/>
              <a:t>  Overview</a:t>
            </a:r>
            <a:br>
              <a:rPr lang="en-US" dirty="0"/>
            </a:br>
            <a:br>
              <a:rPr lang="en-US" sz="1200" dirty="0"/>
            </a:br>
            <a:r>
              <a:rPr lang="en-US" sz="1400" dirty="0"/>
              <a:t>	</a:t>
            </a:r>
            <a:r>
              <a:rPr lang="en-US" sz="2000" dirty="0"/>
              <a:t>“It is very simple to be happy; but it is very difficult to be simple.” - Rabindranath Tagore</a:t>
            </a:r>
            <a:endParaRPr lang="en-US" dirty="0"/>
          </a:p>
        </p:txBody>
      </p:sp>
      <p:pic>
        <p:nvPicPr>
          <p:cNvPr id="15" name="Picture 14">
            <a:extLst>
              <a:ext uri="{FF2B5EF4-FFF2-40B4-BE49-F238E27FC236}">
                <a16:creationId xmlns:a16="http://schemas.microsoft.com/office/drawing/2014/main" id="{0164A378-6B2E-834E-A3C0-E4D5FCD51702}"/>
              </a:ext>
            </a:extLst>
          </p:cNvPr>
          <p:cNvPicPr>
            <a:picLocks noChangeAspect="1"/>
          </p:cNvPicPr>
          <p:nvPr/>
        </p:nvPicPr>
        <p:blipFill>
          <a:blip r:embed="rId3"/>
          <a:stretch>
            <a:fillRect/>
          </a:stretch>
        </p:blipFill>
        <p:spPr>
          <a:xfrm>
            <a:off x="0" y="300433"/>
            <a:ext cx="317500" cy="304800"/>
          </a:xfrm>
          <a:prstGeom prst="rect">
            <a:avLst/>
          </a:prstGeom>
        </p:spPr>
      </p:pic>
      <p:sp>
        <p:nvSpPr>
          <p:cNvPr id="11" name="Rectangle 10">
            <a:extLst>
              <a:ext uri="{FF2B5EF4-FFF2-40B4-BE49-F238E27FC236}">
                <a16:creationId xmlns:a16="http://schemas.microsoft.com/office/drawing/2014/main" id="{2AFF0BD4-4AE7-A141-86FB-32D2AE89731D}"/>
              </a:ext>
            </a:extLst>
          </p:cNvPr>
          <p:cNvSpPr/>
          <p:nvPr/>
        </p:nvSpPr>
        <p:spPr>
          <a:xfrm>
            <a:off x="1294930" y="2966501"/>
            <a:ext cx="1665841" cy="585930"/>
          </a:xfrm>
          <a:prstGeom prst="rect">
            <a:avLst/>
          </a:prstGeom>
        </p:spPr>
        <p:txBody>
          <a:bodyPr wrap="none">
            <a:spAutoFit/>
          </a:bodyPr>
          <a:lstStyle/>
          <a:p>
            <a:pPr algn="ctr">
              <a:lnSpc>
                <a:spcPct val="150000"/>
              </a:lnSpc>
            </a:pPr>
            <a:r>
              <a:rPr lang="en-US" sz="2400" dirty="0"/>
              <a:t>Left Brain</a:t>
            </a:r>
            <a:endParaRPr lang="en-US" sz="2400" dirty="0">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31177046"/>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fill="hold" grpId="0" nodeType="clickEffect" p14:presetBounceEnd="50000">
                                      <p:stCondLst>
                                        <p:cond delay="0"/>
                                      </p:stCondLst>
                                      <p:childTnLst>
                                        <p:animMotion origin="layout" path="M 0.05156 0.02732 C 0.05104 0.17199 0.05039 0.31667 0.06719 0.30903 C 0.08385 0.30162 0.12878 0.03449 0.15208 -0.01805 C 0.17539 -0.07037 0.19687 -0.06042 0.20729 -0.00532 C 0.21771 0.04954 0.18346 0.29699 0.21432 0.31158 C 0.24531 0.32639 0.36133 0.12176 0.39271 0.08264 C 0.42409 0.04375 0.41341 0.06065 0.4026 0.07755 " pathEditMode="relative" rAng="0" ptsTypes="AAAAAAA" p14:bounceEnd="50000">
                                          <p:cBhvr>
                                            <p:cTn id="6" dur="2000" fill="hold"/>
                                            <p:tgtEl>
                                              <p:spTgt spid="11"/>
                                            </p:tgtEl>
                                            <p:attrNameLst>
                                              <p:attrName>ppt_x</p:attrName>
                                              <p:attrName>ppt_y</p:attrName>
                                            </p:attrNameLst>
                                          </p:cBhvr>
                                          <p:rCtr x="18073" y="1025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fill="hold" grpId="0" nodeType="clickEffect">
                                      <p:stCondLst>
                                        <p:cond delay="0"/>
                                      </p:stCondLst>
                                      <p:childTnLst>
                                        <p:animMotion origin="layout" path="M 0.05156 0.02732 C 0.05104 0.17199 0.05039 0.31667 0.06719 0.30903 C 0.08385 0.30162 0.12878 0.03449 0.15208 -0.01805 C 0.17539 -0.07037 0.19687 -0.06042 0.20729 -0.00532 C 0.21771 0.04954 0.18346 0.29699 0.21432 0.31158 C 0.24531 0.32639 0.36133 0.12176 0.39271 0.08264 C 0.42409 0.04375 0.41341 0.06065 0.4026 0.07755 " pathEditMode="relative" rAng="0" ptsTypes="AAAAAAA">
                                          <p:cBhvr>
                                            <p:cTn id="6" dur="2000" fill="hold"/>
                                            <p:tgtEl>
                                              <p:spTgt spid="11"/>
                                            </p:tgtEl>
                                            <p:attrNameLst>
                                              <p:attrName>ppt_x</p:attrName>
                                              <p:attrName>ppt_y</p:attrName>
                                            </p:attrNameLst>
                                          </p:cBhvr>
                                          <p:rCtr x="18073" y="1025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mc:Fallback>
  </mc:AlternateContent>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Century Schoolbook">
      <a:majorFont>
        <a:latin typeface="Century Schoolbook" panose="02040604050505020304"/>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Schoolbook" panose="02040604050505020304"/>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7227</TotalTime>
  <Words>13581</Words>
  <Application>Microsoft Macintosh PowerPoint</Application>
  <PresentationFormat>Widescreen</PresentationFormat>
  <Paragraphs>879</Paragraphs>
  <Slides>61</Slides>
  <Notes>59</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61</vt:i4>
      </vt:variant>
    </vt:vector>
  </HeadingPairs>
  <TitlesOfParts>
    <vt:vector size="71" baseType="lpstr">
      <vt:lpstr>Arial</vt:lpstr>
      <vt:lpstr>Calibri</vt:lpstr>
      <vt:lpstr>Century Schoolbook</vt:lpstr>
      <vt:lpstr>Chalkboard</vt:lpstr>
      <vt:lpstr>Gabriola</vt:lpstr>
      <vt:lpstr>New serif</vt:lpstr>
      <vt:lpstr>Times New Roman</vt:lpstr>
      <vt:lpstr>TimesNewRoman</vt:lpstr>
      <vt:lpstr>TimesNewRoman,Bold</vt:lpstr>
      <vt:lpstr>Office Theme</vt:lpstr>
      <vt:lpstr>PowerPoint Presentation</vt:lpstr>
      <vt:lpstr>Three Intuitive Education Lessons</vt:lpstr>
      <vt:lpstr>PowerPoint Presentation</vt:lpstr>
      <vt:lpstr>  Overview    </vt:lpstr>
      <vt:lpstr>  Overview    </vt:lpstr>
      <vt:lpstr>PowerPoint Presentation</vt:lpstr>
      <vt:lpstr>  Overview    </vt:lpstr>
      <vt:lpstr>  Overview   “It is very simple to be happy; but it is very difficult to be simple.” - Rabindranath Tagore</vt:lpstr>
      <vt:lpstr>  Overview   “It is very simple to be happy; but it is very difficult to be simple.” - Rabindranath Tagore</vt:lpstr>
      <vt:lpstr>  Overview   “It is very simple to be happy; but it is very difficult to be simple.” - Rabindranath Tagore</vt:lpstr>
      <vt:lpstr>  Overview   “It is very simple to be happy; but it is very difficult to be simple.” - Rabindranath Tagore</vt:lpstr>
      <vt:lpstr>  Overview   “It is very simple to be happy; but it is very difficult to be simple.” - Rabindranath Tagore</vt:lpstr>
      <vt:lpstr>  Overview   “It is very simple to be happy; but it is very difficult to be simple.” - Rabindranath Tagore</vt:lpstr>
      <vt:lpstr>  Overview   “It is very simple to be happy; but it is very difficult to be simple.” - Rabindranath Tagore</vt:lpstr>
      <vt:lpstr>  Overview   “It is very simple to be happy; but it is very difficult to be simple.” - Rabindranath Tagore</vt:lpstr>
      <vt:lpstr>  Overview   “It is very simple to be happy; but it is very difficult to be simple.” - Rabindranath Tagore</vt:lpstr>
      <vt:lpstr>  Overview   “It is very simple to be happy; but it is very difficult to be simple.” - Rabindranath Tagore</vt:lpstr>
      <vt:lpstr>  Overview   “For out of the overflow of his heart his mouth speaks.” – Christ (Luke 6:45)</vt:lpstr>
      <vt:lpstr>  Overview   “See the false as false - the true as true. Look into your heart." - Buddha</vt:lpstr>
      <vt:lpstr>PowerPoint Presentation</vt:lpstr>
      <vt:lpstr>  Overview   “The only reward of virtue is virtue; the only way to have a friend is to be one ..." - Emerson</vt:lpstr>
      <vt:lpstr>  Overview   “The heart has its reasons in which reason cannot understand." - Blaise Pascal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Lesson #2 – Reading the Book of Nature    (Science)       </vt:lpstr>
      <vt:lpstr>PowerPoint Presentation</vt:lpstr>
      <vt:lpstr>PowerPoint Presentation</vt:lpstr>
      <vt:lpstr>    Lesson #2 – Reading the Book of Nature    (Science)       </vt:lpstr>
      <vt:lpstr>PowerPoint Presentation</vt:lpstr>
      <vt:lpstr>PowerPoint Presentation</vt:lpstr>
      <vt:lpstr>   Lesson #3 – Other People’s Stories    (Social Studies) </vt:lpstr>
      <vt:lpstr>PowerPoint Presentation</vt:lpstr>
      <vt:lpstr>PowerPoint Presentation</vt:lpstr>
      <vt:lpstr>   Lesson #3 – Other People’s Stories    (Social Studies) </vt:lpstr>
      <vt:lpstr>PowerPoint Presentation</vt:lpstr>
      <vt:lpstr>   Lesson #3 – Other People’s Stories    (Social Studies) </vt:lpstr>
      <vt:lpstr>   Conclusion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Intuitive Education</dc:title>
  <dc:creator>john bickart</dc:creator>
  <cp:lastModifiedBy>john bickart</cp:lastModifiedBy>
  <cp:revision>249</cp:revision>
  <cp:lastPrinted>2021-10-02T14:15:48Z</cp:lastPrinted>
  <dcterms:created xsi:type="dcterms:W3CDTF">2019-10-28T11:27:33Z</dcterms:created>
  <dcterms:modified xsi:type="dcterms:W3CDTF">2021-11-04T18:04:12Z</dcterms:modified>
</cp:coreProperties>
</file>