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17"/>
  </p:notesMasterIdLst>
  <p:sldIdLst>
    <p:sldId id="549" r:id="rId2"/>
    <p:sldId id="555" r:id="rId3"/>
    <p:sldId id="559" r:id="rId4"/>
    <p:sldId id="557" r:id="rId5"/>
    <p:sldId id="558" r:id="rId6"/>
    <p:sldId id="486" r:id="rId7"/>
    <p:sldId id="452" r:id="rId8"/>
    <p:sldId id="315" r:id="rId9"/>
    <p:sldId id="421" r:id="rId10"/>
    <p:sldId id="261" r:id="rId11"/>
    <p:sldId id="489" r:id="rId12"/>
    <p:sldId id="492" r:id="rId13"/>
    <p:sldId id="479" r:id="rId14"/>
    <p:sldId id="495" r:id="rId15"/>
    <p:sldId id="4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3E03"/>
    <a:srgbClr val="003E65"/>
    <a:srgbClr val="005F9D"/>
    <a:srgbClr val="8799E7"/>
    <a:srgbClr val="C0EBD2"/>
    <a:srgbClr val="94A7FF"/>
    <a:srgbClr val="0027B4"/>
    <a:srgbClr val="01155E"/>
    <a:srgbClr val="00005E"/>
    <a:srgbClr val="4C5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7"/>
    <p:restoredTop sz="90596"/>
  </p:normalViewPr>
  <p:slideViewPr>
    <p:cSldViewPr snapToGrid="0" snapToObjects="1">
      <p:cViewPr varScale="1">
        <p:scale>
          <a:sx n="102" d="100"/>
          <a:sy n="102" d="100"/>
        </p:scale>
        <p:origin x="856" y="176"/>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10/8/22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#10a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Heart Thought</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Today's wake up call is a great way to think with your heart. Our goal will be to integrate head thought and heart thought, but primarily lead from the heart.</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This is brought to you thanks to Lisa Miller, from her book, </a:t>
            </a:r>
            <a:r>
              <a:rPr lang="en-US" sz="1800" i="1" dirty="0">
                <a:effectLst/>
                <a:latin typeface="Times New Roman" panose="02020603050405020304" pitchFamily="18" charset="0"/>
                <a:ea typeface="Times New Roman" panose="02020603050405020304" pitchFamily="18" charset="0"/>
              </a:rPr>
              <a:t>The Awakened Brain. </a:t>
            </a:r>
            <a:r>
              <a:rPr lang="en-US" sz="1800" dirty="0">
                <a:effectLst/>
                <a:latin typeface="Times New Roman" panose="02020603050405020304" pitchFamily="18" charset="0"/>
                <a:ea typeface="Times New Roman" panose="02020603050405020304" pitchFamily="18" charset="0"/>
              </a:rPr>
              <a:t>In a chapter called "THE TWO MODES OF AWARENESS" she writes about the difference between having a day where you are only paying attention to what you have to get done or achieve. She calls this an </a:t>
            </a:r>
            <a:r>
              <a:rPr lang="en-US" sz="1800" i="1" dirty="0">
                <a:effectLst/>
                <a:latin typeface="Times New Roman" panose="02020603050405020304" pitchFamily="18" charset="0"/>
                <a:ea typeface="Times New Roman" panose="02020603050405020304" pitchFamily="18" charset="0"/>
              </a:rPr>
              <a:t>achieving awareness</a:t>
            </a:r>
            <a:r>
              <a:rPr lang="en-US" sz="1800" dirty="0">
                <a:effectLst/>
                <a:latin typeface="Times New Roman" panose="02020603050405020304" pitchFamily="18" charset="0"/>
                <a:ea typeface="Times New Roman" panose="02020603050405020304" pitchFamily="18" charset="0"/>
              </a:rPr>
              <a:t>. The other mode of awareness involves waking up to what is happening all around you. She calls this an </a:t>
            </a:r>
            <a:r>
              <a:rPr lang="en-US" sz="1800" i="1" dirty="0">
                <a:effectLst/>
                <a:latin typeface="Times New Roman" panose="02020603050405020304" pitchFamily="18" charset="0"/>
                <a:ea typeface="Times New Roman" panose="02020603050405020304" pitchFamily="18" charset="0"/>
              </a:rPr>
              <a:t>awakened awareness</a:t>
            </a: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As a result of this awakened awareness, our eyes move to meaningful events. In achieving awareness, the stranger who starts talking to us on the bus might be annoying or intrusive, or just invisible. In awakened awareness, we might hear what he says—and even see how it’s relevant to our own lives" (Miller, 2021, p. 165).</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Then, in another one of Lisa's chapters called "INTEGRATION IS KEY", she describes integrating both your awareness to achieve and to be awake. She calls this orientation, the Quest Orientation, like you are on a gallant quest to find something.  She writes: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"Quest orientation is characterized by a tendency to journey in life: to search for answers to meaningful personal decisions and big existential questions; to perceive doubt as positive; and to be open to change, or more accurately, open to perceiving with fresh eyes, and then using new experience to fuel change. In quest, we open ourselves to the messages from life, take seriously this discovery, and then actively use learning to shape our decisions and actions—our personal operating manual" (Miller, 2021, p. 169).</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here' the wake up exercise I'm recommending today. In the next week, try this exercise, if necessary, several times. Maybe it will work right now! Do you have any annoying or intrusive situations in your life? Well, as my wife says, "Turn that little frown upside down." Let's try to turn a "doubt or downer" to at least consider that this problem can be used to fuel change. Ready? Ok, right now, picture one of your problems. Is it something financial, health, or a relationship? If nothing comes to mind, picture it later.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Next, clear out your lower awareness of it and wait ... Can you see any way this could be used to fuel a change or a learning experience? Then, for this next week, use Lisa's "quest orientation" to catch yourself several times a day with "doubts and downers" and look for life's deeper messages.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it! That's the whole exercise. I'll see you in one of those tomorrows.</a:t>
            </a: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4112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#17a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Naming, Categorizing, Labeling</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Naming, Categorizing, and Labeling. The </a:t>
            </a:r>
            <a:r>
              <a:rPr lang="en-US" sz="1800" dirty="0">
                <a:solidFill>
                  <a:srgbClr val="202124"/>
                </a:solidFill>
                <a:effectLst/>
                <a:latin typeface="Times New Roman" panose="02020603050405020304" pitchFamily="18" charset="0"/>
                <a:ea typeface="Times New Roman" panose="02020603050405020304" pitchFamily="18" charset="0"/>
              </a:rPr>
              <a:t>World Health Organization has </a:t>
            </a:r>
            <a:r>
              <a:rPr lang="en-US" sz="1800" i="1" dirty="0">
                <a:solidFill>
                  <a:srgbClr val="202124"/>
                </a:solidFill>
                <a:effectLst/>
                <a:latin typeface="Times New Roman" panose="02020603050405020304" pitchFamily="18" charset="0"/>
                <a:ea typeface="Times New Roman" panose="02020603050405020304" pitchFamily="18" charset="0"/>
              </a:rPr>
              <a:t>names</a:t>
            </a:r>
            <a:r>
              <a:rPr lang="en-US" sz="1800" dirty="0">
                <a:solidFill>
                  <a:srgbClr val="202124"/>
                </a:solidFill>
                <a:effectLst/>
                <a:latin typeface="Times New Roman" panose="02020603050405020304" pitchFamily="18" charset="0"/>
                <a:ea typeface="Times New Roman" panose="02020603050405020304" pitchFamily="18" charset="0"/>
              </a:rPr>
              <a:t> for 19 food classifications. </a:t>
            </a:r>
            <a:r>
              <a:rPr lang="en-US" sz="1800" dirty="0">
                <a:effectLst/>
                <a:latin typeface="Times New Roman" panose="02020603050405020304" pitchFamily="18" charset="0"/>
                <a:ea typeface="Times New Roman" panose="02020603050405020304" pitchFamily="18" charset="0"/>
              </a:rPr>
              <a:t>We have </a:t>
            </a:r>
            <a:r>
              <a:rPr lang="en-US" sz="1800" i="1" dirty="0">
                <a:effectLst/>
                <a:latin typeface="Times New Roman" panose="02020603050405020304" pitchFamily="18" charset="0"/>
                <a:ea typeface="Times New Roman" panose="02020603050405020304" pitchFamily="18" charset="0"/>
              </a:rPr>
              <a:t>categorized</a:t>
            </a:r>
            <a:r>
              <a:rPr lang="en-US" sz="1800" dirty="0">
                <a:effectLst/>
                <a:latin typeface="Times New Roman" panose="02020603050405020304" pitchFamily="18" charset="0"/>
                <a:ea typeface="Times New Roman" panose="02020603050405020304" pitchFamily="18" charset="0"/>
              </a:rPr>
              <a:t> </a:t>
            </a:r>
            <a:r>
              <a:rPr lang="en-US" sz="1800" dirty="0">
                <a:solidFill>
                  <a:srgbClr val="202124"/>
                </a:solidFill>
                <a:effectLst/>
                <a:latin typeface="Times New Roman" panose="02020603050405020304" pitchFamily="18" charset="0"/>
                <a:ea typeface="Times New Roman" panose="02020603050405020304" pitchFamily="18" charset="0"/>
              </a:rPr>
              <a:t>118 scientific elements on the periodic table. 6,500 languages have been </a:t>
            </a:r>
            <a:r>
              <a:rPr lang="en-US" sz="1800" i="1" dirty="0">
                <a:solidFill>
                  <a:srgbClr val="202124"/>
                </a:solidFill>
                <a:effectLst/>
                <a:latin typeface="Times New Roman" panose="02020603050405020304" pitchFamily="18" charset="0"/>
                <a:ea typeface="Times New Roman" panose="02020603050405020304" pitchFamily="18" charset="0"/>
              </a:rPr>
              <a:t>labeled</a:t>
            </a:r>
            <a:r>
              <a:rPr lang="en-US" sz="1800" dirty="0">
                <a:solidFill>
                  <a:srgbClr val="202124"/>
                </a:solidFill>
                <a:effectLst/>
                <a:latin typeface="Times New Roman" panose="02020603050405020304" pitchFamily="18" charset="0"/>
                <a:ea typeface="Times New Roman" panose="02020603050405020304" pitchFamily="18" charset="0"/>
              </a:rPr>
              <a:t> as those spoken today across the world.</a:t>
            </a:r>
            <a:r>
              <a:rPr lang="en-US" sz="1800" dirty="0">
                <a:effectLst/>
                <a:latin typeface="Times New Roman" panose="02020603050405020304" pitchFamily="18" charset="0"/>
                <a:ea typeface="Times New Roman" panose="02020603050405020304" pitchFamily="18" charset="0"/>
              </a:rPr>
              <a:t> There are </a:t>
            </a:r>
            <a:r>
              <a:rPr lang="en-US" sz="1800" dirty="0">
                <a:solidFill>
                  <a:srgbClr val="202124"/>
                </a:solidFill>
                <a:effectLst/>
                <a:latin typeface="Times New Roman" panose="02020603050405020304" pitchFamily="18" charset="0"/>
                <a:ea typeface="Times New Roman" panose="02020603050405020304" pitchFamily="18" charset="0"/>
              </a:rPr>
              <a:t>4,000 recognized religions</a:t>
            </a:r>
            <a:r>
              <a:rPr lang="en-US" sz="1800" dirty="0">
                <a:effectLst/>
                <a:latin typeface="Times New Roman" panose="02020603050405020304" pitchFamily="18" charset="0"/>
                <a:ea typeface="Times New Roman" panose="02020603050405020304" pitchFamily="18" charset="0"/>
              </a:rPr>
              <a:t> and </a:t>
            </a:r>
            <a:r>
              <a:rPr lang="en-US" sz="1800" dirty="0">
                <a:solidFill>
                  <a:srgbClr val="202124"/>
                </a:solidFill>
                <a:effectLst/>
                <a:latin typeface="Times New Roman" panose="02020603050405020304" pitchFamily="18" charset="0"/>
                <a:ea typeface="Times New Roman" panose="02020603050405020304" pitchFamily="18" charset="0"/>
              </a:rPr>
              <a:t>some 300,000 plus English words, 5,000 new per year, of which 1,000 make it to print.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dirty="0">
                <a:solidFill>
                  <a:srgbClr val="202124"/>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dirty="0">
                <a:solidFill>
                  <a:srgbClr val="202124"/>
                </a:solidFill>
                <a:effectLst/>
                <a:latin typeface="Times New Roman" panose="02020603050405020304" pitchFamily="18" charset="0"/>
                <a:ea typeface="Times New Roman" panose="02020603050405020304" pitchFamily="18" charset="0"/>
              </a:rPr>
              <a:t>We're increasing the sub-divisions of articulating everything about our world, but we're looking less. With the increase in naming and labeling, we notice less - we connect less.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 used to do this exercise. It's almost 50 years now I've done this in classrooms with my students. I select one student. I have the person come up to the front of the room and I turn my back on the student. And then I start naming and categorizing and labeling what about them - all complimentary things - very nice things. But, nevertheless, I'm not looking at the student. And of course, the class knows exactly what I'm doing. Nobody feels bad or anything.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Next, I start saying all of the traits we know about this student. And then I stop. And I say, "But what if today, this student has come to school and a tragedy occurred last night in her home. I wouldn't know that. I'm describing what I know of that student as of yesterday - as of this morning - maybe as of 10 minutes ago. But, did I look into the student? Or did I just look at what she is wearing today? "Oh, here's the student who I know is always ... this way." I'm looking at the outsides, and I'm looking at the historical person - not her. If I looked into her, maybe I would say, "What's the matter? You seem to have something on your heart - on your mind? Are you ok?" But I wouldn't notice it if I don't look.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ancients used to say, "I see you." They're not looking at the person's body. They're looking at the person's soul. So, today's wake up exercise is to try to undo that. We are in a period of history where the naming is increasing, so we have to increase the connection. We have to undo our separation.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Here's a recommended exercise I'll give to you. Go to the mirror. Face it. Maybe it's the morning. Maybe you're getting ready to go out and get dressed. Now, turn your back on your mirror. And give yourself an encouragement - "You can do it today" - some kind of a statement that you would like to say to yourself that is soulful - something that is right to the heart of YOU. And now, turn around and look into the mirror and do it. And look into your eyes - into you. And see if you feel a difference.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Now, see if you remember not to turn your back on the world - and the people you'll be with - and the trees and the flowers and the air and the birds. Try to not 'phone it in' today. And give yourself this reminder - maybe at the beginning of the day.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the wake up call. I know you've heard a million people say this and it's not a unique thing. I'm just a reminder. So, I'll see you in one of those tomorrows.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br>
              <a:rPr lang="en-US" sz="1800" dirty="0">
                <a:effectLst/>
                <a:latin typeface="Times New Roman" panose="02020603050405020304" pitchFamily="18" charset="0"/>
                <a:ea typeface="Times New Roman" panose="02020603050405020304" pitchFamily="18" charset="0"/>
              </a:rPr>
            </a:br>
            <a:r>
              <a:rPr lang="en-US" sz="1800" b="1" dirty="0">
                <a:effectLst/>
                <a:latin typeface="Times"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#17b</a:t>
            </a:r>
          </a:p>
          <a:p>
            <a:pPr marL="0" marR="2286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Naming, Categorizing, Labeling</a:t>
            </a:r>
            <a:endParaRPr lang="en-US" sz="1800" dirty="0">
              <a:effectLst/>
              <a:latin typeface="Times New Roman" panose="02020603050405020304" pitchFamily="18" charset="0"/>
              <a:ea typeface="Times New Roman" panose="02020603050405020304" pitchFamily="18" charset="0"/>
            </a:endParaRPr>
          </a:p>
          <a:p>
            <a:pPr marL="228600" marR="22860">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17. Aim more at the transformation of your students through the experiences they have in your class,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than the information they may receive.</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We're always about the names and the categories and the labels. Deepak Chopra talks about this. He said that children know everything that is of the pure knowing quality, before they learn to label things as such. He said that at 74 years of age, to this day, even though he has practiced many spiritual exercises and techniques and really invests in them since he was a teenager, he still has problems when the language that we must use causes him to take things apart or separate from reality - or what he would call </a:t>
            </a:r>
            <a:r>
              <a:rPr lang="en-US" sz="1800" i="1" dirty="0">
                <a:effectLst/>
                <a:latin typeface="Times New Roman" panose="02020603050405020304" pitchFamily="18" charset="0"/>
                <a:ea typeface="Times New Roman" panose="02020603050405020304" pitchFamily="18" charset="0"/>
              </a:rPr>
              <a:t>existence</a:t>
            </a:r>
            <a:r>
              <a:rPr lang="en-US" sz="1800" dirty="0">
                <a:effectLst/>
                <a:latin typeface="Times New Roman" panose="02020603050405020304" pitchFamily="18" charset="0"/>
                <a:ea typeface="Times New Roman" panose="02020603050405020304" pitchFamily="18" charset="0"/>
              </a:rPr>
              <a:t>. He would say that a baby does not separate. The baby looks all around oneself and says, "That's me. Everything is me and it's all one."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 have a friend who is a social worker who is the glue to many different communities and families. He has an expression that, somehow, I have picked up. He says, "Are we paying attention enough, here? Are we </a:t>
            </a:r>
            <a:r>
              <a:rPr lang="en-US" sz="1800" i="1" dirty="0">
                <a:effectLst/>
                <a:latin typeface="Times New Roman" panose="02020603050405020304" pitchFamily="18" charset="0"/>
                <a:ea typeface="Times New Roman" panose="02020603050405020304" pitchFamily="18" charset="0"/>
              </a:rPr>
              <a:t>living live</a:t>
            </a:r>
            <a:r>
              <a:rPr lang="en-US" sz="1800" dirty="0">
                <a:effectLst/>
                <a:latin typeface="Times New Roman" panose="02020603050405020304" pitchFamily="18" charset="0"/>
                <a:ea typeface="Times New Roman" panose="02020603050405020304" pitchFamily="18" charset="0"/>
              </a:rPr>
              <a:t>!?" He says this because he considers that we are starting to separate from reality, the second we get into our heads with names and categories.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Dr. Lisa Miller, in her book, </a:t>
            </a:r>
            <a:r>
              <a:rPr lang="en-US" sz="1800" i="1" dirty="0">
                <a:effectLst/>
                <a:latin typeface="Times New Roman" panose="02020603050405020304" pitchFamily="18" charset="0"/>
                <a:ea typeface="Times New Roman" panose="02020603050405020304" pitchFamily="18" charset="0"/>
              </a:rPr>
              <a:t>The Awakened Brain</a:t>
            </a:r>
            <a:r>
              <a:rPr lang="en-US" sz="1800" dirty="0">
                <a:effectLst/>
                <a:latin typeface="Times New Roman" panose="02020603050405020304" pitchFamily="18" charset="0"/>
                <a:ea typeface="Times New Roman" panose="02020603050405020304" pitchFamily="18" charset="0"/>
              </a:rPr>
              <a:t>, speaks about this. In an interview with Deepak Chopra, she said that on day one we are inherently spiritual. She believes that there is a pure spiritual knowing that a child has. She gives an example where a child can say that they know something with total surety, without having been told - before learning. She also cites that children can love a homeless person as much as their mother. This shows their unabashed connection to all things. She would say that this shows a top-down causality - that the child knew certain things from within. This is in opposition to learning things in the world, which would be a bottom-up causality.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 know, back in 1937 there was a meeting of Rabindranath Tagore (the Indian poet and sage - first non-European to get the Nobel Prize) and Einstein. They had an excellent discussion - actually a few. If you look at the transcripts of the exact words they exchanged with each other, it's fascinating. Einstein was professing the scientific view of the time (although he was ahead of his time) as bottom-up causality. He said that everything can be understood by examining the particles and the smallest pieces on up of the physical world that we live in. Tagore was saying that he did not think so. He said that he thought that the top-down was causal. He said that there is more to the world that is non-material and non-physical that fulfills the whole. He inferred that the world is caused by consciousness, feelings, and meditative places that you go ... a top-down causation.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be careful. When we name and categorize, we're teaching information. Tobin Hart, in his book, </a:t>
            </a:r>
            <a:r>
              <a:rPr lang="en-US" sz="1800" i="1" dirty="0">
                <a:effectLst/>
                <a:latin typeface="Times New Roman" panose="02020603050405020304" pitchFamily="18" charset="0"/>
                <a:ea typeface="Times New Roman" panose="02020603050405020304" pitchFamily="18" charset="0"/>
              </a:rPr>
              <a:t>From Information to Transformation</a:t>
            </a:r>
            <a:r>
              <a:rPr lang="en-US" sz="1800" dirty="0">
                <a:effectLst/>
                <a:latin typeface="Times New Roman" panose="02020603050405020304" pitchFamily="18" charset="0"/>
                <a:ea typeface="Times New Roman" panose="02020603050405020304" pitchFamily="18" charset="0"/>
              </a:rPr>
              <a:t> (Hart, 2001)</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would say not to solely teach information - teach transformation. He would encourage you to let the student have an experience, not just a lot of names and categories.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 have to have them in order to have our language, but do we have to </a:t>
            </a:r>
            <a:r>
              <a:rPr lang="en-US" sz="1800" b="1" i="1" dirty="0">
                <a:effectLst/>
                <a:latin typeface="Times New Roman" panose="02020603050405020304" pitchFamily="18" charset="0"/>
                <a:ea typeface="Times New Roman" panose="02020603050405020304" pitchFamily="18" charset="0"/>
              </a:rPr>
              <a:t>only</a:t>
            </a:r>
            <a:r>
              <a:rPr lang="en-US" sz="1800" dirty="0">
                <a:effectLst/>
                <a:latin typeface="Times New Roman" panose="02020603050405020304" pitchFamily="18" charset="0"/>
                <a:ea typeface="Times New Roman" panose="02020603050405020304" pitchFamily="18" charset="0"/>
              </a:rPr>
              <a:t> have them? That's our message for today. I'll see you in one of those tomorrows.</a:t>
            </a: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414923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#18a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Senses as a Gateway to Observation</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"Hot water, cold water, and room temperature water" (my hands are being placed - one hand in cold water, the other in hot. Then I put both in the room temperature water).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You've done this experiment when you were young, right? The hand from the hot feels cold and the hand from the cold feels hot. But, the science textbooks say, “Your senses cannot be trusted because they reported the temperature incorrectly.” Well, that's right. They do tell the wrong temperature. You're not a machine. They're comparing you to a thermometer or a machine. You're not a machine. You're a sense being. And your senses are a gateway to observation. Don't ever tell the kids, "Don't go to your senses." Yes, don't trust them if you want to know the temperature. By the way, if you want to know heat flow, the human body is an awesome detector of heat flow. That's why you kiss the baby's forehead. Because your lips are so sensitive, you can tell if the baby's temperature is getting a little bit warmer or cooler.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But that's not the point. The point is that you </a:t>
            </a:r>
            <a:r>
              <a:rPr lang="en-US" sz="1800" i="1" dirty="0">
                <a:effectLst/>
                <a:latin typeface="Times New Roman" panose="02020603050405020304" pitchFamily="18" charset="0"/>
                <a:ea typeface="Times New Roman" panose="02020603050405020304" pitchFamily="18" charset="0"/>
              </a:rPr>
              <a:t>should go</a:t>
            </a:r>
            <a:r>
              <a:rPr lang="en-US" sz="1800" dirty="0">
                <a:effectLst/>
                <a:latin typeface="Times New Roman" panose="02020603050405020304" pitchFamily="18" charset="0"/>
                <a:ea typeface="Times New Roman" panose="02020603050405020304" pitchFamily="18" charset="0"/>
              </a:rPr>
              <a:t> to your senses. When you go to your senses, you're in your observation. You're not thinking, you're paying attention to what is being received. You are being attentive, and loving attention is one of the foundations of spiritual growth.</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wake up call today is, "Use your senses as a gateway to observation! And stay in them all day, all of the time." Every morning I go out on the porch - I close my eyes and I take in - sometimes there's a smell, the fragrance of the outside - I listen to the birds - I have just looked at some of the trees or bushes or the sky or the clouds - and I take in the beauty of that scene and what I heard. Then I close my eyes and replay it. And then, I start my day. It takes less than sixty seconds.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guess what your exercise is for today - your wake up call? Go take in something coming into your senses. Especially if it's something growing or alive. I consider almost everything alive. So, take it in. Goethe said, if you take in the beauty of a flower, you complete the flower's mission in life. It has a purpose - it's alive - it's a sentient being - and it's really grateful that you took it in. So, you get a double good for this experiment.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I'll see you in one of those tomorrows.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p>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#18b</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Senses as a Gateway to Observation</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18. Give permission to your student and yourself to observe something without thinking of conclusions - then, later ... see what thoughts arise.</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You know, observation is one of the highest spiritual activities that you can perform. It causes you to be here. Giving loving attention to the world is just a wonderful thing. And your senses cause you to pay attention to the world. So, they are a gateway to observation. But using your senses does not necessarily imply that you are eating food or smelling flowers or listening to music. It also can mean that you are simply paying attention to what's going on around you. You are open with your awareness to everything around you.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Well, somebody taught me this. Her name is Ali. She passed when she was 52 years old, but I knew her since she was a little girl.  She was my neighbor. She and her brother and sister were in the carpool with my son and I going to the school where I was teaching. So, I would drive them every day and really got to know them. We played in the park on the weekends and I got to know her as an athlete. She was quite an athlete. She paid attention to her sports as well as everything else, eventually becoming an Olympic Athlete for the American Handball Team.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As she was growing, I watched her serious perseverance - but also her presence. And it struck me to see that as her mom got sick, Ali chose to stay home. Of the whole family, she chose to stay home and have a job while nursing her mother until her mom's passing. And besides that, she went back to school to become a doctor. I mean, medical school is hard. But she had perseverance and presence for that too, which I also admired.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Several years later, she was visiting me. She was out here for nine days with her soon to become wife, Aida and Aida's mom. But, for all of the hikes we were supposed to go on, Ali kept saying that she was sick and didn't feel well. This was very unusual. A person with this much perseverance - staying home from a hike? It was unheard of! Then it turned out, the next month when she got home, she found out that she was in stage four of lung cancer.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Well, she persevered in that the way she persevered in everything else. She battled the cancer and lived her life! I got to proceed at her wedding. During it, I said to she and Aida and the group that was present, "Ali is one of the people who is a voice in my head." Since she was little, I could draw on who she was as somebody that I really respected.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Ali eventually went to Colorado Springs and lived right in sight of Pike's Peak and took hikes up into the mountains. I took a hike with her right before her passing, and although she was in so much pain that she was crying, she wanted to do the whole hike. She just loved the mountains and loved the outdoors and wanted to finish what she had started. She was persevering and enjoying her life right till the end. But it wasn't till just now - years later - making this video that I realized how she is a voice in my head. Normally, when you say someone is a voice in your head, you mean that you can think of things that they say. You hear words, you here phrases that come back to you. But she is a voice in my head for who she was in demonstrating - </a:t>
            </a:r>
            <a:r>
              <a:rPr lang="en-US" sz="1800" b="1" i="1" dirty="0">
                <a:effectLst/>
                <a:latin typeface="Times New Roman" panose="02020603050405020304" pitchFamily="18" charset="0"/>
                <a:ea typeface="Times New Roman" panose="02020603050405020304" pitchFamily="18" charset="0"/>
              </a:rPr>
              <a:t>how to go to your senses</a:t>
            </a:r>
            <a:r>
              <a:rPr lang="en-US" sz="1800" dirty="0">
                <a:effectLst/>
                <a:latin typeface="Times New Roman" panose="02020603050405020304" pitchFamily="18" charset="0"/>
                <a:ea typeface="Times New Roman" panose="02020603050405020304" pitchFamily="18" charset="0"/>
              </a:rPr>
              <a:t>. She is an example I draw on quite often actually. I think, what would Ali do? How would she approach this situation? Not just to persevere through - but to be present. And that takes your senses.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And so, thank you Ali and thank you for listening. I'll see you in one of those tomorrows. </a:t>
            </a:r>
          </a:p>
        </p:txBody>
      </p:sp>
      <p:sp>
        <p:nvSpPr>
          <p:cNvPr id="4" name="Slide Number Placeholder 3"/>
          <p:cNvSpPr>
            <a:spLocks noGrp="1"/>
          </p:cNvSpPr>
          <p:nvPr>
            <p:ph type="sldNum" sz="quarter" idx="5"/>
          </p:nvPr>
        </p:nvSpPr>
        <p:spPr/>
        <p:txBody>
          <a:bodyPr/>
          <a:lstStyle/>
          <a:p>
            <a:fld id="{1DD50BE1-4FD0-F147-8FFA-900F9D04A107}" type="slidenum">
              <a:rPr lang="en-US" smtClean="0"/>
              <a:t>11</a:t>
            </a:fld>
            <a:endParaRPr lang="en-US"/>
          </a:p>
        </p:txBody>
      </p:sp>
    </p:spTree>
    <p:extLst>
      <p:ext uri="{BB962C8B-B14F-4D97-AF65-F5344CB8AC3E}">
        <p14:creationId xmlns:p14="http://schemas.microsoft.com/office/powerpoint/2010/main" val="3330994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kern="1200" dirty="0">
                <a:solidFill>
                  <a:schemeClr val="tx1"/>
                </a:solidFill>
                <a:effectLst/>
                <a:latin typeface="+mn-lt"/>
                <a:ea typeface="+mn-ea"/>
                <a:cs typeface="+mn-cs"/>
              </a:rPr>
              <a:t>Story:</a:t>
            </a:r>
            <a:r>
              <a:rPr lang="en-US" sz="1100" i="1" kern="1200" dirty="0">
                <a:solidFill>
                  <a:schemeClr val="tx1"/>
                </a:solidFill>
                <a:effectLst/>
                <a:latin typeface="+mn-lt"/>
                <a:ea typeface="+mn-ea"/>
                <a:cs typeface="+mn-cs"/>
              </a:rPr>
              <a:t> </a:t>
            </a:r>
            <a:r>
              <a:rPr lang="en-US" dirty="0"/>
              <a:t>from </a:t>
            </a:r>
            <a:r>
              <a:rPr lang="en-US" sz="1200" kern="1200" dirty="0">
                <a:solidFill>
                  <a:schemeClr val="tx1"/>
                </a:solidFill>
                <a:effectLst/>
                <a:latin typeface="+mn-lt"/>
                <a:ea typeface="+mn-ea"/>
                <a:cs typeface="+mn-cs"/>
              </a:rPr>
              <a:t>Prairie Hill Waldorf School, Pewaukee, WI (~2000)</a:t>
            </a: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 Transcending Our Technology</a:t>
            </a:r>
            <a:r>
              <a:rPr lang="en-US" sz="1200" kern="1200" dirty="0">
                <a:solidFill>
                  <a:schemeClr val="tx1"/>
                </a:solidFill>
                <a:effectLst/>
                <a:latin typeface="+mn-lt"/>
                <a:ea typeface="+mn-ea"/>
                <a:cs typeface="+mn-cs"/>
              </a:rPr>
              <a:t> - Electric Technology on trial - class trip to ocean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You try another tact, “Isn’t there anything about this you need to remember?” To which she replies, “I like where I am, who I am, my friends, my family, and my time. I’m not at war with any people, nor any part of nature. I don’t need a clock. I’m not trying to get ahead in life – I’m not trying at all. I’m actually happy. There is enough food - so more isn’t better. My friends and I share clothing, housing, and club accessories, so I don’t need money. There are no transportation or communication devices, so I have no appointments with the local garage or internet service provider or phone company. So, what do I need to remember? To </a:t>
            </a:r>
            <a:r>
              <a:rPr lang="en-US" sz="1200" i="1" kern="1200" dirty="0">
                <a:solidFill>
                  <a:schemeClr val="tx1"/>
                </a:solidFill>
                <a:effectLst/>
                <a:latin typeface="+mn-lt"/>
                <a:ea typeface="+mn-ea"/>
                <a:cs typeface="+mn-cs"/>
              </a:rPr>
              <a:t>remember</a:t>
            </a:r>
            <a:r>
              <a:rPr lang="en-US" sz="1200" kern="1200" dirty="0">
                <a:solidFill>
                  <a:schemeClr val="tx1"/>
                </a:solidFill>
                <a:effectLst/>
                <a:latin typeface="+mn-lt"/>
                <a:ea typeface="+mn-ea"/>
                <a:cs typeface="+mn-cs"/>
              </a:rPr>
              <a:t> actually means to put back a part (a member) of something that used to be whole. I am whole. My life is whole. I know what I need to know when I need to know it. The member parts of my life are all together. I do not need to re-member. So I do not need to write things down.”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12</a:t>
            </a:fld>
            <a:endParaRPr lang="en-US"/>
          </a:p>
        </p:txBody>
      </p:sp>
    </p:spTree>
    <p:extLst>
      <p:ext uri="{BB962C8B-B14F-4D97-AF65-F5344CB8AC3E}">
        <p14:creationId xmlns:p14="http://schemas.microsoft.com/office/powerpoint/2010/main" val="3799508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#20a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Role of Belief</a:t>
            </a:r>
            <a:endParaRPr lang="en-US" sz="1800" dirty="0">
              <a:effectLst/>
              <a:latin typeface="Times New Roman" panose="02020603050405020304" pitchFamily="18" charset="0"/>
              <a:ea typeface="Times New Roman" panose="02020603050405020304" pitchFamily="18" charset="0"/>
            </a:endParaRPr>
          </a:p>
          <a:p>
            <a:pPr marL="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Belief is the king of it all. If you can believe something and conceive of something, you can probably achieve it. You've heard that saying, maybe?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Let's look at your hands, first. What do you do when you are thinking of making a wish or a prayer? Some people put their hands together, like bringing the lobes of the brain together so your head and your heart and your wholeness is wishing for one thing. Some people put their hands open and receive and thank whatever is coming. And some people cross their fingers and cross their heart. When you cross the body, there's an integration of the left and right lobe of the brain.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 helped a student in high school (when I was a senior in high school) to come out. He was emotionally disturbed. He could not negotiate the world. And so, we played a lot of games where we crossed the body - ping pong - threw balls. I gave him a private gym class. He came out. It was the most wonderful thing to see. He got a job. He started driving around town on his bicycle. And his family was unbelievably happy. So, there is a lot to this action (crossing my hands).</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how do you make a wish? Well, today's wake up call is to make a wish. But, there's two steps to it. First, you have to hitch your wagon to a star. What's the star you're wishing for? What is the end result you want - that you are making the wish about? Step two, do you believe it? Do you believe it can happen? You can conceive of it - but can you believe it? Because, the step three that everybody is always talking about - how to get there - how to accomplish your wish - is non-important compared to these two steps. What's the star you are hitching your wagon to and do you believe it's possible. From that comes all of the logistics of how to get there, and the determination and the will and the energy with which you will get there.</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your wake up call for today is hitch your wagon and believe. That's the role of belief. Belief is a cause, not a consequence.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thank you very much - I'll see you in one of those tomorrows.</a:t>
            </a:r>
          </a:p>
        </p:txBody>
      </p:sp>
      <p:sp>
        <p:nvSpPr>
          <p:cNvPr id="4" name="Slide Number Placeholder 3"/>
          <p:cNvSpPr>
            <a:spLocks noGrp="1"/>
          </p:cNvSpPr>
          <p:nvPr>
            <p:ph type="sldNum" sz="quarter" idx="5"/>
          </p:nvPr>
        </p:nvSpPr>
        <p:spPr/>
        <p:txBody>
          <a:bodyPr/>
          <a:lstStyle/>
          <a:p>
            <a:fld id="{1DD50BE1-4FD0-F147-8FFA-900F9D04A107}" type="slidenum">
              <a:rPr lang="en-US" smtClean="0"/>
              <a:t>13</a:t>
            </a:fld>
            <a:endParaRPr lang="en-US"/>
          </a:p>
        </p:txBody>
      </p:sp>
    </p:spTree>
    <p:extLst>
      <p:ext uri="{BB962C8B-B14F-4D97-AF65-F5344CB8AC3E}">
        <p14:creationId xmlns:p14="http://schemas.microsoft.com/office/powerpoint/2010/main" val="12710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#20b</a:t>
            </a:r>
          </a:p>
          <a:p>
            <a:pPr marL="0" marR="2286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Role of Belief</a:t>
            </a:r>
            <a:endParaRPr lang="en-US" sz="1800" dirty="0">
              <a:effectLst/>
              <a:latin typeface="Times New Roman" panose="02020603050405020304" pitchFamily="18" charset="0"/>
              <a:ea typeface="Times New Roman" panose="02020603050405020304" pitchFamily="18" charset="0"/>
            </a:endParaRPr>
          </a:p>
          <a:p>
            <a:pPr marL="228600" marR="22860">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20. Allow for the possibility of becoming inspired by a belief prior to its arrival in your conscious mind; but then,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check it out analytically to see if it makes sense.</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Ok, for the final 20th one, The Role of Belief. Do you remember on my first one - the first Wake Up Call and the first Story, I said, </a:t>
            </a:r>
            <a:r>
              <a:rPr lang="en-US" sz="1800" i="1" dirty="0">
                <a:effectLst/>
                <a:latin typeface="Times New Roman" panose="02020603050405020304" pitchFamily="18" charset="0"/>
                <a:ea typeface="Times New Roman" panose="02020603050405020304" pitchFamily="18" charset="0"/>
              </a:rPr>
              <a:t>First Change Yourself</a:t>
            </a:r>
            <a:r>
              <a:rPr lang="en-US" sz="1800" dirty="0">
                <a:effectLst/>
                <a:latin typeface="Times New Roman" panose="02020603050405020304" pitchFamily="18" charset="0"/>
                <a:ea typeface="Times New Roman" panose="02020603050405020304" pitchFamily="18" charset="0"/>
              </a:rPr>
              <a:t>? Well, yeah. Do you want to be the change you wish to see in the world? Then, you have to change yourself. You have to be the change.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Lisa Miller said it better than I could say it. "This is perhaps the biggest revelation of the awakened brain: that it’s in our innate nature to build a better world. That what’s good for everyone is also what’s best for each one of us." (Miller, 2021, p. 224) We could do this. It's in our innate nature.</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In all of my talks, I constantly am trying to say that if you want to make a change to yourself - or anything:</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first, figure out what you want to change,</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then, believe it,</a:t>
            </a:r>
          </a:p>
          <a:p>
            <a:pPr marL="45720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then plan it.</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Belief comes before planning. Belief is a causative, not a consequence. First believe it, then plan it. Going around planning things without really being invested doesn't work. So, yes, you have to arrive at a plan, but you have to believe that you are going to do it first. You must invest all of your effort in that belief stage. That's where we fail. That's why we don't have world peace. It's because we can't really believe it - "Oh, I don't think that's really going to happen." We say it at a pageant. "Oh, the thing I want most is world peace!" But everybody goes home saying, "Yeah, but I can't see how it's going to happen!"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Today's message is perhaps my biggest message. It's got the most juice in it. This is important. You can't see the next version of yourself from the current version of yourself. That's why it's the NEXT version of yourself! You're going to be different in the next version of yourself - you will have made the change you wanted to make. You could have imagined certain qualities of it. Perhaps the change or star you hitched your wagon to is </a:t>
            </a:r>
            <a:r>
              <a:rPr lang="en-US" sz="1800" i="1" dirty="0">
                <a:effectLst/>
                <a:latin typeface="Times New Roman" panose="02020603050405020304" pitchFamily="18" charset="0"/>
                <a:ea typeface="Times New Roman" panose="02020603050405020304" pitchFamily="18" charset="0"/>
              </a:rPr>
              <a:t>sharing</a:t>
            </a:r>
            <a:r>
              <a:rPr lang="en-US" sz="1800" dirty="0">
                <a:effectLst/>
                <a:latin typeface="Times New Roman" panose="02020603050405020304" pitchFamily="18" charset="0"/>
                <a:ea typeface="Times New Roman" panose="02020603050405020304" pitchFamily="18" charset="0"/>
              </a:rPr>
              <a:t>. Or perhaps you wished to see the human race </a:t>
            </a:r>
            <a:r>
              <a:rPr lang="en-US" sz="1800" i="1" dirty="0">
                <a:effectLst/>
                <a:latin typeface="Times New Roman" panose="02020603050405020304" pitchFamily="18" charset="0"/>
                <a:ea typeface="Times New Roman" panose="02020603050405020304" pitchFamily="18" charset="0"/>
              </a:rPr>
              <a:t>not fighting</a:t>
            </a:r>
            <a:r>
              <a:rPr lang="en-US" sz="1800" dirty="0">
                <a:effectLst/>
                <a:latin typeface="Times New Roman" panose="02020603050405020304" pitchFamily="18" charset="0"/>
                <a:ea typeface="Times New Roman" panose="02020603050405020304" pitchFamily="18" charset="0"/>
              </a:rPr>
              <a:t>. I would like to see peace. I would like to see happiness. But, how you are going to get there is always the question that stops you! The problem is that we let that question of </a:t>
            </a:r>
            <a:r>
              <a:rPr lang="en-US" sz="1800" i="1" dirty="0">
                <a:effectLst/>
                <a:latin typeface="Times New Roman" panose="02020603050405020304" pitchFamily="18" charset="0"/>
                <a:ea typeface="Times New Roman" panose="02020603050405020304" pitchFamily="18" charset="0"/>
              </a:rPr>
              <a:t>the plan</a:t>
            </a:r>
            <a:r>
              <a:rPr lang="en-US" sz="1800" dirty="0">
                <a:effectLst/>
                <a:latin typeface="Times New Roman" panose="02020603050405020304" pitchFamily="18" charset="0"/>
                <a:ea typeface="Times New Roman" panose="02020603050405020304" pitchFamily="18" charset="0"/>
              </a:rPr>
              <a:t> stop us.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What everyone does - that is the blind spot of our time is to say, "Well, I can't see how to get there." Right! You can't because, that's precisely why we're not there. The current version of us can't see how to get to our next version or else we would be at the next version. There's enough food on the planet. We just can't see how to share it.</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The human race has to be told, "Believe that there will be enough. Believe that after you start doing this act of sharing - that you cannot conceive of at this time - everything will be alright." You can't conceive of your next version at this time - a version where you will want to share, where you won't be happy until the person next to you is happy. You can't conceive of it in your current condition, because you're not there (in the next version of consciousness). But the way to get to that future consciousness is by starting to believe. You take a step in pure belief, and you don't even see the net. But it will appear. And then, you start to feel a little bit for your fellow human, a little bit more than yesterday. And then you see the next step because you took that step. And the way to proceed is in the dark, with blinders on, because of your belief. And then ... you get to plan. You cannot ever get the plan for the next thing that you are going to be, before you ARE it.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This is a giant blind spot of our time. This is what you must overcome, if you want to change or transform yourself. That is my final and best message that I've got. So, I want to go see one of those tomorrows, because it's going to be better than today. I just know it. And thank you very much if you've been listening.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14</a:t>
            </a:fld>
            <a:endParaRPr lang="en-US"/>
          </a:p>
        </p:txBody>
      </p:sp>
    </p:spTree>
    <p:extLst>
      <p:ext uri="{BB962C8B-B14F-4D97-AF65-F5344CB8AC3E}">
        <p14:creationId xmlns:p14="http://schemas.microsoft.com/office/powerpoint/2010/main" val="1464369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15</a:t>
            </a:fld>
            <a:endParaRPr lang="en-US"/>
          </a:p>
        </p:txBody>
      </p:sp>
    </p:spTree>
    <p:extLst>
      <p:ext uri="{BB962C8B-B14F-4D97-AF65-F5344CB8AC3E}">
        <p14:creationId xmlns:p14="http://schemas.microsoft.com/office/powerpoint/2010/main" val="150544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10"/>
              </a:spcBef>
              <a:spcAft>
                <a:spcPts val="10"/>
              </a:spcAft>
            </a:pPr>
            <a:r>
              <a:rPr lang="en-US" sz="1800" b="1" dirty="0">
                <a:effectLst/>
                <a:latin typeface="Times" pitchFamily="2" charset="0"/>
                <a:ea typeface="Times New Roman" panose="02020603050405020304" pitchFamily="18" charset="0"/>
              </a:rPr>
              <a:t>Introduction</a:t>
            </a:r>
          </a:p>
          <a:p>
            <a:pPr marL="0" marR="0" algn="ctr">
              <a:spcBef>
                <a:spcPts val="10"/>
              </a:spcBef>
              <a:spcAft>
                <a:spcPts val="10"/>
              </a:spcAft>
            </a:pPr>
            <a:r>
              <a:rPr lang="en-US" sz="1800" b="1" dirty="0">
                <a:effectLst/>
                <a:latin typeface="Times" pitchFamily="2" charset="0"/>
                <a:ea typeface="Times New Roman" panose="02020603050405020304" pitchFamily="18" charset="0"/>
              </a:rPr>
              <a:t> </a:t>
            </a:r>
          </a:p>
          <a:p>
            <a:pPr marL="0" marR="0" algn="ctr">
              <a:spcBef>
                <a:spcPts val="10"/>
              </a:spcBef>
              <a:spcAft>
                <a:spcPts val="10"/>
              </a:spcAft>
            </a:pPr>
            <a:r>
              <a:rPr lang="en-US" sz="1800" b="1" dirty="0">
                <a:effectLst/>
                <a:latin typeface="Times" pitchFamily="2"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in the future no human being is to find peace in the enjoyment of happiness if others beside him are unhappy."</a:t>
            </a:r>
            <a:endParaRPr lang="en-US" sz="1800" dirty="0">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Rudolf Steiner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Whole Book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spiritual lessons herein came from ancient wisdom. They are incredibly hard to sum up or group or reduce. They defy categorization as you are going to see - they are, each one, a whole life's work and a whole solution to life's big questions. I could have introduced every one of the 20 chapters by saying, "All of life is about ... ," and then named one of the opportunities: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or </a:t>
            </a:r>
            <a:r>
              <a:rPr lang="en-US" sz="1800" i="1" dirty="0">
                <a:effectLst/>
                <a:latin typeface="Times New Roman" panose="02020603050405020304" pitchFamily="18" charset="0"/>
                <a:ea typeface="Times New Roman" panose="02020603050405020304" pitchFamily="18" charset="0"/>
              </a:rPr>
              <a:t>belief</a:t>
            </a:r>
            <a:r>
              <a:rPr lang="en-US" sz="1800" dirty="0">
                <a:effectLst/>
                <a:latin typeface="Times New Roman" panose="02020603050405020304" pitchFamily="18" charset="0"/>
                <a:ea typeface="Times New Roman" panose="02020603050405020304" pitchFamily="18" charset="0"/>
              </a:rPr>
              <a:t> or </a:t>
            </a:r>
            <a:r>
              <a:rPr lang="en-US" sz="1800" i="1" dirty="0">
                <a:effectLst/>
                <a:latin typeface="Times New Roman" panose="02020603050405020304" pitchFamily="18" charset="0"/>
                <a:ea typeface="Times New Roman" panose="02020603050405020304" pitchFamily="18" charset="0"/>
              </a:rPr>
              <a:t>reawakening the child in the adult</a:t>
            </a:r>
            <a:r>
              <a:rPr lang="en-US" sz="1800" dirty="0">
                <a:effectLst/>
                <a:latin typeface="Times New Roman" panose="02020603050405020304" pitchFamily="18" charset="0"/>
                <a:ea typeface="Times New Roman" panose="02020603050405020304" pitchFamily="18" charset="0"/>
              </a:rPr>
              <a:t> or whatever. The reason for this is that a true spiritual lesson actually contains all of the other spiritual lessons in it. So, my recommendation for reading this kind of book is to come back to it often, crack it open on any random chapter, then let yourself go and have fun in that chapter as if you are reading the secret of secrets and there is no need to know anything else.</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b="1" dirty="0">
                <a:effectLst/>
                <a:latin typeface="Times New Roman" panose="02020603050405020304" pitchFamily="18" charset="0"/>
                <a:ea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20 Opportunities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These are my favorite exercises. I've used most of them for about half a century. They are simple things. Each one of them takes less than a minute. They are answering a question that has been nagging at my brain - and perhaps yours - our whole life. The question is something like, "Do you want to change? Do you wish you could be another version of yourself, one that is a little bit better in some ways? Do you wish to help the world?" Well, that is what transformations are all about. They are exercises to spiritually awaken so that we can do some of those things.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is </a:t>
            </a:r>
            <a:r>
              <a:rPr lang="en-US" sz="1800" i="1" dirty="0">
                <a:effectLst/>
                <a:latin typeface="Times New Roman" panose="02020603050405020304" pitchFamily="18" charset="0"/>
                <a:ea typeface="Times New Roman" panose="02020603050405020304" pitchFamily="18" charset="0"/>
              </a:rPr>
              <a:t>spiritual?</a:t>
            </a:r>
            <a:r>
              <a:rPr lang="en-US" sz="1800" dirty="0">
                <a:effectLst/>
                <a:latin typeface="Times New Roman" panose="02020603050405020304" pitchFamily="18" charset="0"/>
                <a:ea typeface="Times New Roman" panose="02020603050405020304" pitchFamily="18" charset="0"/>
              </a:rPr>
              <a:t> Do you remember when you were a child? Do you remember the time before life heaped layers of experiences upon you? If you could recover how you were when you were a child, that would be a spiritual awakening. Why? Because, when you were a child, you were pure and innocent, and, in a certain way, you knew what good was in the highest sense. You knew what GOOD was. That is </a:t>
            </a:r>
            <a:r>
              <a:rPr lang="en-US" sz="1800" i="1" dirty="0">
                <a:effectLst/>
                <a:latin typeface="Times New Roman" panose="02020603050405020304" pitchFamily="18" charset="0"/>
                <a:ea typeface="Times New Roman" panose="02020603050405020304" pitchFamily="18" charset="0"/>
              </a:rPr>
              <a:t>spiritual</a:t>
            </a:r>
            <a:r>
              <a:rPr lang="en-US" sz="1800" dirty="0">
                <a:effectLst/>
                <a:latin typeface="Times New Roman" panose="02020603050405020304" pitchFamily="18" charset="0"/>
                <a:ea typeface="Times New Roman" panose="02020603050405020304" pitchFamily="18" charset="0"/>
              </a:rPr>
              <a:t> - for your higher self to know what you </a:t>
            </a:r>
            <a:r>
              <a:rPr lang="en-US" sz="1800" i="1" dirty="0">
                <a:effectLst/>
                <a:latin typeface="Times New Roman" panose="02020603050405020304" pitchFamily="18" charset="0"/>
                <a:ea typeface="Times New Roman" panose="02020603050405020304" pitchFamily="18" charset="0"/>
              </a:rPr>
              <a:t>really want</a:t>
            </a:r>
            <a:r>
              <a:rPr lang="en-US" sz="1800" dirty="0">
                <a:effectLst/>
                <a:latin typeface="Times New Roman" panose="02020603050405020304" pitchFamily="18" charset="0"/>
                <a:ea typeface="Times New Roman" panose="02020603050405020304" pitchFamily="18" charset="0"/>
              </a:rPr>
              <a:t>. And for most of us this takes change ... transformation. That's all there is to it.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Transformation</a:t>
            </a:r>
            <a:r>
              <a:rPr lang="en-US" sz="1800" dirty="0">
                <a:effectLst/>
                <a:latin typeface="Times New Roman" panose="02020603050405020304" pitchFamily="18" charset="0"/>
                <a:ea typeface="Times New Roman" panose="02020603050405020304" pitchFamily="18" charset="0"/>
              </a:rPr>
              <a:t>. So, how to transform? Let me get a few rules down, here. There are a few things you have to know. Number one, it's not easy. Number two, it's not fast. And, number three, you have got to do it yourself. You can't get anyone to change you with some kind of a quick fix. You have to go through what an addict has to go through, because we are addicted </a:t>
            </a:r>
            <a:r>
              <a:rPr lang="en-US" sz="1800" i="1" dirty="0">
                <a:effectLst/>
                <a:latin typeface="Times New Roman" panose="02020603050405020304" pitchFamily="18" charset="0"/>
                <a:ea typeface="Times New Roman" panose="02020603050405020304" pitchFamily="18" charset="0"/>
              </a:rPr>
              <a:t>to the head!</a:t>
            </a:r>
            <a:r>
              <a:rPr lang="en-US" sz="1800" dirty="0">
                <a:effectLst/>
                <a:latin typeface="Times New Roman" panose="02020603050405020304" pitchFamily="18" charset="0"/>
                <a:ea typeface="Times New Roman" panose="02020603050405020304" pitchFamily="18" charset="0"/>
              </a:rPr>
              <a:t> And we have to get back to the heart. So, if that's your addiction, how do you handle it? You '</a:t>
            </a:r>
            <a:r>
              <a:rPr lang="en-US" sz="1800" dirty="0" err="1">
                <a:effectLst/>
                <a:latin typeface="Times New Roman" panose="02020603050405020304" pitchFamily="18" charset="0"/>
                <a:ea typeface="Times New Roman" panose="02020603050405020304" pitchFamily="18" charset="0"/>
              </a:rPr>
              <a:t>unlayer</a:t>
            </a:r>
            <a:r>
              <a:rPr lang="en-US" sz="1800" dirty="0">
                <a:effectLst/>
                <a:latin typeface="Times New Roman" panose="02020603050405020304" pitchFamily="18" charset="0"/>
                <a:ea typeface="Times New Roman" panose="02020603050405020304" pitchFamily="18" charset="0"/>
              </a:rPr>
              <a:t>'. You let go of your thinking that is in your head, and you learn what it takes to have a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is a </a:t>
            </a:r>
            <a:r>
              <a:rPr lang="en-US" sz="1800" i="1" dirty="0">
                <a:effectLst/>
                <a:latin typeface="Times New Roman" panose="02020603050405020304" pitchFamily="18" charset="0"/>
                <a:ea typeface="Times New Roman" panose="02020603050405020304" pitchFamily="18" charset="0"/>
              </a:rPr>
              <a:t>heart thought?</a:t>
            </a:r>
            <a:r>
              <a:rPr lang="en-US" sz="1800" dirty="0">
                <a:effectLst/>
                <a:latin typeface="Times New Roman" panose="02020603050405020304" pitchFamily="18" charset="0"/>
                <a:ea typeface="Times New Roman" panose="02020603050405020304" pitchFamily="18" charset="0"/>
              </a:rPr>
              <a:t> It's a thought that includes what your head knows and what your gut knows. It's where your heart is the boss over the head, heart, and gut. It's the highest truth you know. The spiritual awakening. So, I'm going in circles. Yes. All of my exercises go in circles, because they say, "If you want to transform yourself, yes, go transform yourself!" But, that's basically it. You kind of know somewhere inside you, what you wish at any one time in your life, if you stop and heart-think about it.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The Method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Getting there is the whole problem. Rabindranath Tagore said, “It is very simple to be happy; but it is very difficult to be simple.” It's an '</a:t>
            </a:r>
            <a:r>
              <a:rPr lang="en-US" sz="1800" dirty="0" err="1">
                <a:effectLst/>
                <a:latin typeface="Times New Roman" panose="02020603050405020304" pitchFamily="18" charset="0"/>
                <a:ea typeface="Times New Roman" panose="02020603050405020304" pitchFamily="18" charset="0"/>
              </a:rPr>
              <a:t>unlayering</a:t>
            </a:r>
            <a:r>
              <a:rPr lang="en-US" sz="1800" dirty="0">
                <a:effectLst/>
                <a:latin typeface="Times New Roman" panose="02020603050405020304" pitchFamily="18" charset="0"/>
                <a:ea typeface="Times New Roman" panose="02020603050405020304" pitchFamily="18" charset="0"/>
              </a:rPr>
              <a:t>' of everything - a dismantling - a letting go of stuff. And guess where that stuff is? In the head. So, if you can let go of those kinds of thoughts and clear out and get back to the heart, then you are awakening. You are transforming yourself.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basic method is to do it repeatedly. That is how you do it to yourself. Keep coming back here to listen to these one-minute exercises or read some good books or listen to some people who are mentally and spiritually healthy. Do this repeatedly - while your day is in progress. By using this repetition method, you will find yourself slowly becoming the next version of yourself.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it. I wish you luck. I hope that you enjoy them, and I'll see you when you come back, in one of those tomorrows.</a:t>
            </a:r>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76545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(2013). </a:t>
            </a:r>
            <a:r>
              <a:rPr lang="en-US" sz="1800" i="1" dirty="0">
                <a:effectLst/>
                <a:latin typeface="Times New Roman" panose="02020603050405020304" pitchFamily="18" charset="0"/>
                <a:ea typeface="Times New Roman" panose="02020603050405020304" pitchFamily="18" charset="0"/>
              </a:rPr>
              <a:t>The possible role of intuition in the child's epistemic beliefs in the Piagetian data set.</a:t>
            </a:r>
            <a:r>
              <a:rPr lang="en-US" sz="1800" dirty="0">
                <a:effectLst/>
                <a:latin typeface="Times New Roman" panose="02020603050405020304" pitchFamily="18" charset="0"/>
                <a:ea typeface="Times New Roman" panose="02020603050405020304" pitchFamily="18" charset="0"/>
              </a:rPr>
              <a:t> (Ph.D. Dissertation). UNCC, Charlotte, NC. DAI/A 74-11(E) database. (3589794)</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(2018). </a:t>
            </a:r>
            <a:r>
              <a:rPr lang="en-US" sz="1800" i="1" dirty="0">
                <a:effectLst/>
                <a:latin typeface="Times New Roman" panose="02020603050405020304" pitchFamily="18" charset="0"/>
                <a:ea typeface="Times New Roman" panose="02020603050405020304" pitchFamily="18" charset="0"/>
              </a:rPr>
              <a:t>The next version of you: 12 stories that highlight the use of intuition to update your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(2020a).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3).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(2020b).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2).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(2020c).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1).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(2022). </a:t>
            </a:r>
            <a:r>
              <a:rPr lang="en-US" sz="1800" i="1" dirty="0">
                <a:effectLst/>
                <a:latin typeface="Times New Roman" panose="02020603050405020304" pitchFamily="18" charset="0"/>
                <a:ea typeface="Times New Roman" panose="02020603050405020304" pitchFamily="18" charset="0"/>
              </a:rPr>
              <a:t>20 Opportunities to Transform Yourself While Teaching</a:t>
            </a:r>
            <a:r>
              <a:rPr lang="en-US" sz="1800" dirty="0">
                <a:effectLst/>
                <a:latin typeface="Times New Roman" panose="02020603050405020304" pitchFamily="18" charset="0"/>
                <a:ea typeface="Times New Roman" panose="02020603050405020304" pitchFamily="18" charset="0"/>
              </a:rPr>
              <a:t>.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Ford, D., &amp; Williamson, M. (2010). </a:t>
            </a:r>
            <a:r>
              <a:rPr lang="en-US" sz="1800" i="1" dirty="0">
                <a:effectLst/>
                <a:latin typeface="Times New Roman" panose="02020603050405020304" pitchFamily="18" charset="0"/>
                <a:ea typeface="Times New Roman" panose="02020603050405020304" pitchFamily="18" charset="0"/>
              </a:rPr>
              <a:t>The shadow effect: Illuminating the hidden power of your true self</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HarperOne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(1994). Flow : living at the peak of your abilities. Niles, Ill.: Nightingale-Conant Corp.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&amp; Pratt, S. (2017). Finding flow : [the psychology of engagement with everyday life].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Darling-Hammond, L. (2010). </a:t>
            </a:r>
            <a:r>
              <a:rPr lang="en-US" sz="1800" i="1" dirty="0">
                <a:effectLst/>
                <a:latin typeface="Times New Roman" panose="02020603050405020304" pitchFamily="18" charset="0"/>
                <a:ea typeface="Times New Roman" panose="02020603050405020304" pitchFamily="18" charset="0"/>
              </a:rPr>
              <a:t>The flat world and education: how America's commitment to equity will determine our future</a:t>
            </a:r>
            <a:r>
              <a:rPr lang="en-US" sz="1800" dirty="0">
                <a:effectLst/>
                <a:latin typeface="Times New Roman" panose="02020603050405020304" pitchFamily="18" charset="0"/>
                <a:ea typeface="Times New Roman" panose="02020603050405020304" pitchFamily="18"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(1910). </a:t>
            </a:r>
            <a:r>
              <a:rPr lang="en-US" sz="1800" i="1" dirty="0">
                <a:effectLst/>
                <a:latin typeface="Times New Roman" panose="02020603050405020304" pitchFamily="18" charset="0"/>
                <a:ea typeface="Times New Roman" panose="02020603050405020304" pitchFamily="18" charset="0"/>
              </a:rPr>
              <a:t>How we think</a:t>
            </a:r>
            <a:r>
              <a:rPr lang="en-US" sz="1800" dirty="0">
                <a:effectLst/>
                <a:latin typeface="Times New Roman" panose="02020603050405020304" pitchFamily="18" charset="0"/>
                <a:ea typeface="Times New Roman" panose="02020603050405020304" pitchFamily="18"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(1916/2005). </a:t>
            </a:r>
            <a:r>
              <a:rPr lang="en-US" sz="1800" i="1" dirty="0">
                <a:effectLst/>
                <a:latin typeface="Times New Roman" panose="02020603050405020304" pitchFamily="18" charset="0"/>
                <a:ea typeface="Times New Roman" panose="02020603050405020304" pitchFamily="18" charset="0"/>
              </a:rPr>
              <a:t>Democracy and education: An introduction to the philosophy of education</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Cosimo</a:t>
            </a:r>
            <a:r>
              <a:rPr lang="en-US" sz="1800" dirty="0">
                <a:effectLst/>
                <a:latin typeface="Times New Roman" panose="02020603050405020304" pitchFamily="18" charset="0"/>
                <a:ea typeface="Times New Roman" panose="02020603050405020304" pitchFamily="18" charset="0"/>
              </a:rPr>
              <a:t> Classics.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Dintersmith</a:t>
            </a:r>
            <a:r>
              <a:rPr lang="en-US" sz="1800" dirty="0">
                <a:effectLst/>
                <a:latin typeface="Times New Roman" panose="02020603050405020304" pitchFamily="18" charset="0"/>
                <a:ea typeface="Times New Roman" panose="02020603050405020304" pitchFamily="18"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(2017). </a:t>
            </a:r>
            <a:r>
              <a:rPr lang="en-US" sz="1800" i="1" dirty="0">
                <a:effectLst/>
                <a:latin typeface="Times New Roman" panose="02020603050405020304" pitchFamily="18" charset="0"/>
                <a:ea typeface="Times New Roman" panose="02020603050405020304" pitchFamily="18" charset="0"/>
              </a:rPr>
              <a:t>Becoming supernatural: how common people are doing the uncommon</a:t>
            </a:r>
            <a:r>
              <a:rPr lang="en-US" sz="1800" dirty="0">
                <a:effectLst/>
                <a:latin typeface="Times New Roman" panose="02020603050405020304" pitchFamily="18" charset="0"/>
                <a:ea typeface="Times New Roman" panose="02020603050405020304" pitchFamily="18"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&amp; Boyce, A. (2016). </a:t>
            </a:r>
            <a:r>
              <a:rPr lang="en-US" sz="1800" i="1" dirty="0">
                <a:effectLst/>
                <a:latin typeface="Times New Roman" panose="02020603050405020304" pitchFamily="18" charset="0"/>
                <a:ea typeface="Times New Roman" panose="02020603050405020304" pitchFamily="18" charset="0"/>
              </a:rPr>
              <a:t>You Are the Placebo</a:t>
            </a:r>
            <a:r>
              <a:rPr lang="en-US" sz="1800" dirty="0">
                <a:effectLst/>
                <a:latin typeface="Times New Roman" panose="02020603050405020304" pitchFamily="18" charset="0"/>
                <a:ea typeface="Times New Roman" panose="02020603050405020304" pitchFamily="18"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a:t>
            </a:r>
            <a:r>
              <a:rPr lang="en-US" sz="1800" dirty="0" err="1">
                <a:effectLst/>
                <a:latin typeface="Times New Roman" panose="02020603050405020304" pitchFamily="18" charset="0"/>
                <a:ea typeface="Times New Roman" panose="02020603050405020304" pitchFamily="18" charset="0"/>
              </a:rPr>
              <a:t>Boutsikaris</a:t>
            </a:r>
            <a:r>
              <a:rPr lang="en-US" sz="1800" dirty="0">
                <a:effectLst/>
                <a:latin typeface="Times New Roman" panose="02020603050405020304" pitchFamily="18" charset="0"/>
                <a:ea typeface="Times New Roman" panose="02020603050405020304" pitchFamily="18" charset="0"/>
              </a:rPr>
              <a:t>, D. (2006). </a:t>
            </a:r>
            <a:r>
              <a:rPr lang="en-US" sz="1800" i="1" dirty="0">
                <a:effectLst/>
                <a:latin typeface="Times New Roman" panose="02020603050405020304" pitchFamily="18" charset="0"/>
                <a:ea typeface="Times New Roman" panose="02020603050405020304" pitchFamily="18" charset="0"/>
              </a:rPr>
              <a:t>Social intelligence the new science of human relationships</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Senge, P. M. (2007). </a:t>
            </a:r>
            <a:r>
              <a:rPr lang="en-US" sz="1800" i="1" dirty="0">
                <a:effectLst/>
                <a:latin typeface="Times New Roman" panose="02020603050405020304" pitchFamily="18" charset="0"/>
                <a:ea typeface="Times New Roman" panose="02020603050405020304" pitchFamily="18" charset="0"/>
              </a:rPr>
              <a:t>Working with presence</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González, J. M., &amp; Darling-Hammond, L. (1997). </a:t>
            </a:r>
            <a:r>
              <a:rPr lang="en-US" sz="1800" i="1" dirty="0">
                <a:effectLst/>
                <a:latin typeface="Times New Roman" panose="02020603050405020304" pitchFamily="18" charset="0"/>
                <a:ea typeface="Times New Roman" panose="02020603050405020304" pitchFamily="18" charset="0"/>
              </a:rPr>
              <a:t>New concepts for new challenges: Professional development for teachers of immigrant youth</a:t>
            </a:r>
            <a:r>
              <a:rPr lang="en-US" sz="1800" dirty="0">
                <a:effectLst/>
                <a:latin typeface="Times New Roman" panose="02020603050405020304" pitchFamily="18" charset="0"/>
                <a:ea typeface="Times New Roman" panose="02020603050405020304" pitchFamily="18"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Gurwitz</a:t>
            </a:r>
            <a:r>
              <a:rPr lang="en-US" sz="1800" dirty="0">
                <a:effectLst/>
                <a:latin typeface="Times New Roman" panose="02020603050405020304" pitchFamily="18" charset="0"/>
                <a:ea typeface="Times New Roman" panose="02020603050405020304" pitchFamily="18" charset="0"/>
              </a:rPr>
              <a:t>, A. S., Darling-Hammond, L., Pease, S. R., Education., U. S. D. o., &amp; Corporation., R. (1981). </a:t>
            </a:r>
            <a:r>
              <a:rPr lang="en-US" sz="1800" i="1" dirty="0">
                <a:effectLst/>
                <a:latin typeface="Times New Roman" panose="02020603050405020304" pitchFamily="18" charset="0"/>
                <a:ea typeface="Times New Roman" panose="02020603050405020304" pitchFamily="18" charset="0"/>
              </a:rPr>
              <a:t>Maintenance of effort provisions: An instrument of federalism in education</a:t>
            </a:r>
            <a:r>
              <a:rPr lang="en-US" sz="1800" dirty="0">
                <a:effectLst/>
                <a:latin typeface="Times New Roman" panose="02020603050405020304" pitchFamily="18" charset="0"/>
                <a:ea typeface="Times New Roman" panose="02020603050405020304" pitchFamily="18"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Haggstrom</a:t>
            </a:r>
            <a:r>
              <a:rPr lang="en-US" sz="1800" dirty="0">
                <a:effectLst/>
                <a:latin typeface="Times New Roman" panose="02020603050405020304" pitchFamily="18" charset="0"/>
                <a:ea typeface="Times New Roman" panose="02020603050405020304" pitchFamily="18" charset="0"/>
              </a:rPr>
              <a:t>, G. W., Darling-Hammond, L., </a:t>
            </a:r>
            <a:r>
              <a:rPr lang="en-US" sz="1800" dirty="0" err="1">
                <a:effectLst/>
                <a:latin typeface="Times New Roman" panose="02020603050405020304" pitchFamily="18" charset="0"/>
                <a:ea typeface="Times New Roman" panose="02020603050405020304" pitchFamily="18" charset="0"/>
              </a:rPr>
              <a:t>Grissmer</a:t>
            </a:r>
            <a:r>
              <a:rPr lang="en-US" sz="1800" dirty="0">
                <a:effectLst/>
                <a:latin typeface="Times New Roman" panose="02020603050405020304" pitchFamily="18" charset="0"/>
                <a:ea typeface="Times New Roman" panose="02020603050405020304" pitchFamily="18" charset="0"/>
              </a:rPr>
              <a:t>, D. W., &amp; Center for the Study of the Teaching Profession (Rand Corporation). (1988). </a:t>
            </a:r>
            <a:r>
              <a:rPr lang="en-US" sz="1800" i="1" dirty="0">
                <a:effectLst/>
                <a:latin typeface="Times New Roman" panose="02020603050405020304" pitchFamily="18" charset="0"/>
                <a:ea typeface="Times New Roman" panose="02020603050405020304" pitchFamily="18" charset="0"/>
              </a:rPr>
              <a:t>Assessing teacher supply and demand</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(2001). </a:t>
            </a:r>
            <a:r>
              <a:rPr lang="en-US" sz="1800" i="1" dirty="0">
                <a:effectLst/>
                <a:latin typeface="Times New Roman" panose="02020603050405020304" pitchFamily="18" charset="0"/>
                <a:ea typeface="Times New Roman" panose="02020603050405020304" pitchFamily="18" charset="0"/>
              </a:rPr>
              <a:t>From information to transformation: Education for the evolution of consciousness</a:t>
            </a:r>
            <a:r>
              <a:rPr lang="en-US" sz="1800" dirty="0">
                <a:effectLst/>
                <a:latin typeface="Times New Roman" panose="02020603050405020304" pitchFamily="18" charset="0"/>
                <a:ea typeface="Times New Roman" panose="02020603050405020304" pitchFamily="18" charset="0"/>
              </a:rPr>
              <a:t>. New York: P. Lang.</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(2010). </a:t>
            </a:r>
            <a:r>
              <a:rPr lang="en-US" sz="1800" i="1" dirty="0">
                <a:effectLst/>
                <a:latin typeface="Times New Roman" panose="02020603050405020304" pitchFamily="18" charset="0"/>
                <a:ea typeface="Times New Roman" panose="02020603050405020304" pitchFamily="18"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(2014a). </a:t>
            </a:r>
            <a:r>
              <a:rPr lang="en-US" sz="1800" i="1" dirty="0">
                <a:effectLst/>
                <a:latin typeface="Times New Roman" panose="02020603050405020304" pitchFamily="18" charset="0"/>
                <a:ea typeface="Times New Roman" panose="02020603050405020304" pitchFamily="18" charset="0"/>
              </a:rPr>
              <a:t>The four virtues : presence, heart, wisdom, creation</a:t>
            </a:r>
            <a:r>
              <a:rPr lang="en-US" sz="1800" dirty="0">
                <a:effectLst/>
                <a:latin typeface="Times New Roman" panose="02020603050405020304" pitchFamily="18" charset="0"/>
                <a:ea typeface="Times New Roman" panose="02020603050405020304" pitchFamily="18"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(2014b). </a:t>
            </a:r>
            <a:r>
              <a:rPr lang="en-US" sz="1800" i="1" dirty="0">
                <a:effectLst/>
                <a:latin typeface="Times New Roman" panose="02020603050405020304" pitchFamily="18" charset="0"/>
                <a:ea typeface="Times New Roman" panose="02020603050405020304" pitchFamily="18" charset="0"/>
              </a:rPr>
              <a:t>The integrative mind : transformative education for a world on fire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Koppich</a:t>
            </a:r>
            <a:r>
              <a:rPr lang="en-US" sz="1800" dirty="0">
                <a:effectLst/>
                <a:latin typeface="Times New Roman" panose="02020603050405020304" pitchFamily="18" charset="0"/>
                <a:ea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rPr>
              <a:t>Merseth</a:t>
            </a:r>
            <a:r>
              <a:rPr lang="en-US" sz="1800" dirty="0">
                <a:effectLst/>
                <a:latin typeface="Times New Roman" panose="02020603050405020304" pitchFamily="18" charset="0"/>
                <a:ea typeface="Times New Roman" panose="02020603050405020304" pitchFamily="18"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a five-year program</a:t>
            </a:r>
            <a:r>
              <a:rPr lang="en-US" sz="1800" dirty="0">
                <a:effectLst/>
                <a:latin typeface="Times New Roman" panose="02020603050405020304" pitchFamily="18" charset="0"/>
                <a:ea typeface="Times New Roman" panose="02020603050405020304" pitchFamily="18"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Kuhn, T. S. (2004). </a:t>
            </a:r>
            <a:r>
              <a:rPr lang="en-US" sz="1800" i="1" dirty="0">
                <a:effectLst/>
                <a:latin typeface="Times New Roman" panose="02020603050405020304" pitchFamily="18" charset="0"/>
                <a:ea typeface="Times New Roman" panose="02020603050405020304" pitchFamily="18" charset="0"/>
              </a:rPr>
              <a:t>The structure of scientific revolutions</a:t>
            </a:r>
            <a:r>
              <a:rPr lang="en-US" sz="1800" dirty="0">
                <a:effectLst/>
                <a:latin typeface="Times New Roman" panose="02020603050405020304" pitchFamily="18" charset="0"/>
                <a:ea typeface="Times New Roman" panose="02020603050405020304" pitchFamily="18" charset="0"/>
              </a:rPr>
              <a:t>. Chicago [</a:t>
            </a:r>
            <a:r>
              <a:rPr lang="en-US"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Lantieri</a:t>
            </a:r>
            <a:r>
              <a:rPr lang="en-US" sz="1800" dirty="0">
                <a:effectLst/>
                <a:latin typeface="Times New Roman" panose="02020603050405020304" pitchFamily="18" charset="0"/>
                <a:ea typeface="Times New Roman" panose="02020603050405020304" pitchFamily="18" charset="0"/>
              </a:rPr>
              <a:t>, L. (2008). Building inner resilience. </a:t>
            </a:r>
            <a:r>
              <a:rPr lang="en-US" sz="1800" i="1" dirty="0">
                <a:effectLst/>
                <a:latin typeface="Times New Roman" panose="02020603050405020304" pitchFamily="18" charset="0"/>
                <a:ea typeface="Times New Roman" panose="02020603050405020304" pitchFamily="18" charset="0"/>
              </a:rPr>
              <a:t>Reclaiming Children and Youth, 17</a:t>
            </a:r>
            <a:r>
              <a:rPr lang="en-US" sz="1800" dirty="0">
                <a:effectLst/>
                <a:latin typeface="Times New Roman" panose="02020603050405020304" pitchFamily="18" charset="0"/>
                <a:ea typeface="Times New Roman" panose="02020603050405020304" pitchFamily="18" charset="0"/>
              </a:rPr>
              <a:t>(2), 43-46.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(2005). </a:t>
            </a:r>
            <a:r>
              <a:rPr lang="en-US" sz="1800" i="1" dirty="0">
                <a:effectLst/>
                <a:latin typeface="Times New Roman" panose="02020603050405020304" pitchFamily="18" charset="0"/>
                <a:ea typeface="Times New Roman" panose="02020603050405020304" pitchFamily="18" charset="0"/>
              </a:rPr>
              <a:t>The biology of belief: Unleashing the power of consciousness, matter and miracles</a:t>
            </a:r>
            <a:r>
              <a:rPr lang="en-US" sz="1800" dirty="0">
                <a:effectLst/>
                <a:latin typeface="Times New Roman" panose="02020603050405020304" pitchFamily="18" charset="0"/>
                <a:ea typeface="Times New Roman" panose="02020603050405020304" pitchFamily="18"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(2006). </a:t>
            </a:r>
            <a:r>
              <a:rPr lang="en-US" sz="1800" i="1" dirty="0">
                <a:effectLst/>
                <a:latin typeface="Times New Roman" panose="02020603050405020304" pitchFamily="18" charset="0"/>
                <a:ea typeface="Times New Roman" panose="02020603050405020304" pitchFamily="18" charset="0"/>
              </a:rPr>
              <a:t>The wisdom of your cells: How your beliefs control your biology</a:t>
            </a:r>
            <a:r>
              <a:rPr lang="en-US" sz="1800" dirty="0">
                <a:effectLst/>
                <a:latin typeface="Times New Roman" panose="02020603050405020304" pitchFamily="18" charset="0"/>
                <a:ea typeface="Times New Roman" panose="02020603050405020304" pitchFamily="18"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(2014). </a:t>
            </a:r>
            <a:r>
              <a:rPr lang="en-US" sz="1800" i="1" dirty="0">
                <a:effectLst/>
                <a:latin typeface="Times New Roman" panose="02020603050405020304" pitchFamily="18" charset="0"/>
                <a:ea typeface="Times New Roman" panose="02020603050405020304" pitchFamily="18" charset="0"/>
              </a:rPr>
              <a:t>The honeymoon effect: the science of creating heaven on earth</a:t>
            </a:r>
            <a:r>
              <a:rPr lang="en-US" sz="1800" dirty="0">
                <a:effectLst/>
                <a:latin typeface="Times New Roman" panose="02020603050405020304" pitchFamily="18" charset="0"/>
                <a:ea typeface="Times New Roman" panose="02020603050405020304" pitchFamily="18"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a:t>
            </a:r>
            <a:r>
              <a:rPr lang="en-US" sz="1800" dirty="0" err="1">
                <a:effectLst/>
                <a:latin typeface="Times New Roman" panose="02020603050405020304" pitchFamily="18" charset="0"/>
                <a:ea typeface="Times New Roman" panose="02020603050405020304" pitchFamily="18" charset="0"/>
              </a:rPr>
              <a:t>Bhaerman</a:t>
            </a:r>
            <a:r>
              <a:rPr lang="en-US" sz="1800" dirty="0">
                <a:effectLst/>
                <a:latin typeface="Times New Roman" panose="02020603050405020304" pitchFamily="18" charset="0"/>
                <a:ea typeface="Times New Roman" panose="02020603050405020304" pitchFamily="18" charset="0"/>
              </a:rPr>
              <a:t>, S. (2009). </a:t>
            </a:r>
            <a:r>
              <a:rPr lang="en-US" sz="1800" i="1" dirty="0">
                <a:effectLst/>
                <a:latin typeface="Times New Roman" panose="02020603050405020304" pitchFamily="18" charset="0"/>
                <a:ea typeface="Times New Roman" panose="02020603050405020304" pitchFamily="18" charset="0"/>
              </a:rPr>
              <a:t>Spontaneous evolution: Our positive future (and a way to get there from here)</a:t>
            </a:r>
            <a:r>
              <a:rPr lang="en-US" sz="1800" dirty="0">
                <a:effectLst/>
                <a:latin typeface="Times New Roman" panose="02020603050405020304" pitchFamily="18" charset="0"/>
                <a:ea typeface="Times New Roman" panose="02020603050405020304" pitchFamily="18"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rPr>
              <a:t>, I. (2009). </a:t>
            </a:r>
            <a:r>
              <a:rPr lang="en-US" sz="1800" i="1" dirty="0">
                <a:effectLst/>
                <a:latin typeface="Times New Roman" panose="02020603050405020304" pitchFamily="18" charset="0"/>
                <a:ea typeface="Times New Roman" panose="02020603050405020304" pitchFamily="18" charset="0"/>
              </a:rPr>
              <a:t>The master and his emissary: the divided brain and the making of the Western world</a:t>
            </a:r>
            <a:r>
              <a:rPr lang="en-US" sz="1800" dirty="0">
                <a:effectLst/>
                <a:latin typeface="Times New Roman" panose="02020603050405020304" pitchFamily="18" charset="0"/>
                <a:ea typeface="Times New Roman" panose="02020603050405020304" pitchFamily="18"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(2015). </a:t>
            </a:r>
            <a:r>
              <a:rPr lang="en-US" sz="1800" i="1" dirty="0">
                <a:effectLst/>
                <a:latin typeface="Times New Roman" panose="02020603050405020304" pitchFamily="18" charset="0"/>
                <a:ea typeface="Times New Roman" panose="02020603050405020304" pitchFamily="18" charset="0"/>
              </a:rPr>
              <a:t>The spiritual child: The new science on parenting for health and lifelong thriving</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Millman, J., &amp; Darling-Hammond, L. (1990). </a:t>
            </a:r>
            <a:r>
              <a:rPr lang="en-US" sz="1800" i="1" dirty="0">
                <a:effectLst/>
                <a:latin typeface="Times New Roman" panose="02020603050405020304" pitchFamily="18" charset="0"/>
                <a:ea typeface="Times New Roman" panose="02020603050405020304" pitchFamily="18" charset="0"/>
              </a:rPr>
              <a:t>The New handbook of teacher evaluation: assessing elementary and secondary school teachers</a:t>
            </a:r>
            <a:r>
              <a:rPr lang="en-US" sz="1800" dirty="0">
                <a:effectLst/>
                <a:latin typeface="Times New Roman" panose="02020603050405020304" pitchFamily="18" charset="0"/>
                <a:ea typeface="Times New Roman" panose="02020603050405020304" pitchFamily="18"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(1993). </a:t>
            </a:r>
            <a:r>
              <a:rPr lang="en-US" sz="1800" i="1" dirty="0">
                <a:effectLst/>
                <a:latin typeface="Times New Roman" panose="02020603050405020304" pitchFamily="18" charset="0"/>
                <a:ea typeface="Times New Roman" panose="02020603050405020304" pitchFamily="18" charset="0"/>
              </a:rPr>
              <a:t>To know as we are known: Education as a spiritual journey</a:t>
            </a:r>
            <a:r>
              <a:rPr lang="en-US" sz="1800" dirty="0">
                <a:effectLst/>
                <a:latin typeface="Times New Roman" panose="02020603050405020304" pitchFamily="18" charset="0"/>
                <a:ea typeface="Times New Roman" panose="02020603050405020304" pitchFamily="18" charset="0"/>
              </a:rPr>
              <a:t>. San Francisco: </a:t>
            </a:r>
            <a:r>
              <a:rPr lang="en-US" sz="1800" dirty="0" err="1">
                <a:effectLst/>
                <a:latin typeface="Times New Roman" panose="02020603050405020304" pitchFamily="18" charset="0"/>
                <a:ea typeface="Times New Roman" panose="02020603050405020304" pitchFamily="18" charset="0"/>
              </a:rPr>
              <a:t>HarperSanFrancisco</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(1998). </a:t>
            </a:r>
            <a:r>
              <a:rPr lang="en-US" sz="1800" i="1" dirty="0">
                <a:effectLst/>
                <a:latin typeface="Times New Roman" panose="02020603050405020304" pitchFamily="18" charset="0"/>
                <a:ea typeface="Times New Roman" panose="02020603050405020304" pitchFamily="18" charset="0"/>
              </a:rPr>
              <a:t>The courage to teach: Exploring the inner landscape of a teacher's life</a:t>
            </a:r>
            <a:r>
              <a:rPr lang="en-US" sz="1800" dirty="0">
                <a:effectLst/>
                <a:latin typeface="Times New Roman" panose="02020603050405020304" pitchFamily="18" charset="0"/>
                <a:ea typeface="Times New Roman" panose="02020603050405020304" pitchFamily="18"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(2004). </a:t>
            </a:r>
            <a:r>
              <a:rPr lang="en-US" sz="1800" i="1" dirty="0">
                <a:effectLst/>
                <a:latin typeface="Times New Roman" panose="02020603050405020304" pitchFamily="18" charset="0"/>
                <a:ea typeface="Times New Roman" panose="02020603050405020304" pitchFamily="18" charset="0"/>
              </a:rPr>
              <a:t>A hidden wholeness: The journey toward an undivided life: welcoming the soul and weaving community in a wounded world</a:t>
            </a:r>
            <a:r>
              <a:rPr lang="en-US" sz="1800" dirty="0">
                <a:effectLst/>
                <a:latin typeface="Times New Roman" panose="02020603050405020304" pitchFamily="18" charset="0"/>
                <a:ea typeface="Times New Roman" panose="02020603050405020304" pitchFamily="18"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Zajonc, A., &amp; Scribner, M. (2010). </a:t>
            </a:r>
            <a:r>
              <a:rPr lang="en-US" sz="1800" i="1" dirty="0">
                <a:effectLst/>
                <a:latin typeface="Times New Roman" panose="02020603050405020304" pitchFamily="18" charset="0"/>
                <a:ea typeface="Times New Roman" panose="02020603050405020304" pitchFamily="18" charset="0"/>
              </a:rPr>
              <a:t>The heart of higher education: a call to renewal</a:t>
            </a:r>
            <a:r>
              <a:rPr lang="en-US" sz="1800" dirty="0">
                <a:effectLst/>
                <a:latin typeface="Times New Roman" panose="02020603050405020304" pitchFamily="18" charset="0"/>
                <a:ea typeface="Times New Roman" panose="02020603050405020304" pitchFamily="18"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(1929/2007). </a:t>
            </a:r>
            <a:r>
              <a:rPr lang="en-US" sz="1800" i="1" dirty="0">
                <a:effectLst/>
                <a:latin typeface="Times New Roman" panose="02020603050405020304" pitchFamily="18" charset="0"/>
                <a:ea typeface="Times New Roman" panose="02020603050405020304" pitchFamily="18" charset="0"/>
              </a:rPr>
              <a:t>The child's conception of the world</a:t>
            </a:r>
            <a:r>
              <a:rPr lang="en-US" sz="1800" dirty="0">
                <a:effectLst/>
                <a:latin typeface="Times New Roman" panose="02020603050405020304" pitchFamily="18" charset="0"/>
                <a:ea typeface="Times New Roman" panose="02020603050405020304" pitchFamily="18"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(1950). </a:t>
            </a:r>
            <a:r>
              <a:rPr lang="en-US" sz="1800" i="1" dirty="0">
                <a:effectLst/>
                <a:latin typeface="Times New Roman" panose="02020603050405020304" pitchFamily="18" charset="0"/>
                <a:ea typeface="Times New Roman" panose="02020603050405020304" pitchFamily="18" charset="0"/>
              </a:rPr>
              <a:t>The psychology of intelligence</a:t>
            </a:r>
            <a:r>
              <a:rPr lang="en-US" sz="1800" dirty="0">
                <a:effectLst/>
                <a:latin typeface="Times New Roman" panose="02020603050405020304" pitchFamily="18" charset="0"/>
                <a:ea typeface="Times New Roman" panose="02020603050405020304" pitchFamily="18"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(1959). </a:t>
            </a:r>
            <a:r>
              <a:rPr lang="en-US" sz="1800" i="1" dirty="0">
                <a:effectLst/>
                <a:latin typeface="Times New Roman" panose="02020603050405020304" pitchFamily="18" charset="0"/>
                <a:ea typeface="Times New Roman" panose="02020603050405020304" pitchFamily="18" charset="0"/>
              </a:rPr>
              <a:t>The language and thought of the child</a:t>
            </a:r>
            <a:r>
              <a:rPr lang="en-US" sz="1800" dirty="0">
                <a:effectLst/>
                <a:latin typeface="Times New Roman" panose="02020603050405020304" pitchFamily="18" charset="0"/>
                <a:ea typeface="Times New Roman" panose="02020603050405020304" pitchFamily="18"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(1965). </a:t>
            </a:r>
            <a:r>
              <a:rPr lang="en-US" sz="1800" i="1" dirty="0">
                <a:effectLst/>
                <a:latin typeface="Times New Roman" panose="02020603050405020304" pitchFamily="18" charset="0"/>
                <a:ea typeface="Times New Roman" panose="02020603050405020304" pitchFamily="18" charset="0"/>
              </a:rPr>
              <a:t>The moral judgment of the child</a:t>
            </a:r>
            <a:r>
              <a:rPr lang="en-US" sz="1800" dirty="0">
                <a:effectLst/>
                <a:latin typeface="Times New Roman" panose="02020603050405020304" pitchFamily="18" charset="0"/>
                <a:ea typeface="Times New Roman" panose="02020603050405020304" pitchFamily="18"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(1973). </a:t>
            </a:r>
            <a:r>
              <a:rPr lang="en-US" sz="1800" i="1" dirty="0">
                <a:effectLst/>
                <a:latin typeface="Times New Roman" panose="02020603050405020304" pitchFamily="18" charset="0"/>
                <a:ea typeface="Times New Roman" panose="02020603050405020304" pitchFamily="18" charset="0"/>
              </a:rPr>
              <a:t>The child and reality; problems of genetic psychology</a:t>
            </a:r>
            <a:r>
              <a:rPr lang="en-US" sz="1800" dirty="0">
                <a:effectLst/>
                <a:latin typeface="Times New Roman" panose="02020603050405020304" pitchFamily="18" charset="0"/>
                <a:ea typeface="Times New Roman" panose="02020603050405020304" pitchFamily="18"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(1976). </a:t>
            </a:r>
            <a:r>
              <a:rPr lang="en-US" sz="1800" i="1" dirty="0">
                <a:effectLst/>
                <a:latin typeface="Times New Roman" panose="02020603050405020304" pitchFamily="18" charset="0"/>
                <a:ea typeface="Times New Roman" panose="02020603050405020304" pitchFamily="18" charset="0"/>
              </a:rPr>
              <a:t>The grasp of consciousness: action and concept in the young child</a:t>
            </a:r>
            <a:r>
              <a:rPr lang="en-US" sz="1800" dirty="0">
                <a:effectLst/>
                <a:latin typeface="Times New Roman" panose="02020603050405020304" pitchFamily="18" charset="0"/>
                <a:ea typeface="Times New Roman" panose="02020603050405020304" pitchFamily="18"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Inhelder</a:t>
            </a:r>
            <a:r>
              <a:rPr lang="en-US" sz="1800" dirty="0">
                <a:effectLst/>
                <a:latin typeface="Times New Roman" panose="02020603050405020304" pitchFamily="18" charset="0"/>
                <a:ea typeface="Times New Roman" panose="02020603050405020304" pitchFamily="18" charset="0"/>
              </a:rPr>
              <a:t>, B. (1969). </a:t>
            </a:r>
            <a:r>
              <a:rPr lang="en-US" sz="1800" i="1" dirty="0">
                <a:effectLst/>
                <a:latin typeface="Times New Roman" panose="02020603050405020304" pitchFamily="18" charset="0"/>
                <a:ea typeface="Times New Roman" panose="02020603050405020304" pitchFamily="18" charset="0"/>
              </a:rPr>
              <a:t>The psychology of the child</a:t>
            </a:r>
            <a:r>
              <a:rPr lang="en-US" sz="1800" dirty="0">
                <a:effectLst/>
                <a:latin typeface="Times New Roman" panose="02020603050405020304" pitchFamily="18" charset="0"/>
                <a:ea typeface="Times New Roman" panose="02020603050405020304" pitchFamily="18"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Valsiner</a:t>
            </a:r>
            <a:r>
              <a:rPr lang="en-US" sz="1800" dirty="0">
                <a:effectLst/>
                <a:latin typeface="Times New Roman" panose="02020603050405020304" pitchFamily="18" charset="0"/>
                <a:ea typeface="Times New Roman" panose="02020603050405020304" pitchFamily="18" charset="0"/>
              </a:rPr>
              <a:t>, J. (1927/2001). </a:t>
            </a:r>
            <a:r>
              <a:rPr lang="en-US" sz="1800" i="1" dirty="0">
                <a:effectLst/>
                <a:latin typeface="Times New Roman" panose="02020603050405020304" pitchFamily="18" charset="0"/>
                <a:ea typeface="Times New Roman" panose="02020603050405020304" pitchFamily="18" charset="0"/>
              </a:rPr>
              <a:t>The child's conception of physical causality</a:t>
            </a:r>
            <a:r>
              <a:rPr lang="en-US" sz="1800" dirty="0">
                <a:effectLst/>
                <a:latin typeface="Times New Roman" panose="02020603050405020304" pitchFamily="18" charset="0"/>
                <a:ea typeface="Times New Roman" panose="02020603050405020304" pitchFamily="18"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(2000). </a:t>
            </a:r>
            <a:r>
              <a:rPr lang="en-US" sz="1800" i="1" dirty="0">
                <a:effectLst/>
                <a:latin typeface="Times New Roman" panose="02020603050405020304" pitchFamily="18" charset="0"/>
                <a:ea typeface="Times New Roman" panose="02020603050405020304" pitchFamily="18" charset="0"/>
              </a:rPr>
              <a:t>Schools that learn: A fifth discipline </a:t>
            </a:r>
            <a:r>
              <a:rPr lang="en-US" sz="1800" i="1" dirty="0" err="1">
                <a:effectLst/>
                <a:latin typeface="Times New Roman" panose="02020603050405020304" pitchFamily="18" charset="0"/>
                <a:ea typeface="Times New Roman" panose="02020603050405020304" pitchFamily="18" charset="0"/>
              </a:rPr>
              <a:t>fieldbook</a:t>
            </a:r>
            <a:r>
              <a:rPr lang="en-US" sz="1800" i="1" dirty="0">
                <a:effectLst/>
                <a:latin typeface="Times New Roman" panose="02020603050405020304" pitchFamily="18" charset="0"/>
                <a:ea typeface="Times New Roman" panose="02020603050405020304" pitchFamily="18" charset="0"/>
              </a:rPr>
              <a:t> for educators, parents, and everyone who cares about education</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(2008). </a:t>
            </a:r>
            <a:r>
              <a:rPr lang="en-US" sz="1800" i="1" dirty="0">
                <a:effectLst/>
                <a:latin typeface="Times New Roman" panose="02020603050405020304" pitchFamily="18" charset="0"/>
                <a:ea typeface="Times New Roman" panose="02020603050405020304" pitchFamily="18" charset="0"/>
              </a:rPr>
              <a:t>The necessary revolution : how individuals and organizations are working together to create a sustainable world</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(2010). </a:t>
            </a:r>
            <a:r>
              <a:rPr lang="en-US" sz="1800" i="1" dirty="0">
                <a:effectLst/>
                <a:latin typeface="Times New Roman" panose="02020603050405020304" pitchFamily="18" charset="0"/>
                <a:ea typeface="Times New Roman" panose="02020603050405020304" pitchFamily="18" charset="0"/>
              </a:rPr>
              <a:t>Mindsight: the new science of personal transformation</a:t>
            </a:r>
            <a:r>
              <a:rPr lang="en-US" sz="1800" dirty="0">
                <a:effectLst/>
                <a:latin typeface="Times New Roman" panose="02020603050405020304" pitchFamily="18" charset="0"/>
                <a:ea typeface="Times New Roman" panose="02020603050405020304" pitchFamily="18"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(2018). </a:t>
            </a:r>
            <a:r>
              <a:rPr lang="en-US" sz="1800" i="1" dirty="0">
                <a:effectLst/>
                <a:latin typeface="Times New Roman" panose="02020603050405020304" pitchFamily="18" charset="0"/>
                <a:ea typeface="Times New Roman" panose="02020603050405020304" pitchFamily="18" charset="0"/>
              </a:rPr>
              <a:t>Aware : the science and practice of presence, a complete guide to the groundbreaking Wheel of Awareness meditation practice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Skinner, B. F. (1953). </a:t>
            </a:r>
            <a:r>
              <a:rPr lang="en-US" sz="1800" i="1" dirty="0">
                <a:effectLst/>
                <a:latin typeface="Times New Roman" panose="02020603050405020304" pitchFamily="18" charset="0"/>
                <a:ea typeface="Times New Roman" panose="02020603050405020304" pitchFamily="18" charset="0"/>
              </a:rPr>
              <a:t>Science and human behavior</a:t>
            </a:r>
            <a:r>
              <a:rPr lang="en-US" sz="1800" dirty="0">
                <a:effectLst/>
                <a:latin typeface="Times New Roman" panose="02020603050405020304" pitchFamily="18" charset="0"/>
                <a:ea typeface="Times New Roman" panose="02020603050405020304" pitchFamily="18"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Thorndike, E. L. (1913/2010). </a:t>
            </a:r>
            <a:r>
              <a:rPr lang="en-US" sz="1800" i="1" dirty="0">
                <a:effectLst/>
                <a:latin typeface="Times New Roman" panose="02020603050405020304" pitchFamily="18" charset="0"/>
                <a:ea typeface="Times New Roman" panose="02020603050405020304" pitchFamily="18" charset="0"/>
              </a:rPr>
              <a:t>Educational psychology</a:t>
            </a:r>
            <a:r>
              <a:rPr lang="en-US" sz="1800" dirty="0">
                <a:effectLst/>
                <a:latin typeface="Times New Roman" panose="02020603050405020304" pitchFamily="18" charset="0"/>
                <a:ea typeface="Times New Roman" panose="02020603050405020304" pitchFamily="18" charset="0"/>
              </a:rPr>
              <a:t>. [Charleston, SC]: </a:t>
            </a:r>
            <a:r>
              <a:rPr lang="en-US" sz="1800" dirty="0" err="1">
                <a:effectLst/>
                <a:latin typeface="Times New Roman" panose="02020603050405020304" pitchFamily="18" charset="0"/>
                <a:ea typeface="Times New Roman" panose="02020603050405020304" pitchFamily="18" charset="0"/>
              </a:rPr>
              <a:t>Nabu</a:t>
            </a:r>
            <a:r>
              <a:rPr lang="en-US" sz="1800" dirty="0">
                <a:effectLst/>
                <a:latin typeface="Times New Roman" panose="02020603050405020304" pitchFamily="18" charset="0"/>
                <a:ea typeface="Times New Roman" panose="02020603050405020304" pitchFamily="18" charset="0"/>
              </a:rPr>
              <a:t> Press, [</a:t>
            </a:r>
            <a:r>
              <a:rPr lang="en-US" sz="1800" dirty="0" err="1">
                <a:effectLst/>
                <a:latin typeface="Times New Roman" panose="02020603050405020304" pitchFamily="18" charset="0"/>
                <a:ea typeface="Times New Roman" panose="02020603050405020304" pitchFamily="18" charset="0"/>
              </a:rPr>
              <a:t>BiblioBazaar</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Berry, B., Profession., R. C. C. f. t. S. o. t. T., &amp; Education, N. I. o. (1987). </a:t>
            </a:r>
            <a:r>
              <a:rPr lang="en-US" sz="1800" i="1" dirty="0">
                <a:effectLst/>
                <a:latin typeface="Times New Roman" panose="02020603050405020304" pitchFamily="18" charset="0"/>
                <a:ea typeface="Times New Roman" panose="02020603050405020304" pitchFamily="18" charset="0"/>
              </a:rPr>
              <a:t>Effective teacher selection: From recruitment to retention</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Times New Roman" panose="02020603050405020304" pitchFamily="18" charset="0"/>
              </a:rPr>
              <a:t>Zeichner</a:t>
            </a:r>
            <a:r>
              <a:rPr lang="en-US" sz="1800" dirty="0">
                <a:effectLst/>
                <a:latin typeface="Times New Roman" panose="02020603050405020304" pitchFamily="18" charset="0"/>
                <a:ea typeface="Times New Roman" panose="02020603050405020304" pitchFamily="18" charset="0"/>
              </a:rPr>
              <a:t>, K. M., Miller, L., </a:t>
            </a:r>
            <a:r>
              <a:rPr lang="en-US" sz="1800" dirty="0" err="1">
                <a:effectLst/>
                <a:latin typeface="Times New Roman" panose="02020603050405020304" pitchFamily="18" charset="0"/>
                <a:ea typeface="Times New Roman" panose="02020603050405020304" pitchFamily="18" charset="0"/>
              </a:rPr>
              <a:t>Silvernail</a:t>
            </a:r>
            <a:r>
              <a:rPr lang="en-US" sz="1800" dirty="0">
                <a:effectLst/>
                <a:latin typeface="Times New Roman" panose="02020603050405020304" pitchFamily="18" charset="0"/>
                <a:ea typeface="Times New Roman" panose="02020603050405020304" pitchFamily="18"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the undergraduate years</a:t>
            </a:r>
            <a:r>
              <a:rPr lang="en-US" sz="1800" dirty="0">
                <a:effectLst/>
                <a:latin typeface="Times New Roman" panose="02020603050405020304" pitchFamily="18" charset="0"/>
                <a:ea typeface="Times New Roman" panose="02020603050405020304" pitchFamily="18" charset="0"/>
              </a:rPr>
              <a:t>. Washington, DC: AACTE Publications.</a:t>
            </a:r>
            <a:endParaRPr lang="en-US"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80147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a little story. It's about my father when I was little. I had a brother, two sisters and my mom. We would all be sitting together around the table at breakfast and at dinner as we did back in the day. My father would say this joke, constantly, throughout my childhood. He would wait for the right moment, then say, "Oh. Kids. I can't wait for tomorrow!" Now, when he would say this, we would get very excited. We lived near the beach, so we would say, "Oh, are we going to the beach?" Or we would say, "Are we going to the drive-in movies?" We would sometimes go to the drive-in movies. It was one of our favorite outings - you play on the playground, then you watch the movie. Then my dad would say, "Oh, no, no, no kids. It's just that I get better looking every day."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this joke worked for many years, though it may be hard to believe. Finally, we caught on and he couldn't fool us anymore. But then, we started fooling our cousins, and then we started fooling our children. And now the family has lots of grandchildren. I have nine grandchildren, and we fool them. It's a family joke.</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But you know... he would say it very often - more often than not - in the morning. And I got to thinking about that as I got older. Why would someone say, "I can't wait for tomorrow," in the morning? And then it dawned on me, he was setting his intentions. He was saying. "I'm going to have a good day, because the whole world is going to look beautiful to me. Everything is going to taste good. Everything is going to be a good experience for today. I choose to have a good day. It's up to me. I'm the master of my destiny."</a:t>
            </a:r>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335595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Personal Statement: John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Bickart’s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Workshops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For over 50 years I have taught both children and adults in private and public schools, corporations, and state prisons. I love letting ideas speak for themselves. One idea that has faithfully come to me since I was a child is that we empower ourselves when we listen to our hearts. Observing life promises to help me learn better to teach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awareness, compassion,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engagement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instead of simply talking about these to my students. In my teaching, I have connected to these through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observing,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using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heart-thought,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actively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learning from my students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Recent research in neuroscience highlights both horizontal integration of the brain as well as vertical integration of the body, brainstem, limbic areas, and cortex. Horizontal integration means connecting “our left hemisphere’s narrator function with the autobiographical memory storage of our right hemisphere” (Siegel, 2010, p. 74). A great joy for me is that our time embraces spirituality in education through the research being done on the integration of right and left brain and the parallel integration of heart thought and head thought. In other words, the right hemisphere uses our intuitive abilities for observation while the left hemisphere uses our analytical abilities to narrate what we have observed. Students experience spiritual values when they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start with the heart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then follow with intellect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2009). This is why we need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intuitive education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way to let students remain in an intuitive state of observation before they engage their analytical ability to narrate and reflect.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this crucial time in history, we need to leave certain habits behind and re-learn the truly ancient way of giving to each other.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When educators are trained to disregard intuitive world views, there can arise losses of inclusion of paradigms of thinking from our past (Kuhn, 2004), appreciation of indigenous thought (Whorf &amp; Carroll, 1964), and understanding of ancient Eastern (Nisbett, 2003) and African (Asante, 1991) philosophy. ... In addition, character education could suffer in a decreased appreciation of social diversity resulting in lesser awareness of the 'other' in education (Dewey, 1910, 1916/2005; Freire, 1998a, 1998b, 2000; Freire &amp; Freire, 1994), less sensitivity to sustainability of the environment (Senge, 2008), and decreased attention to family and community (Bruner, 1960, 1983, 1986, 2004; Foucault, 1971). We are already seeing these changes. (Bickart, 2013, pp. 112-113)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151653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Synchronization</a:t>
            </a:r>
          </a:p>
          <a:p>
            <a:endParaRPr lang="en-US" sz="1200" dirty="0"/>
          </a:p>
          <a:p>
            <a:r>
              <a:rPr lang="en-US" sz="1200" dirty="0"/>
              <a:t>It has been suggested that there are synchronizations between one person’s heartbeat and …</a:t>
            </a:r>
          </a:p>
          <a:p>
            <a:r>
              <a:rPr lang="en-US" sz="1200" dirty="0"/>
              <a:t>a group of people</a:t>
            </a:r>
          </a:p>
          <a:p>
            <a:r>
              <a:rPr lang="en-US" sz="1200" dirty="0"/>
              <a:t>breaths per day</a:t>
            </a:r>
          </a:p>
          <a:p>
            <a:r>
              <a:rPr lang="en-US" sz="1200" dirty="0"/>
              <a:t>the earth, moon &amp; sun</a:t>
            </a:r>
          </a:p>
          <a:p>
            <a:r>
              <a:rPr lang="en-US" sz="1200" dirty="0"/>
              <a:t>Plato’s Great Year of the heavens</a:t>
            </a:r>
          </a:p>
          <a:p>
            <a:r>
              <a:rPr lang="en-US" sz="1200" dirty="0"/>
              <a:t> </a:t>
            </a:r>
          </a:p>
          <a:p>
            <a:r>
              <a:rPr lang="en-US" sz="1200" dirty="0"/>
              <a:t>Can we synchronize our </a:t>
            </a:r>
          </a:p>
          <a:p>
            <a:r>
              <a:rPr lang="en-US" sz="1200" dirty="0"/>
              <a:t>believing heart &amp; head? </a:t>
            </a:r>
          </a:p>
          <a:p>
            <a:endParaRPr lang="en-US" sz="1200" dirty="0"/>
          </a:p>
          <a:p>
            <a:r>
              <a:rPr lang="en-US" sz="1600" dirty="0"/>
              <a:t>The Dawning of Language</a:t>
            </a:r>
          </a:p>
          <a:p>
            <a:endParaRPr lang="en-US" sz="1200" dirty="0"/>
          </a:p>
          <a:p>
            <a:r>
              <a:rPr lang="en-US" sz="1200" dirty="0"/>
              <a:t>The Spiral is one of 32 symbols that recent paleoanthropological studies have found repeated in over 370 rock art sites on separate continents all over the earth, created 10,000 to 40,000 years ago.</a:t>
            </a:r>
          </a:p>
          <a:p>
            <a:endParaRPr lang="en-US" sz="1200" dirty="0"/>
          </a:p>
          <a:p>
            <a:r>
              <a:rPr lang="en-US" sz="1200" i="1" dirty="0"/>
              <a:t>“In ancient times, before there were those who were governed, and those who governed over, the sage blended with others, and all was done through the Primal Simplicity. </a:t>
            </a:r>
          </a:p>
          <a:p>
            <a:r>
              <a:rPr lang="en-US" sz="1200" i="1" dirty="0"/>
              <a:t>People lived in innocence.”</a:t>
            </a:r>
          </a:p>
          <a:p>
            <a:endParaRPr lang="en-US" sz="1200" i="1" dirty="0"/>
          </a:p>
          <a:p>
            <a:r>
              <a:rPr lang="en-US" sz="1050" dirty="0"/>
              <a:t>(Lao Tzu, in Verse 65 of the Tao </a:t>
            </a:r>
            <a:r>
              <a:rPr lang="en-US" sz="1050" dirty="0" err="1"/>
              <a:t>Te</a:t>
            </a:r>
            <a:r>
              <a:rPr lang="en-US" sz="1050" dirty="0"/>
              <a:t> Ching)</a:t>
            </a:r>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148449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in the future no human being is to find peace in the enjoyment of happiness if others beside him are unhappy."</a:t>
            </a:r>
            <a:endParaRPr lang="en-US" sz="1800" dirty="0">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rPr>
              <a:t>- Rudolf Steiner</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_______ </a:t>
            </a:r>
            <a:r>
              <a:rPr lang="en-US" sz="1800" i="1" dirty="0">
                <a:effectLst/>
                <a:latin typeface="Times New Roman" panose="02020603050405020304" pitchFamily="18" charset="0"/>
                <a:ea typeface="Times New Roman" panose="02020603050405020304" pitchFamily="18" charset="0"/>
              </a:rPr>
              <a:t>Begin spoken conclusion ________</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Ok, here is the whole thing in miniature. Picture this. My first grandson, Nick is having a birthday. He's old enough to understand when we tell him, "This is your cake. We're going to put candles in it. We're going to blow out the candles on your cake. We're going to cut up your cake. It will be delicious - you're going to love your cake." And we don't know that he's hearing, "It's MY cake!" He thinks the whole cake is his. We don't know this until we sing the song, blow out the candles, cut the cake, and hand the first piece to one of the 20 adults in the room who are all watching. This has become a family story, because it was so cute to see what happened to his face. As the first piece of cake is being handed away, his face goes from very happy and excited - taking in everyone looking at him and the song being sung to him - to an incredible tragedy. In five seconds, we watched his face transform to a square mouth and he starts crying, thinking, "Oh, what's happening? You're giving away MY cake!" The whole room is melting because it's so cute! Now, Nick ... is in tragedy. He's in utter suffering and we're laughing hysterically. We think that this is the cutest thing because we know - and of course it did happen - that in a couple of seconds, in the next minute - he's going to be fine again. And of course, we gave him his piece, and he started eating it, and his mom is explaining as she is doing so, "Oh, don't worry Nick. As soon as we </a:t>
            </a:r>
            <a:r>
              <a:rPr lang="en-US" sz="1800" i="1" dirty="0">
                <a:effectLst/>
                <a:latin typeface="Times New Roman" panose="02020603050405020304" pitchFamily="18" charset="0"/>
                <a:ea typeface="Times New Roman" panose="02020603050405020304" pitchFamily="18" charset="0"/>
              </a:rPr>
              <a:t>share</a:t>
            </a:r>
            <a:r>
              <a:rPr lang="en-US" sz="1800" dirty="0">
                <a:effectLst/>
                <a:latin typeface="Times New Roman" panose="02020603050405020304" pitchFamily="18" charset="0"/>
                <a:ea typeface="Times New Roman" panose="02020603050405020304" pitchFamily="18" charset="0"/>
              </a:rPr>
              <a:t> your cake, you'll get to have some. There's plenty for everybody." And now he's ok.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 had a picture over the years, that this episode is a miniature picture of where humanity is. Is humankind, Nick? How is it possible to have all of this unbelievable non-sharing of our resources, our money, our land? We carve out a piece of land for OUR house or OUR land and then we kick out all of the animals and anything else that was there before, and the other plants that used to live there, and we say, "No, no, no. This is mine, now." It seems that we are still in a mentality that is </a:t>
            </a:r>
            <a:r>
              <a:rPr lang="en-US" sz="1800" b="1" i="1" dirty="0">
                <a:effectLst/>
                <a:latin typeface="Times New Roman" panose="02020603050405020304" pitchFamily="18" charset="0"/>
                <a:ea typeface="Times New Roman" panose="02020603050405020304" pitchFamily="18" charset="0"/>
              </a:rPr>
              <a:t>young</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Maybe we are not so </a:t>
            </a:r>
            <a:r>
              <a:rPr lang="en-US" sz="1800" b="1" i="1" dirty="0">
                <a:effectLst/>
                <a:latin typeface="Times New Roman" panose="02020603050405020304" pitchFamily="18" charset="0"/>
                <a:ea typeface="Times New Roman" panose="02020603050405020304" pitchFamily="18" charset="0"/>
              </a:rPr>
              <a:t>selfish</a:t>
            </a:r>
            <a:r>
              <a:rPr lang="en-US" sz="1800" dirty="0">
                <a:effectLst/>
                <a:latin typeface="Times New Roman" panose="02020603050405020304" pitchFamily="18" charset="0"/>
                <a:ea typeface="Times New Roman" panose="02020603050405020304" pitchFamily="18" charset="0"/>
              </a:rPr>
              <a:t>; maybe we simply don't know how to share because we are</a:t>
            </a:r>
            <a:r>
              <a:rPr lang="en-US" sz="1800" b="1" i="1" dirty="0">
                <a:effectLst/>
                <a:latin typeface="Times New Roman" panose="02020603050405020304" pitchFamily="18" charset="0"/>
                <a:ea typeface="Times New Roman" panose="02020603050405020304" pitchFamily="18" charset="0"/>
              </a:rPr>
              <a:t> young</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Maybe a consciousness shift will cause us to - all of a sudden - </a:t>
            </a:r>
            <a:r>
              <a:rPr lang="en-US" sz="1800" i="1" dirty="0">
                <a:effectLst/>
                <a:latin typeface="Times New Roman" panose="02020603050405020304" pitchFamily="18" charset="0"/>
                <a:ea typeface="Times New Roman" panose="02020603050405020304" pitchFamily="18" charset="0"/>
              </a:rPr>
              <a:t>want to share</a:t>
            </a:r>
            <a:r>
              <a:rPr lang="en-US" sz="1800" dirty="0">
                <a:effectLst/>
                <a:latin typeface="Times New Roman" panose="02020603050405020304" pitchFamily="18" charset="0"/>
                <a:ea typeface="Times New Roman" panose="02020603050405020304" pitchFamily="18" charset="0"/>
              </a:rPr>
              <a:t>, to be in a state where we feel that there is plenty for everyone. There is plenty of food and resources on this planet ... for everyone. What's the problem? That we're young. That we can't see that piece of cake going away from us to anything or anyone else and still feel ok. It's utter tragedy.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Most people would say of this stage of humankind that it is an utter tragedy the way we treat each other. And it is. Well, it is. But how are we going to get to that next step that is so elusive ... world peace? Well, I think it's sharing. And I think that all we have to do is believe that it's possible. My grandson Nick had the belief that there are adults or higher beings or wiser beings than him that are really taking care of the show. He had the feeling that his world, this earthly existence, is a good place. Somebody's going to cut the cake and give me a piece, too! There is an overseeing.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a belief. And if you had that belief, you would act differently to maybe take the step to the higher consciousness where we </a:t>
            </a:r>
            <a:r>
              <a:rPr lang="en-US" sz="1800" i="1" dirty="0">
                <a:effectLst/>
                <a:latin typeface="Times New Roman" panose="02020603050405020304" pitchFamily="18" charset="0"/>
                <a:ea typeface="Times New Roman" panose="02020603050405020304" pitchFamily="18" charset="0"/>
              </a:rPr>
              <a:t>actually</a:t>
            </a:r>
            <a:r>
              <a:rPr lang="en-US" sz="1800" dirty="0">
                <a:effectLst/>
                <a:latin typeface="Times New Roman" panose="02020603050405020304" pitchFamily="18" charset="0"/>
                <a:ea typeface="Times New Roman" panose="02020603050405020304" pitchFamily="18" charset="0"/>
              </a:rPr>
              <a:t> would share and realize in reality that things </a:t>
            </a:r>
            <a:r>
              <a:rPr lang="en-US" sz="1800" i="1" dirty="0">
                <a:effectLst/>
                <a:latin typeface="Times New Roman" panose="02020603050405020304" pitchFamily="18" charset="0"/>
                <a:ea typeface="Times New Roman" panose="02020603050405020304" pitchFamily="18" charset="0"/>
              </a:rPr>
              <a:t>are</a:t>
            </a:r>
            <a:r>
              <a:rPr lang="en-US" sz="1800" dirty="0">
                <a:effectLst/>
                <a:latin typeface="Times New Roman" panose="02020603050405020304" pitchFamily="18" charset="0"/>
                <a:ea typeface="Times New Roman" panose="02020603050405020304" pitchFamily="18" charset="0"/>
              </a:rPr>
              <a:t> ok - we would make this place a party.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dedication to my book says, "Compasses are like real friends. They constantly tell you when you are heading the wrong way. This book is dedicated to my </a:t>
            </a:r>
            <a:r>
              <a:rPr lang="en-US" sz="1800" i="1" dirty="0">
                <a:effectLst/>
                <a:latin typeface="Times New Roman" panose="02020603050405020304" pitchFamily="18" charset="0"/>
                <a:ea typeface="Times New Roman" panose="02020603050405020304" pitchFamily="18" charset="0"/>
              </a:rPr>
              <a:t>'realest'</a:t>
            </a:r>
            <a:r>
              <a:rPr lang="en-US" sz="1800" dirty="0">
                <a:effectLst/>
                <a:latin typeface="Times New Roman" panose="02020603050405020304" pitchFamily="18" charset="0"/>
                <a:ea typeface="Times New Roman" panose="02020603050405020304" pitchFamily="18" charset="0"/>
              </a:rPr>
              <a:t> friend, Wendy." It's a back-handed compliment. That's the dedication to the book! What I'm saying is that - yes - she's always telling me how I'm doing it wrong. But isn't </a:t>
            </a:r>
            <a:r>
              <a:rPr lang="en-US" sz="1800" i="1" dirty="0">
                <a:effectLst/>
                <a:latin typeface="Times New Roman" panose="02020603050405020304" pitchFamily="18" charset="0"/>
                <a:ea typeface="Times New Roman" panose="02020603050405020304" pitchFamily="18" charset="0"/>
              </a:rPr>
              <a:t>that</a:t>
            </a:r>
            <a:r>
              <a:rPr lang="en-US" sz="1800" dirty="0">
                <a:effectLst/>
                <a:latin typeface="Times New Roman" panose="02020603050405020304" pitchFamily="18" charset="0"/>
                <a:ea typeface="Times New Roman" panose="02020603050405020304" pitchFamily="18" charset="0"/>
              </a:rPr>
              <a:t> what you do with a child. Isn't </a:t>
            </a:r>
            <a:r>
              <a:rPr lang="en-US" sz="1800" i="1" dirty="0">
                <a:effectLst/>
                <a:latin typeface="Times New Roman" panose="02020603050405020304" pitchFamily="18" charset="0"/>
                <a:ea typeface="Times New Roman" panose="02020603050405020304" pitchFamily="18" charset="0"/>
              </a:rPr>
              <a:t>that</a:t>
            </a:r>
            <a:r>
              <a:rPr lang="en-US" sz="1800" dirty="0">
                <a:effectLst/>
                <a:latin typeface="Times New Roman" panose="02020603050405020304" pitchFamily="18" charset="0"/>
                <a:ea typeface="Times New Roman" panose="02020603050405020304" pitchFamily="18" charset="0"/>
              </a:rPr>
              <a:t> what we all need. You tell the child every five minutes, "No, that's not how you cross the street. You'll get killed that way. Did you notice anybody else in the room, while you're telling all of your great stories? Are you going to share some of yourself with the rest of the room - share some of the space with the rest of the people?" I mean, there's a lot of things that we all need to hear. And it's by redirecting.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 you have to believe that what you are aiming for can happen. And ... you have to be ready to get redirected. That's my final message for the final part of the book. I really do wish to see you in one of those tomorrows. I hope we're all together in some fashion, in the near future. So, thank you for listening. I'm signing off. That's it. Bye.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_______ </a:t>
            </a:r>
            <a:r>
              <a:rPr lang="en-US" sz="1800" i="1" dirty="0">
                <a:effectLst/>
                <a:latin typeface="Times New Roman" panose="02020603050405020304" pitchFamily="18" charset="0"/>
                <a:ea typeface="Times New Roman" panose="02020603050405020304" pitchFamily="18" charset="0"/>
              </a:rPr>
              <a:t>End spoken conclusion ________</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63542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#19b</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Holistic versus The Divided Self</a:t>
            </a:r>
            <a:endParaRPr lang="en-US" sz="1800" dirty="0">
              <a:effectLst/>
              <a:latin typeface="Times New Roman" panose="02020603050405020304" pitchFamily="18" charset="0"/>
              <a:ea typeface="Times New Roman" panose="02020603050405020304" pitchFamily="18" charset="0"/>
            </a:endParaRPr>
          </a:p>
          <a:p>
            <a:pPr marL="228600" marR="22860">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22860" algn="ctr">
              <a:lnSpc>
                <a:spcPct val="115000"/>
              </a:lnSpc>
              <a:spcBef>
                <a:spcPts val="10"/>
              </a:spcBef>
              <a:spcAft>
                <a:spcPts val="10"/>
              </a:spcAft>
            </a:pPr>
            <a:r>
              <a:rPr lang="en-US" sz="1800" i="1" dirty="0">
                <a:effectLst/>
                <a:latin typeface="Times New Roman" panose="02020603050405020304" pitchFamily="18" charset="0"/>
                <a:ea typeface="Times New Roman" panose="02020603050405020304" pitchFamily="18" charset="0"/>
              </a:rPr>
              <a:t>19. Respect technology, instrumentation, and mechanized measurement without disrespecting the unseen, immeasurable, and non-physical.</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I've been making this carving of a spiral with Mammoth Kauri wood that has been found in New Zealand in a bog where air could not get to the buried trees. Therefore, the trees have survived quite a long time, an estimated 30,000 years. So, I did a little bit of research and found that the 32 symbols, found in rock caves, that are the oldest known to humans are about that age. These symbols were found in 370 separate rock cave sites that are scattered across different continents. So, this means to me that something synchronous happened when this tree was growing, to cause people to start making the spiral and 31 other symbols. This is the same general dating of cave drawings and therefore the first writing.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 got me to thinking. You know, Lao Tzu, in Verse 65 of the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Ching (Laozi, 2005/circa 500 BC) says that there was an age of</a:t>
            </a:r>
            <a:r>
              <a:rPr lang="en-US" sz="1800" i="1" dirty="0">
                <a:effectLst/>
                <a:latin typeface="Times New Roman" panose="02020603050405020304" pitchFamily="18" charset="0"/>
                <a:ea typeface="Times New Roman" panose="02020603050405020304" pitchFamily="18" charset="0"/>
              </a:rPr>
              <a:t> innocence</a:t>
            </a:r>
            <a:r>
              <a:rPr lang="en-US" sz="1800" dirty="0">
                <a:effectLst/>
                <a:latin typeface="Times New Roman" panose="02020603050405020304" pitchFamily="18" charset="0"/>
                <a:ea typeface="Times New Roman" panose="02020603050405020304" pitchFamily="18" charset="0"/>
              </a:rPr>
              <a:t> a while ago - of </a:t>
            </a:r>
            <a:r>
              <a:rPr lang="en-US" sz="1800" i="1" dirty="0">
                <a:effectLst/>
                <a:latin typeface="Times New Roman" panose="02020603050405020304" pitchFamily="18" charset="0"/>
                <a:ea typeface="Times New Roman" panose="02020603050405020304" pitchFamily="18" charset="0"/>
              </a:rPr>
              <a:t>primal simplicity</a:t>
            </a:r>
            <a:r>
              <a:rPr lang="en-US" sz="1800" dirty="0">
                <a:effectLst/>
                <a:latin typeface="Times New Roman" panose="02020603050405020304" pitchFamily="18" charset="0"/>
                <a:ea typeface="Times New Roman" panose="02020603050405020304" pitchFamily="18" charset="0"/>
              </a:rPr>
              <a:t>. He says that then a </a:t>
            </a:r>
            <a:r>
              <a:rPr lang="en-US" sz="1800" i="1" dirty="0">
                <a:effectLst/>
                <a:latin typeface="Times New Roman" panose="02020603050405020304" pitchFamily="18" charset="0"/>
                <a:ea typeface="Times New Roman" panose="02020603050405020304" pitchFamily="18" charset="0"/>
              </a:rPr>
              <a:t>great fragmentation</a:t>
            </a:r>
            <a:r>
              <a:rPr lang="en-US" sz="1800" dirty="0">
                <a:effectLst/>
                <a:latin typeface="Times New Roman" panose="02020603050405020304" pitchFamily="18" charset="0"/>
                <a:ea typeface="Times New Roman" panose="02020603050405020304" pitchFamily="18" charset="0"/>
              </a:rPr>
              <a:t> occurred, right after the age of innocence, where </a:t>
            </a:r>
            <a:r>
              <a:rPr lang="en-US" sz="1800" i="1" dirty="0">
                <a:effectLst/>
                <a:latin typeface="Times New Roman" panose="02020603050405020304" pitchFamily="18" charset="0"/>
                <a:ea typeface="Times New Roman" panose="02020603050405020304" pitchFamily="18" charset="0"/>
              </a:rPr>
              <a:t>cleverness </a:t>
            </a:r>
            <a:r>
              <a:rPr lang="en-US" sz="1800" dirty="0">
                <a:effectLst/>
                <a:latin typeface="Times New Roman" panose="02020603050405020304" pitchFamily="18" charset="0"/>
                <a:ea typeface="Times New Roman" panose="02020603050405020304" pitchFamily="18" charset="0"/>
              </a:rPr>
              <a:t>overtook</a:t>
            </a:r>
            <a:r>
              <a:rPr lang="en-US" sz="1800" i="1" dirty="0">
                <a:effectLst/>
                <a:latin typeface="Times New Roman" panose="02020603050405020304" pitchFamily="18" charset="0"/>
                <a:ea typeface="Times New Roman" panose="02020603050405020304" pitchFamily="18" charset="0"/>
              </a:rPr>
              <a:t> wisdom</a:t>
            </a:r>
            <a:r>
              <a:rPr lang="en-US" sz="1800" dirty="0">
                <a:effectLst/>
                <a:latin typeface="Times New Roman" panose="02020603050405020304" pitchFamily="18" charset="0"/>
                <a:ea typeface="Times New Roman" panose="02020603050405020304" pitchFamily="18" charset="0"/>
              </a:rPr>
              <a:t>. And I got to thinking about this. Could it be that we used to be in our right brain where we perceived everything as a whole, and then we went more to the left brain? During that time, we started using language, symbols, and dividing everything up. In Lao Tzu's first verse of the Tao he says that a while ago we broke up the Great Integrity. We used to see things as a whole - the Great Integrity. And then, we broke it up into ten thousand things. We started naming things. Well, this isn't necessarily a bad thing, but it is a definite shift. If you look at Harari' best-selling book </a:t>
            </a:r>
            <a:r>
              <a:rPr lang="en-US" sz="1800" i="1" dirty="0">
                <a:effectLst/>
                <a:latin typeface="Times New Roman" panose="02020603050405020304" pitchFamily="18" charset="0"/>
                <a:ea typeface="Times New Roman" panose="02020603050405020304" pitchFamily="18" charset="0"/>
              </a:rPr>
              <a:t>Sapiens</a:t>
            </a:r>
            <a:r>
              <a:rPr lang="en-US" sz="1800" dirty="0">
                <a:effectLst/>
                <a:latin typeface="Times New Roman" panose="02020603050405020304" pitchFamily="18" charset="0"/>
                <a:ea typeface="Times New Roman" panose="02020603050405020304" pitchFamily="18" charset="0"/>
              </a:rPr>
              <a:t> (2017), you see very good research about the accomplishments of the homo sapiens. Though I do not agree with his conclusions - that we are headed to become cyborgs - he reports convincingly, from anthropological studies, that 30,000 to 70,000 years ago the homo sapiens went through a </a:t>
            </a:r>
            <a:r>
              <a:rPr lang="en-US" sz="1800" i="1" dirty="0">
                <a:effectLst/>
                <a:latin typeface="Times New Roman" panose="02020603050405020304" pitchFamily="18" charset="0"/>
                <a:ea typeface="Times New Roman" panose="02020603050405020304" pitchFamily="18" charset="0"/>
              </a:rPr>
              <a:t>cognitive revolution</a:t>
            </a:r>
            <a:r>
              <a:rPr lang="en-US" sz="1800" dirty="0">
                <a:effectLst/>
                <a:latin typeface="Times New Roman" panose="02020603050405020304" pitchFamily="18" charset="0"/>
                <a:ea typeface="Times New Roman" panose="02020603050405020304" pitchFamily="18" charset="0"/>
              </a:rPr>
              <a:t>. I believe that this was the move to using our left brain much more than the right brain. This was the beginning of naming and language and symbols. His conclusion is that if we proceed this way and continue, we are going to become cyborgs because we are becoming mechanical. Well, that's the left brain. If we continue with the left brain, then I agree with Harari.</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But. I agree instead with Chopra. Deepak Chopra says, in his book, </a:t>
            </a:r>
            <a:r>
              <a:rPr lang="en-US" sz="1800" i="1" dirty="0">
                <a:effectLst/>
                <a:latin typeface="Times New Roman" panose="02020603050405020304" pitchFamily="18" charset="0"/>
                <a:ea typeface="Times New Roman" panose="02020603050405020304" pitchFamily="18" charset="0"/>
              </a:rPr>
              <a:t>Metahuman</a:t>
            </a:r>
            <a:r>
              <a:rPr lang="en-US" sz="1800" dirty="0">
                <a:effectLst/>
                <a:latin typeface="Times New Roman" panose="02020603050405020304" pitchFamily="18" charset="0"/>
                <a:ea typeface="Times New Roman" panose="02020603050405020304" pitchFamily="18" charset="0"/>
              </a:rPr>
              <a:t> (2021) (meaning 'the next human'), that we are at the stage of the next human. He says what Lao Tzu says. Lao Tzu's first verse in the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Ching is "Transcending" - that this Great Integrity was broken apart, but now is the time to come back together. And I believe that he is specifically referring to the left and right brain - that there is a time when we can put the lobes of the brain together, transcend what we were, and in Deepak Chopra's words, become the </a:t>
            </a:r>
            <a:r>
              <a:rPr lang="en-US" sz="1800" b="1" i="1" dirty="0">
                <a:effectLst/>
                <a:latin typeface="Times New Roman" panose="02020603050405020304" pitchFamily="18" charset="0"/>
                <a:ea typeface="Times New Roman" panose="02020603050405020304" pitchFamily="18" charset="0"/>
              </a:rPr>
              <a:t>Metahuman</a:t>
            </a:r>
            <a:r>
              <a:rPr lang="en-US" sz="1800" dirty="0">
                <a:effectLst/>
                <a:latin typeface="Times New Roman" panose="02020603050405020304" pitchFamily="18" charset="0"/>
                <a:ea typeface="Times New Roman" panose="02020603050405020304" pitchFamily="18" charset="0"/>
              </a:rPr>
              <a:t>, which he claims has infinite potential.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what I vote for. I want to be whole again. I want to stop paying attention to all the different things that we pay attention to and just be with the person I'm with - just be with the food that I'm eating - listen to what I'm listening to - stop seeing political and societal factions as </a:t>
            </a:r>
            <a:r>
              <a:rPr lang="en-US" sz="1800" i="1" dirty="0">
                <a:effectLst/>
                <a:latin typeface="Times New Roman" panose="02020603050405020304" pitchFamily="18" charset="0"/>
                <a:ea typeface="Times New Roman" panose="02020603050405020304" pitchFamily="18" charset="0"/>
              </a:rPr>
              <a:t>us and them</a:t>
            </a:r>
            <a:r>
              <a:rPr lang="en-US" sz="1800" dirty="0">
                <a:effectLst/>
                <a:latin typeface="Times New Roman" panose="02020603050405020304" pitchFamily="18" charset="0"/>
                <a:ea typeface="Times New Roman" panose="02020603050405020304" pitchFamily="18" charset="0"/>
              </a:rPr>
              <a:t>. I want to come back together. Isn't there a chance? It looks like it's on the horizon. It looks possible. And so, we'll have to make an effort. And ... don't ask me what it looks like, because the next stage is going to be different. But somehow, I think we can do it. So, I'll see you in one of </a:t>
            </a:r>
            <a:r>
              <a:rPr lang="en-US" sz="1800" b="1" i="1" dirty="0">
                <a:effectLst/>
                <a:latin typeface="Times New Roman" panose="02020603050405020304" pitchFamily="18" charset="0"/>
                <a:ea typeface="Times New Roman" panose="02020603050405020304" pitchFamily="18" charset="0"/>
              </a:rPr>
              <a:t>those</a:t>
            </a:r>
            <a:r>
              <a:rPr lang="en-US" sz="1800" dirty="0">
                <a:effectLst/>
                <a:latin typeface="Times New Roman" panose="02020603050405020304" pitchFamily="18" charset="0"/>
                <a:ea typeface="Times New Roman" panose="02020603050405020304" pitchFamily="18" charset="0"/>
              </a:rPr>
              <a:t> tomorrows!</a:t>
            </a:r>
          </a:p>
          <a:p>
            <a:pPr marL="0" marR="0">
              <a:spcBef>
                <a:spcPts val="0"/>
              </a:spcBef>
              <a:spcAft>
                <a:spcPts val="0"/>
              </a:spcAft>
            </a:pPr>
            <a:r>
              <a:rPr lang="en-US" sz="1800" dirty="0">
                <a:solidFill>
                  <a:srgbClr val="1F4E79"/>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imes New Roman" panose="02020603050405020304" pitchFamily="18" charset="0"/>
                <a:ea typeface="Times New Roman" panose="02020603050405020304" pitchFamily="18" charset="0"/>
              </a:rPr>
              <a:t>_____________________</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LOSS OF INNOCENCE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recent times,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before there were those who were governed,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and those who governed over,</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sage blended with others,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and all was done through the Primal Simplicity.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People lived in innocence.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When the Great Fragmentation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replaced the Great Integrity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cleverness defeated wisdom.</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Even some enlightened sages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became victims of the rulers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commanding the highest </a:t>
            </a:r>
            <a:r>
              <a:rPr lang="en-US" sz="1800" dirty="0" err="1">
                <a:effectLst/>
                <a:latin typeface="Times New Roman" panose="02020603050405020304" pitchFamily="18" charset="0"/>
                <a:ea typeface="Times New Roman" panose="02020603050405020304" pitchFamily="18" charset="0"/>
              </a:rPr>
              <a:t>intrique</a:t>
            </a:r>
            <a:r>
              <a:rPr lang="en-US" sz="1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(Laozi, 2005/circa 500 BC, Verse 65 The Loss of Innocence)</a:t>
            </a:r>
          </a:p>
          <a:p>
            <a:pPr marL="0" marR="0">
              <a:spcBef>
                <a:spcPts val="0"/>
              </a:spcBef>
              <a:spcAft>
                <a:spcPts val="0"/>
              </a:spcAft>
            </a:pPr>
            <a:r>
              <a:rPr lang="en-US" sz="1800" dirty="0">
                <a:solidFill>
                  <a:srgbClr val="1F4E79"/>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"TRANSCENDING</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Tao that can be told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is not the universal Tao.</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name that can be named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is not the universal name.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the infancy of the universe,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were no names.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Naming fragments the mysteries of life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into ten thousand things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and their manifestations.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Yet mysteries and manifestations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spring from the same source: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Great Integrity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which is the mystery within manifestation,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manifestation within mystery,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naming of the un-named,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and the un-naming of the named.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When these interpenetrations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are in full attendance,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 will pass the gates of naming notions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our journey toward transcendence."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(Laozi, 2005/circa 500 BC, Verse 1 Transcending)</a:t>
            </a:r>
          </a:p>
          <a:p>
            <a:pPr marL="0" marR="22860">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Harari, Y. N. P. D. O. I. (2017). Sapiens.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318347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Wake Up Call #19a</a:t>
            </a:r>
          </a:p>
          <a:p>
            <a:pPr marL="0" marR="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Holistic versus The Divided Self</a:t>
            </a:r>
            <a:endParaRPr lang="en-US" sz="1800" dirty="0">
              <a:effectLst/>
              <a:latin typeface="Times New Roman" panose="02020603050405020304" pitchFamily="18" charset="0"/>
              <a:ea typeface="Times New Roman" panose="02020603050405020304" pitchFamily="18" charset="0"/>
            </a:endParaRP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 love how Ralph Alan Dale does a translation of the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Ching. In Verse 21, he has this one paragraph that just blows me away.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Great Integrity [John: </a:t>
            </a:r>
            <a:r>
              <a:rPr lang="en-US" sz="1800" i="1" dirty="0">
                <a:effectLst/>
                <a:latin typeface="Times New Roman" panose="02020603050405020304" pitchFamily="18" charset="0"/>
                <a:ea typeface="Times New Roman" panose="02020603050405020304" pitchFamily="18" charset="0"/>
              </a:rPr>
              <a:t>that's when we perceived everything as one</a:t>
            </a:r>
            <a:r>
              <a:rPr lang="en-US" sz="1800" dirty="0">
                <a:effectLst/>
                <a:latin typeface="Times New Roman" panose="02020603050405020304" pitchFamily="18" charset="0"/>
                <a:ea typeface="Times New Roman" panose="02020603050405020304" pitchFamily="18" charset="0"/>
              </a:rPr>
              <a:t>] was apparent</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before time, space and matter appeared to separate. [John: </a:t>
            </a:r>
            <a:r>
              <a:rPr lang="en-US" sz="1800" i="1" dirty="0">
                <a:effectLst/>
                <a:latin typeface="Times New Roman" panose="02020603050405020304" pitchFamily="18" charset="0"/>
                <a:ea typeface="Times New Roman" panose="02020603050405020304" pitchFamily="18" charset="0"/>
              </a:rPr>
              <a:t>which is pretty much as long as we remember nowadays. We think everything is separate.</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How can we re-mind and re-infuse ourselves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with this very touchstone of all essentialities and connections?"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(Laozi, 2005/circa 500 BC, Verse 21 The Great Integrity is a Paradox, Tao </a:t>
            </a:r>
            <a:r>
              <a:rPr lang="en-US" sz="1800" dirty="0" err="1">
                <a:effectLst/>
                <a:latin typeface="Times New Roman" panose="02020603050405020304" pitchFamily="18" charset="0"/>
                <a:ea typeface="Times New Roman" panose="02020603050405020304" pitchFamily="18" charset="0"/>
              </a:rPr>
              <a:t>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ching</a:t>
            </a:r>
            <a:r>
              <a:rPr lang="en-US" sz="1800" dirty="0">
                <a:effectLst/>
                <a:latin typeface="Times New Roman" panose="02020603050405020304" pitchFamily="18" charset="0"/>
                <a:ea typeface="Times New Roman" panose="02020603050405020304" pitchFamily="18" charset="0"/>
              </a:rPr>
              <a:t> : a new translation &amp; commentary)</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That's our goal for today. How can we remind ourselves that things are really whole? Well, Socrates said all learning is remembering. You know that re-member means to put the members back together - that were whole - that you forgot are whole. You forgot. We forgot.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I have a little exercise to re-member that we're really all whole. Just look at the sky. The sunlight is coming in and makes all light around us, so during the day you can't see the stars. But they're there. And, according to where you are on the earth and how good your eyes are and how the cloud cover is, you can see five to ten thousand stars. Ok? But how many are up there? Well, we don't know. But the latest scientific reports are that we think there are some sextillions of stars.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They're all there, ok? When you look up, and you see all of them, all of those individual beams of light - some of which are not a star, it's a galaxy itself with thousands and millions and trillions of stars within a galaxy - sometimes they're coming into your eye as separate beams. And they are all in the iris of your eye at one time - joined. But by the time it gets from the front of your iris, to the back of your eye, they're separate and you see a separate picture- something that is whole, that has parts. And when you take a step a little bit over to the side, you can still see all of them. That means all of the stars are shining light on that step also - and over here - and over there - and over here - and over here. They're shining light everywhere - something that can be whole and taken apart - that has sextillions of parts, at least. (That's just modern science. We don't know anything. Who knows what is really out there?)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the next time you look at it, remember that there is a whole that has many parts that is coming together in your eye - and shining on you - and giving you something - that we used to understand - that we are just starting to re-member. That's it. And it takes sixty seconds to do it. You know what you do? You look up at the sky. And just remember, you're a whole - there's a whole - not an 'us &amp; them' - we're all together. I'll see you in one of those tomorrows.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References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r>
              <a:rPr lang="en-US" dirty="0">
                <a:effectLst/>
              </a:rPr>
              <a:t> </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937421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picture containing vegetable&#10;&#10;Description automatically generated">
            <a:extLst>
              <a:ext uri="{FF2B5EF4-FFF2-40B4-BE49-F238E27FC236}">
                <a16:creationId xmlns:a16="http://schemas.microsoft.com/office/drawing/2014/main" id="{6B454F82-27D9-CD4F-8C7A-6A95109E03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0400" y="427725"/>
            <a:ext cx="663600" cy="497700"/>
          </a:xfrm>
          <a:prstGeom prst="rect">
            <a:avLst/>
          </a:prstGeom>
        </p:spPr>
      </p:pic>
      <p:pic>
        <p:nvPicPr>
          <p:cNvPr id="9" name="Picture 8">
            <a:extLst>
              <a:ext uri="{FF2B5EF4-FFF2-40B4-BE49-F238E27FC236}">
                <a16:creationId xmlns:a16="http://schemas.microsoft.com/office/drawing/2014/main" id="{B4EC5F7A-2AFF-2B4B-B6F3-CEED57747C10}"/>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rcRect/>
          <a:stretch/>
        </p:blipFill>
        <p:spPr>
          <a:xfrm>
            <a:off x="955964" y="-2104821"/>
            <a:ext cx="11236036" cy="11257311"/>
          </a:xfrm>
          <a:prstGeom prst="rect">
            <a:avLst/>
          </a:prstGeom>
        </p:spPr>
      </p:pic>
      <p:pic>
        <p:nvPicPr>
          <p:cNvPr id="3" name="Picture 2" descr="A picture containing nature, dark&#10;&#10;Description automatically generated">
            <a:extLst>
              <a:ext uri="{FF2B5EF4-FFF2-40B4-BE49-F238E27FC236}">
                <a16:creationId xmlns:a16="http://schemas.microsoft.com/office/drawing/2014/main" id="{DC19F210-FEC8-55FB-3D24-A0F7CC659445}"/>
              </a:ext>
            </a:extLst>
          </p:cNvPr>
          <p:cNvPicPr>
            <a:picLocks noChangeAspect="1"/>
          </p:cNvPicPr>
          <p:nvPr userDrawn="1"/>
        </p:nvPicPr>
        <p:blipFill>
          <a:blip r:embed="rId4"/>
          <a:stretch>
            <a:fillRect/>
          </a:stretch>
        </p:blipFill>
        <p:spPr>
          <a:xfrm>
            <a:off x="11350752" y="525262"/>
            <a:ext cx="477784" cy="401339"/>
          </a:xfrm>
          <a:prstGeom prst="rect">
            <a:avLst/>
          </a:prstGeom>
        </p:spPr>
      </p:pic>
    </p:spTree>
    <p:extLst>
      <p:ext uri="{BB962C8B-B14F-4D97-AF65-F5344CB8AC3E}">
        <p14:creationId xmlns:p14="http://schemas.microsoft.com/office/powerpoint/2010/main" val="13453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71D1-503F-324E-AC5F-75FE9332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7B949-4263-4742-A5E5-7F92282E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AB8C9-45BB-5146-8620-3F229BCC9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14CD-9866-3A45-A792-64979564BCE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62EA8933-F2DB-3F49-A800-BFA6C87E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75366-EEA1-B146-B82F-CC9A84E059B5}"/>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149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0715-BB98-AB49-9557-E78E2E088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2620-A7C8-4E4F-8FD8-5A3FD943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15C69-EA1B-5446-AFE4-5C6D0E84B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6CF3D42D-5DC8-CB47-87DA-830C3C54B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F80AA-A350-3C46-9789-FF7D870954AD}"/>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6542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8FDE2-DA4F-A843-BFC7-8BC15C969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3A58F-45E7-1A48-960D-07320B232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5E426-FF2C-384A-B976-48AC52B28546}"/>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431F60D1-F4E7-5143-A481-FFA55786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AABC-5722-FC4D-AA48-52B67222396B}"/>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23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F86-D6D3-5C42-93F2-7427F81F0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27CD3-A550-5E40-BEF6-5F0335FD7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8A77-B602-C146-AEEB-9497C2C3BA4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3DD3D813-C110-0C4F-9045-8F900E93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6F873-24B5-6941-8632-99D9FA7FD2DF}"/>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331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F42-CF1E-6D4D-8C73-801A3B791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E26A1-C773-ED45-A96D-A6751FF95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0FB5-B408-204F-B8C7-EE575F31F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1C503555-F171-5D49-AF02-D946DB7A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970-180F-B94B-8858-5FD86D8748DE}"/>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14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C5D-4542-774A-8247-F6C9375B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88CD3-AAAE-B140-BD44-C0DE3213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9775A-8F28-FD4D-AF82-8B608EFF8267}"/>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2D158D30-875A-F949-BFB6-C2681219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CC2D-87F0-934D-9D32-3418236B12D8}"/>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855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5F9C-A41A-5F47-8D7B-E2ABB225E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0B6F-01B0-F649-864C-7FAD99158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E8FDC-DA23-2942-8053-26AFD6E7C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872549-F271-974F-A208-9785AA80377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D4C1FF49-64C3-3140-AD4F-846B2F58E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4143-5198-1D40-95D4-7F33356A93C1}"/>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539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95B1-0573-C747-B805-C3B782A16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D5F8E-B4D1-1C4B-AE92-14692920A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86E47-2AF2-9647-B8B8-C4973D028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D7C51-860F-1D44-92B8-73DCC76B0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72E48-5587-104C-9B8C-876D91D10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93A4E-CA80-914E-B8B7-3AE49BBDC73B}"/>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8" name="Footer Placeholder 7">
            <a:extLst>
              <a:ext uri="{FF2B5EF4-FFF2-40B4-BE49-F238E27FC236}">
                <a16:creationId xmlns:a16="http://schemas.microsoft.com/office/drawing/2014/main" id="{39954261-82CD-4C4F-9D9E-3BE6839D1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C4B0B-4AEE-DC47-AF39-CB8C9312D052}"/>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6295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1469-EFFA-6B48-BED5-6F06A9CF3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A347C-7C9E-9248-A6C5-9AA4FF27E4B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4" name="Footer Placeholder 3">
            <a:extLst>
              <a:ext uri="{FF2B5EF4-FFF2-40B4-BE49-F238E27FC236}">
                <a16:creationId xmlns:a16="http://schemas.microsoft.com/office/drawing/2014/main" id="{A00E8CAE-2977-ED49-9B0F-14AA4B90F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96E2E-B1E4-9349-874D-2F8DB3D31A6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8635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5EC0-B845-A146-ADF7-50BB82EEDC4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3" name="Footer Placeholder 2">
            <a:extLst>
              <a:ext uri="{FF2B5EF4-FFF2-40B4-BE49-F238E27FC236}">
                <a16:creationId xmlns:a16="http://schemas.microsoft.com/office/drawing/2014/main" id="{217E3763-268B-154B-90D4-2C844F578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A78EF-1BF2-4641-A5F2-CECA5918225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5399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8B4-1B2A-F644-9F15-DDB7ABF5A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8490C-6736-E14F-93E9-7C500ADDA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BAF24-8A69-5942-8DF1-DFE145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516EB-A701-8A44-A2F4-00CF199AE34D}"/>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75F62109-5243-3F4E-A980-F5E32FC4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DE40-DEB0-694D-BE08-C0CBE00A7BC9}"/>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48923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73565-CAD5-5A49-A1A1-2FB02118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F58D5-B73E-6D42-A878-87D1EDBC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F255-2ADA-2E41-9C75-10C5B9FFF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CA9B4-FB02-A143-9B33-D881ECA11A14}" type="datetimeFigureOut">
              <a:rPr lang="en-US" smtClean="0"/>
              <a:t>10/8/22</a:t>
            </a:fld>
            <a:endParaRPr lang="en-US"/>
          </a:p>
        </p:txBody>
      </p:sp>
      <p:sp>
        <p:nvSpPr>
          <p:cNvPr id="5" name="Footer Placeholder 4">
            <a:extLst>
              <a:ext uri="{FF2B5EF4-FFF2-40B4-BE49-F238E27FC236}">
                <a16:creationId xmlns:a16="http://schemas.microsoft.com/office/drawing/2014/main" id="{AC54665F-DFF3-5D4E-977F-18B792DA3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EA938-B5C5-724E-A118-2C393425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AC13-48C1-5B45-B05D-09E5E9D18CC5}" type="slidenum">
              <a:rPr lang="en-US" smtClean="0"/>
              <a:t>‹#›</a:t>
            </a:fld>
            <a:endParaRPr lang="en-US"/>
          </a:p>
        </p:txBody>
      </p:sp>
    </p:spTree>
    <p:extLst>
      <p:ext uri="{BB962C8B-B14F-4D97-AF65-F5344CB8AC3E}">
        <p14:creationId xmlns:p14="http://schemas.microsoft.com/office/powerpoint/2010/main" val="3279229554"/>
      </p:ext>
    </p:extLst>
  </p:cSld>
  <p:clrMap bg1="lt1" tx1="dk1" bg2="lt2" tx2="dk2" accent1="accent1" accent2="accent2" accent3="accent3" accent4="accent4" accent5="accent5" accent6="accent6" hlink="hlink" folHlink="folHlink"/>
  <p:sldLayoutIdLst>
    <p:sldLayoutId id="214748390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3451766" y="784766"/>
            <a:ext cx="5288468" cy="5288468"/>
          </a:xfrm>
          <a:prstGeom prst="rect">
            <a:avLst/>
          </a:prstGeom>
        </p:spPr>
      </p:pic>
    </p:spTree>
    <p:extLst>
      <p:ext uri="{BB962C8B-B14F-4D97-AF65-F5344CB8AC3E}">
        <p14:creationId xmlns:p14="http://schemas.microsoft.com/office/powerpoint/2010/main" val="22626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6CEF-81DD-7F4B-B7CF-C9550B314BB2}"/>
              </a:ext>
            </a:extLst>
          </p:cNvPr>
          <p:cNvSpPr>
            <a:spLocks noGrp="1"/>
          </p:cNvSpPr>
          <p:nvPr>
            <p:ph type="title" idx="4294967295"/>
          </p:nvPr>
        </p:nvSpPr>
        <p:spPr>
          <a:xfrm>
            <a:off x="838201" y="1641752"/>
            <a:ext cx="4394200" cy="1323439"/>
          </a:xfrm>
        </p:spPr>
        <p:txBody>
          <a:bodyPr vert="horz" lIns="91440" tIns="45720" rIns="91440" bIns="45720" rtlCol="0" anchor="t">
            <a:normAutofit/>
          </a:bodyPr>
          <a:lstStyle/>
          <a:p>
            <a:r>
              <a:rPr lang="en-US" sz="4000">
                <a:solidFill>
                  <a:schemeClr val="bg1"/>
                </a:solidFill>
              </a:rPr>
              <a:t>Conclusion</a:t>
            </a:r>
            <a:br>
              <a:rPr lang="en-US" sz="4000">
                <a:solidFill>
                  <a:schemeClr val="bg1"/>
                </a:solidFill>
              </a:rPr>
            </a:br>
            <a:r>
              <a:rPr lang="en-US" sz="4000">
                <a:solidFill>
                  <a:schemeClr val="bg1"/>
                </a:solidFill>
              </a:rPr>
              <a:t>to Part 1 of 5</a:t>
            </a:r>
            <a:endParaRPr lang="en-US" sz="4000" i="1">
              <a:solidFill>
                <a:schemeClr val="bg1"/>
              </a:solidFill>
            </a:endParaRPr>
          </a:p>
        </p:txBody>
      </p:sp>
      <p:sp>
        <p:nvSpPr>
          <p:cNvPr id="3" name="Content Placeholder 2">
            <a:extLst>
              <a:ext uri="{FF2B5EF4-FFF2-40B4-BE49-F238E27FC236}">
                <a16:creationId xmlns:a16="http://schemas.microsoft.com/office/drawing/2014/main" id="{CA736D38-1D51-EA44-B237-F9B3D2672263}"/>
              </a:ext>
            </a:extLst>
          </p:cNvPr>
          <p:cNvSpPr>
            <a:spLocks noGrp="1"/>
          </p:cNvSpPr>
          <p:nvPr>
            <p:ph idx="4294967295"/>
          </p:nvPr>
        </p:nvSpPr>
        <p:spPr>
          <a:xfrm>
            <a:off x="6719774" y="1365307"/>
            <a:ext cx="5028233" cy="4243659"/>
          </a:xfrm>
          <a:prstGeom prst="rect">
            <a:avLst/>
          </a:prstGeom>
        </p:spPr>
        <p:txBody>
          <a:bodyPr vert="horz" lIns="91440" tIns="45720" rIns="91440" bIns="45720" rtlCol="0">
            <a:normAutofit/>
          </a:bodyPr>
          <a:lstStyle/>
          <a:p>
            <a:pPr marL="0" indent="0" algn="ctr">
              <a:spcAft>
                <a:spcPts val="1200"/>
              </a:spcAft>
              <a:buNone/>
            </a:pPr>
            <a:r>
              <a:rPr lang="en-US" sz="3600" dirty="0">
                <a:solidFill>
                  <a:schemeClr val="tx1">
                    <a:alpha val="80000"/>
                  </a:schemeClr>
                </a:solidFill>
              </a:rPr>
              <a:t>Lisa Miller, in an interview with Deepak Chopra, said that on day one we are inherently spiritual. </a:t>
            </a:r>
          </a:p>
          <a:p>
            <a:pPr marL="0" indent="0" algn="ctr">
              <a:spcAft>
                <a:spcPts val="1200"/>
              </a:spcAft>
              <a:buNone/>
            </a:pPr>
            <a:r>
              <a:rPr lang="en-US" sz="3600" dirty="0">
                <a:solidFill>
                  <a:schemeClr val="tx1">
                    <a:alpha val="80000"/>
                  </a:schemeClr>
                </a:solidFill>
              </a:rPr>
              <a:t>She and he believe that a child has a pure spiritual knowing.</a:t>
            </a:r>
          </a:p>
        </p:txBody>
      </p:sp>
      <p:pic>
        <p:nvPicPr>
          <p:cNvPr id="5" name="Picture 4" descr="A picture containing person, outdoor&#10;&#10;Description automatically generated">
            <a:extLst>
              <a:ext uri="{FF2B5EF4-FFF2-40B4-BE49-F238E27FC236}">
                <a16:creationId xmlns:a16="http://schemas.microsoft.com/office/drawing/2014/main" id="{CFEFC836-5078-0940-B8D0-5E661A80210B}"/>
              </a:ext>
            </a:extLst>
          </p:cNvPr>
          <p:cNvPicPr>
            <a:picLocks noChangeAspect="1"/>
          </p:cNvPicPr>
          <p:nvPr/>
        </p:nvPicPr>
        <p:blipFill>
          <a:blip r:embed="rId3"/>
          <a:stretch>
            <a:fillRect/>
          </a:stretch>
        </p:blipFill>
        <p:spPr>
          <a:xfrm>
            <a:off x="-767061" y="313267"/>
            <a:ext cx="7677000" cy="5757750"/>
          </a:xfrm>
          <a:prstGeom prst="rect">
            <a:avLst/>
          </a:prstGeom>
        </p:spPr>
      </p:pic>
    </p:spTree>
    <p:extLst>
      <p:ext uri="{BB962C8B-B14F-4D97-AF65-F5344CB8AC3E}">
        <p14:creationId xmlns:p14="http://schemas.microsoft.com/office/powerpoint/2010/main" val="4229324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ED979-B6CF-D5EE-91A5-B2053C0217DB}"/>
              </a:ext>
            </a:extLst>
          </p:cNvPr>
          <p:cNvSpPr txBox="1"/>
          <p:nvPr/>
        </p:nvSpPr>
        <p:spPr>
          <a:xfrm>
            <a:off x="-134911" y="1414466"/>
            <a:ext cx="6096000" cy="3539430"/>
          </a:xfrm>
          <a:prstGeom prst="rect">
            <a:avLst/>
          </a:prstGeom>
          <a:noFill/>
        </p:spPr>
        <p:txBody>
          <a:bodyPr wrap="square" rtlCol="0">
            <a:spAutoFit/>
          </a:bodyPr>
          <a:lstStyle/>
          <a:p>
            <a:pPr algn="ctr"/>
            <a:r>
              <a:rPr lang="en-US" sz="3200" dirty="0"/>
              <a:t>Simplicity Exercise #2</a:t>
            </a:r>
          </a:p>
          <a:p>
            <a:pPr algn="ctr"/>
            <a:endParaRPr lang="en-US" sz="3200" dirty="0"/>
          </a:p>
          <a:p>
            <a:pPr algn="ctr"/>
            <a:r>
              <a:rPr lang="en-US" sz="3200" dirty="0"/>
              <a:t>Baby Bella</a:t>
            </a:r>
          </a:p>
          <a:p>
            <a:pPr algn="ctr"/>
            <a:endParaRPr lang="en-US" sz="3200" dirty="0"/>
          </a:p>
          <a:p>
            <a:pPr algn="ctr"/>
            <a:r>
              <a:rPr lang="en-US" sz="3200" dirty="0"/>
              <a:t>The senses as a gateway to observation.</a:t>
            </a:r>
          </a:p>
          <a:p>
            <a:pPr algn="ctr"/>
            <a:endParaRPr lang="en-US" sz="3200" dirty="0"/>
          </a:p>
        </p:txBody>
      </p:sp>
      <p:pic>
        <p:nvPicPr>
          <p:cNvPr id="6" name="Picture 5">
            <a:extLst>
              <a:ext uri="{FF2B5EF4-FFF2-40B4-BE49-F238E27FC236}">
                <a16:creationId xmlns:a16="http://schemas.microsoft.com/office/drawing/2014/main" id="{5E676C24-D681-66AB-7BAF-ABA218A457F4}"/>
              </a:ext>
            </a:extLst>
          </p:cNvPr>
          <p:cNvPicPr>
            <a:picLocks noChangeAspect="1"/>
          </p:cNvPicPr>
          <p:nvPr/>
        </p:nvPicPr>
        <p:blipFill>
          <a:blip r:embed="rId4"/>
          <a:stretch>
            <a:fillRect/>
          </a:stretch>
        </p:blipFill>
        <p:spPr>
          <a:xfrm>
            <a:off x="5571798" y="871534"/>
            <a:ext cx="6096000" cy="4572000"/>
          </a:xfrm>
          <a:prstGeom prst="rect">
            <a:avLst/>
          </a:prstGeom>
        </p:spPr>
      </p:pic>
    </p:spTree>
    <p:extLst>
      <p:ext uri="{BB962C8B-B14F-4D97-AF65-F5344CB8AC3E}">
        <p14:creationId xmlns:p14="http://schemas.microsoft.com/office/powerpoint/2010/main" val="343471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85C9B-150C-5A42-9BD7-BC8163181B71}"/>
              </a:ext>
            </a:extLst>
          </p:cNvPr>
          <p:cNvSpPr txBox="1"/>
          <p:nvPr/>
        </p:nvSpPr>
        <p:spPr>
          <a:xfrm>
            <a:off x="6350051" y="1102672"/>
            <a:ext cx="5190249" cy="3416320"/>
          </a:xfrm>
          <a:prstGeom prst="rect">
            <a:avLst/>
          </a:prstGeom>
          <a:noFill/>
        </p:spPr>
        <p:txBody>
          <a:bodyPr wrap="square" rtlCol="0">
            <a:spAutoFit/>
          </a:bodyPr>
          <a:lstStyle/>
          <a:p>
            <a:pPr algn="ctr"/>
            <a:r>
              <a:rPr lang="en-US" sz="3600" dirty="0"/>
              <a:t>The </a:t>
            </a:r>
            <a:r>
              <a:rPr lang="en-US" sz="3600" dirty="0" err="1"/>
              <a:t>iBELIEVE</a:t>
            </a:r>
            <a:r>
              <a:rPr lang="en-US" sz="3600" dirty="0"/>
              <a:t> Team </a:t>
            </a:r>
          </a:p>
          <a:p>
            <a:pPr algn="ctr"/>
            <a:r>
              <a:rPr lang="en-US" sz="3600" dirty="0"/>
              <a:t>and Earl Nightingale say:</a:t>
            </a:r>
          </a:p>
          <a:p>
            <a:pPr algn="ctr"/>
            <a:endParaRPr lang="en-US" sz="3600" i="1" dirty="0"/>
          </a:p>
          <a:p>
            <a:pPr algn="ctr"/>
            <a:r>
              <a:rPr lang="en-US" sz="3600" i="1" dirty="0"/>
              <a:t>“What you can conceive</a:t>
            </a:r>
          </a:p>
          <a:p>
            <a:pPr algn="ctr"/>
            <a:r>
              <a:rPr lang="en-US" sz="3600" i="1" dirty="0"/>
              <a:t>and believe</a:t>
            </a:r>
          </a:p>
          <a:p>
            <a:pPr algn="ctr"/>
            <a:r>
              <a:rPr lang="en-US" sz="3600" i="1" dirty="0"/>
              <a:t>you can achieve.”</a:t>
            </a:r>
            <a:endParaRPr lang="en-US" sz="2000" i="1" dirty="0"/>
          </a:p>
        </p:txBody>
      </p:sp>
      <p:grpSp>
        <p:nvGrpSpPr>
          <p:cNvPr id="4" name="Group 3">
            <a:extLst>
              <a:ext uri="{FF2B5EF4-FFF2-40B4-BE49-F238E27FC236}">
                <a16:creationId xmlns:a16="http://schemas.microsoft.com/office/drawing/2014/main" id="{C2BDB3F5-68C8-AAD7-761A-880C49AFBF06}"/>
              </a:ext>
            </a:extLst>
          </p:cNvPr>
          <p:cNvGrpSpPr/>
          <p:nvPr/>
        </p:nvGrpSpPr>
        <p:grpSpPr>
          <a:xfrm>
            <a:off x="1053529" y="750366"/>
            <a:ext cx="4522704" cy="6148756"/>
            <a:chOff x="0" y="0"/>
            <a:chExt cx="1327785" cy="1869440"/>
          </a:xfrm>
        </p:grpSpPr>
        <p:pic>
          <p:nvPicPr>
            <p:cNvPr id="7" name="Picture 6" descr="Dan Bickart">
              <a:extLst>
                <a:ext uri="{FF2B5EF4-FFF2-40B4-BE49-F238E27FC236}">
                  <a16:creationId xmlns:a16="http://schemas.microsoft.com/office/drawing/2014/main" id="{9880190F-1CF9-B441-4054-3A9105B3BF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327785" cy="1626870"/>
            </a:xfrm>
            <a:prstGeom prst="rect">
              <a:avLst/>
            </a:prstGeom>
            <a:ln>
              <a:noFill/>
            </a:ln>
            <a:extLst>
              <a:ext uri="{53640926-AAD7-44D8-BBD7-CCE9431645EC}">
                <a14:shadowObscured xmlns:a14="http://schemas.microsoft.com/office/drawing/2010/main"/>
              </a:ext>
            </a:extLst>
          </p:spPr>
        </p:pic>
        <p:sp>
          <p:nvSpPr>
            <p:cNvPr id="8" name="Text Box 102">
              <a:extLst>
                <a:ext uri="{FF2B5EF4-FFF2-40B4-BE49-F238E27FC236}">
                  <a16:creationId xmlns:a16="http://schemas.microsoft.com/office/drawing/2014/main" id="{E8DB991B-E3BC-5CDE-075D-404B529B901C}"/>
                </a:ext>
              </a:extLst>
            </p:cNvPr>
            <p:cNvSpPr txBox="1"/>
            <p:nvPr/>
          </p:nvSpPr>
          <p:spPr>
            <a:xfrm>
              <a:off x="33867" y="1625600"/>
              <a:ext cx="1276985" cy="2438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1000"/>
                </a:spcAft>
              </a:pPr>
              <a:r>
                <a:rPr lang="en-US" sz="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Illustrated by Daniel Bickart</a:t>
              </a:r>
              <a:endParaRPr lang="en-US" sz="9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6" name="Rectangle 4">
            <a:extLst>
              <a:ext uri="{FF2B5EF4-FFF2-40B4-BE49-F238E27FC236}">
                <a16:creationId xmlns:a16="http://schemas.microsoft.com/office/drawing/2014/main" id="{4650BBFD-E502-BDE1-4CEA-E7211BDFA6F8}"/>
              </a:ext>
            </a:extLst>
          </p:cNvPr>
          <p:cNvSpPr>
            <a:spLocks noChangeArrowheads="1"/>
          </p:cNvSpPr>
          <p:nvPr/>
        </p:nvSpPr>
        <p:spPr bwMode="auto">
          <a:xfrm>
            <a:off x="972001" y="6176051"/>
            <a:ext cx="48187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2400" i="1" dirty="0">
                <a:ea typeface="Times New Roman" panose="02020603050405020304" pitchFamily="18" charset="0"/>
              </a:rPr>
              <a:t>“Three Heads are Better than One”</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674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2B707C-356E-F44C-A75E-8B704F841D44}"/>
              </a:ext>
            </a:extLst>
          </p:cNvPr>
          <p:cNvSpPr txBox="1"/>
          <p:nvPr/>
        </p:nvSpPr>
        <p:spPr>
          <a:xfrm>
            <a:off x="301529" y="917407"/>
            <a:ext cx="5321085" cy="5078313"/>
          </a:xfrm>
          <a:prstGeom prst="rect">
            <a:avLst/>
          </a:prstGeom>
          <a:noFill/>
        </p:spPr>
        <p:txBody>
          <a:bodyPr wrap="square" rtlCol="0">
            <a:spAutoFit/>
          </a:bodyPr>
          <a:lstStyle/>
          <a:p>
            <a:pPr lvl="2" algn="ctr"/>
            <a:r>
              <a:rPr lang="en-US" sz="3600" i="1" dirty="0"/>
              <a:t>Believing is a Cause not a Consequence</a:t>
            </a:r>
            <a:endParaRPr lang="en-US" sz="6000" i="1" dirty="0"/>
          </a:p>
          <a:p>
            <a:pPr lvl="2" algn="ctr"/>
            <a:endParaRPr lang="en-US" sz="3600" dirty="0"/>
          </a:p>
          <a:p>
            <a:pPr lvl="2" algn="ctr"/>
            <a:r>
              <a:rPr lang="en-US" sz="3600" dirty="0"/>
              <a:t>Don’t ask if you believe 100% in your intentions …</a:t>
            </a:r>
          </a:p>
          <a:p>
            <a:pPr lvl="2" algn="ctr"/>
            <a:endParaRPr lang="en-US" sz="3600" dirty="0"/>
          </a:p>
          <a:p>
            <a:pPr lvl="2" algn="ctr"/>
            <a:r>
              <a:rPr lang="en-US" sz="3600" dirty="0"/>
              <a:t>just ask yourself, </a:t>
            </a:r>
          </a:p>
          <a:p>
            <a:pPr lvl="2" algn="ctr"/>
            <a:r>
              <a:rPr lang="en-US" sz="3600" i="1" dirty="0"/>
              <a:t>“Is it a yes or a no?”</a:t>
            </a:r>
            <a:endParaRPr lang="en-US" sz="3600" dirty="0"/>
          </a:p>
        </p:txBody>
      </p:sp>
      <p:pic>
        <p:nvPicPr>
          <p:cNvPr id="2" name="Picture 1">
            <a:extLst>
              <a:ext uri="{FF2B5EF4-FFF2-40B4-BE49-F238E27FC236}">
                <a16:creationId xmlns:a16="http://schemas.microsoft.com/office/drawing/2014/main" id="{BE782E9C-2ECA-854C-707B-F3E3804E5479}"/>
              </a:ext>
            </a:extLst>
          </p:cNvPr>
          <p:cNvPicPr>
            <a:picLocks noChangeAspect="1"/>
          </p:cNvPicPr>
          <p:nvPr/>
        </p:nvPicPr>
        <p:blipFill>
          <a:blip r:embed="rId3"/>
          <a:stretch>
            <a:fillRect/>
          </a:stretch>
        </p:blipFill>
        <p:spPr>
          <a:xfrm>
            <a:off x="6095999" y="540787"/>
            <a:ext cx="4637053" cy="5724757"/>
          </a:xfrm>
          <a:prstGeom prst="rect">
            <a:avLst/>
          </a:prstGeom>
        </p:spPr>
      </p:pic>
    </p:spTree>
    <p:extLst>
      <p:ext uri="{BB962C8B-B14F-4D97-AF65-F5344CB8AC3E}">
        <p14:creationId xmlns:p14="http://schemas.microsoft.com/office/powerpoint/2010/main" val="950510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6F8FA-4B6A-6243-BC7F-A2F043D249CE}"/>
              </a:ext>
            </a:extLst>
          </p:cNvPr>
          <p:cNvSpPr txBox="1"/>
          <p:nvPr/>
        </p:nvSpPr>
        <p:spPr>
          <a:xfrm>
            <a:off x="4616970" y="148350"/>
            <a:ext cx="7575030" cy="6363280"/>
          </a:xfrm>
          <a:prstGeom prst="rect">
            <a:avLst/>
          </a:prstGeom>
          <a:noFill/>
        </p:spPr>
        <p:txBody>
          <a:bodyPr wrap="square">
            <a:spAutoFit/>
          </a:bodyPr>
          <a:lstStyle/>
          <a:p>
            <a:pPr algn="ctr">
              <a:spcBef>
                <a:spcPts val="600"/>
              </a:spcBef>
              <a:spcAft>
                <a:spcPts val="900"/>
              </a:spcAft>
            </a:pPr>
            <a:r>
              <a:rPr lang="en-US" sz="3200" dirty="0"/>
              <a:t>Simplicity Exercise #3</a:t>
            </a:r>
          </a:p>
          <a:p>
            <a:pPr algn="ctr">
              <a:spcBef>
                <a:spcPts val="600"/>
              </a:spcBef>
              <a:spcAft>
                <a:spcPts val="900"/>
              </a:spcAft>
            </a:pPr>
            <a:r>
              <a:rPr lang="en-US" sz="3200" i="1" dirty="0"/>
              <a:t>The Leap</a:t>
            </a:r>
            <a:br>
              <a:rPr lang="en-US" sz="3200" i="1" dirty="0"/>
            </a:br>
            <a:r>
              <a:rPr lang="en-US" sz="3200" i="1" dirty="0"/>
              <a:t>…</a:t>
            </a:r>
            <a:endParaRPr lang="en-US" sz="3200" dirty="0"/>
          </a:p>
          <a:p>
            <a:pPr algn="ctr">
              <a:spcBef>
                <a:spcPts val="600"/>
              </a:spcBef>
              <a:spcAft>
                <a:spcPts val="900"/>
              </a:spcAft>
            </a:pPr>
            <a:r>
              <a:rPr lang="en-US" sz="3200" dirty="0"/>
              <a:t>Picture what you REALLY wish.</a:t>
            </a:r>
          </a:p>
          <a:p>
            <a:pPr algn="ctr">
              <a:spcBef>
                <a:spcPts val="600"/>
              </a:spcBef>
              <a:spcAft>
                <a:spcPts val="900"/>
              </a:spcAft>
            </a:pPr>
            <a:r>
              <a:rPr lang="en-US" sz="3200" dirty="0"/>
              <a:t>Is it for a friend to end an addiction?</a:t>
            </a:r>
          </a:p>
          <a:p>
            <a:pPr algn="ctr">
              <a:spcBef>
                <a:spcPts val="600"/>
              </a:spcBef>
              <a:spcAft>
                <a:spcPts val="900"/>
              </a:spcAft>
            </a:pPr>
            <a:r>
              <a:rPr lang="en-US" sz="3200" dirty="0"/>
              <a:t>Is it to get along with someone?</a:t>
            </a:r>
          </a:p>
          <a:p>
            <a:pPr algn="ctr">
              <a:spcBef>
                <a:spcPts val="600"/>
              </a:spcBef>
              <a:spcAft>
                <a:spcPts val="900"/>
              </a:spcAft>
            </a:pPr>
            <a:r>
              <a:rPr lang="en-US" sz="3200" dirty="0"/>
              <a:t>Is it to surface from deep depression?</a:t>
            </a:r>
          </a:p>
          <a:p>
            <a:pPr algn="ctr">
              <a:spcBef>
                <a:spcPts val="600"/>
              </a:spcBef>
              <a:spcAft>
                <a:spcPts val="900"/>
              </a:spcAft>
            </a:pPr>
            <a:r>
              <a:rPr lang="en-US" sz="3200" dirty="0"/>
              <a:t>Is it to believe in a higher goal?</a:t>
            </a:r>
            <a:br>
              <a:rPr lang="en-US" sz="3200" dirty="0"/>
            </a:br>
            <a:r>
              <a:rPr lang="en-US" sz="3200" dirty="0"/>
              <a:t>…</a:t>
            </a:r>
          </a:p>
          <a:p>
            <a:pPr algn="ctr">
              <a:spcBef>
                <a:spcPts val="600"/>
              </a:spcBef>
              <a:spcAft>
                <a:spcPts val="900"/>
              </a:spcAft>
            </a:pPr>
            <a:r>
              <a:rPr lang="en-US" sz="3200" dirty="0"/>
              <a:t>Now, notice which way you lean.</a:t>
            </a:r>
          </a:p>
        </p:txBody>
      </p:sp>
      <p:pic>
        <p:nvPicPr>
          <p:cNvPr id="5" name="Picture 4" descr="A group of people in a cave&#10;&#10;Description automatically generated with low confidence">
            <a:extLst>
              <a:ext uri="{FF2B5EF4-FFF2-40B4-BE49-F238E27FC236}">
                <a16:creationId xmlns:a16="http://schemas.microsoft.com/office/drawing/2014/main" id="{7802380E-F781-1A46-8158-E089C3E3F39C}"/>
              </a:ext>
            </a:extLst>
          </p:cNvPr>
          <p:cNvPicPr>
            <a:picLocks noChangeAspect="1"/>
          </p:cNvPicPr>
          <p:nvPr/>
        </p:nvPicPr>
        <p:blipFill>
          <a:blip r:embed="rId4"/>
          <a:stretch>
            <a:fillRect/>
          </a:stretch>
        </p:blipFill>
        <p:spPr>
          <a:xfrm>
            <a:off x="-41843" y="177800"/>
            <a:ext cx="5143500" cy="6858000"/>
          </a:xfrm>
          <a:prstGeom prst="rect">
            <a:avLst/>
          </a:prstGeom>
        </p:spPr>
      </p:pic>
    </p:spTree>
    <p:extLst>
      <p:ext uri="{BB962C8B-B14F-4D97-AF65-F5344CB8AC3E}">
        <p14:creationId xmlns:p14="http://schemas.microsoft.com/office/powerpoint/2010/main" val="311064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22000">
              <a:schemeClr val="bg1"/>
            </a:gs>
            <a:gs pos="72000">
              <a:srgbClr val="00005E">
                <a:alpha val="74902"/>
              </a:srgbClr>
            </a:gs>
            <a:gs pos="100000">
              <a:srgbClr val="E5680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70D5BA-2845-084B-A200-1E1927AB5202}"/>
              </a:ext>
            </a:extLst>
          </p:cNvPr>
          <p:cNvSpPr/>
          <p:nvPr/>
        </p:nvSpPr>
        <p:spPr>
          <a:xfrm>
            <a:off x="-118533" y="-136187"/>
            <a:ext cx="12530666" cy="754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A person and a child playing in the water at the beach&#10;&#10;Description automatically generated with medium confidence">
            <a:extLst>
              <a:ext uri="{FF2B5EF4-FFF2-40B4-BE49-F238E27FC236}">
                <a16:creationId xmlns:a16="http://schemas.microsoft.com/office/drawing/2014/main" id="{86B4E90B-3739-4B4D-83D5-7E4D8ED2C172}"/>
              </a:ext>
            </a:extLst>
          </p:cNvPr>
          <p:cNvPicPr>
            <a:picLocks noChangeAspect="1"/>
          </p:cNvPicPr>
          <p:nvPr/>
        </p:nvPicPr>
        <p:blipFill>
          <a:blip r:embed="rId3">
            <a:alphaModFix amt="50000"/>
          </a:blip>
          <a:stretch>
            <a:fillRect/>
          </a:stretch>
        </p:blipFill>
        <p:spPr>
          <a:xfrm>
            <a:off x="-894600" y="-338667"/>
            <a:ext cx="10478867" cy="9786299"/>
          </a:xfrm>
          <a:prstGeom prst="rect">
            <a:avLst/>
          </a:prstGeom>
        </p:spPr>
      </p:pic>
      <p:sp>
        <p:nvSpPr>
          <p:cNvPr id="57" name="Title 1">
            <a:extLst>
              <a:ext uri="{FF2B5EF4-FFF2-40B4-BE49-F238E27FC236}">
                <a16:creationId xmlns:a16="http://schemas.microsoft.com/office/drawing/2014/main" id="{D100E404-BE2F-EE49-8082-C03FE1771B4F}"/>
              </a:ext>
            </a:extLst>
          </p:cNvPr>
          <p:cNvSpPr txBox="1">
            <a:spLocks/>
          </p:cNvSpPr>
          <p:nvPr/>
        </p:nvSpPr>
        <p:spPr>
          <a:xfrm>
            <a:off x="1964267" y="577921"/>
            <a:ext cx="9560775" cy="119862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500" i="1" dirty="0">
              <a:solidFill>
                <a:schemeClr val="bg1"/>
              </a:solidFill>
            </a:endParaRPr>
          </a:p>
        </p:txBody>
      </p:sp>
      <p:sp>
        <p:nvSpPr>
          <p:cNvPr id="62" name="Content Placeholder 2">
            <a:extLst>
              <a:ext uri="{FF2B5EF4-FFF2-40B4-BE49-F238E27FC236}">
                <a16:creationId xmlns:a16="http://schemas.microsoft.com/office/drawing/2014/main" id="{6298430E-B03D-474A-9509-2201EC04F3E2}"/>
              </a:ext>
            </a:extLst>
          </p:cNvPr>
          <p:cNvSpPr txBox="1">
            <a:spLocks/>
          </p:cNvSpPr>
          <p:nvPr/>
        </p:nvSpPr>
        <p:spPr>
          <a:xfrm>
            <a:off x="653934" y="2873829"/>
            <a:ext cx="10871108" cy="39841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Aft>
                <a:spcPts val="1200"/>
              </a:spcAft>
              <a:buNone/>
            </a:pPr>
            <a:r>
              <a:rPr lang="en-US" sz="4000" dirty="0">
                <a:solidFill>
                  <a:schemeClr val="bg1">
                    <a:alpha val="80000"/>
                  </a:schemeClr>
                </a:solidFill>
              </a:rPr>
              <a:t>” This is perhaps the biggest revelation of the awakened brain: that it’s in our innate nature to build a better world. That what’s good for everyone is also what’s best for each one of us." </a:t>
            </a:r>
            <a:br>
              <a:rPr lang="en-US" sz="4000" dirty="0">
                <a:solidFill>
                  <a:schemeClr val="bg1">
                    <a:alpha val="80000"/>
                  </a:schemeClr>
                </a:solidFill>
              </a:rPr>
            </a:br>
            <a:r>
              <a:rPr lang="en-US" sz="2600" dirty="0">
                <a:solidFill>
                  <a:schemeClr val="bg1">
                    <a:alpha val="80000"/>
                  </a:schemeClr>
                </a:solidFill>
              </a:rPr>
              <a:t>(Miller, The Awakened Brain, 2021, p. 224)</a:t>
            </a:r>
            <a:endParaRPr lang="en-US" sz="3200" i="1" dirty="0">
              <a:solidFill>
                <a:schemeClr val="bg1">
                  <a:alpha val="80000"/>
                </a:schemeClr>
              </a:solidFill>
            </a:endParaRPr>
          </a:p>
        </p:txBody>
      </p:sp>
    </p:spTree>
    <p:extLst>
      <p:ext uri="{BB962C8B-B14F-4D97-AF65-F5344CB8AC3E}">
        <p14:creationId xmlns:p14="http://schemas.microsoft.com/office/powerpoint/2010/main" val="17726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7726581" y="834001"/>
            <a:ext cx="3479054" cy="5288468"/>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C3943B1-85D7-2845-51C5-667D88E74A92}"/>
              </a:ext>
            </a:extLst>
          </p:cNvPr>
          <p:cNvSpPr txBox="1"/>
          <p:nvPr/>
        </p:nvSpPr>
        <p:spPr>
          <a:xfrm>
            <a:off x="1458735" y="1118811"/>
            <a:ext cx="4150302" cy="1354217"/>
          </a:xfrm>
          <a:prstGeom prst="rect">
            <a:avLst/>
          </a:prstGeom>
          <a:noFill/>
        </p:spPr>
        <p:txBody>
          <a:bodyPr wrap="none" rtlCol="0">
            <a:spAutoFit/>
          </a:bodyPr>
          <a:lstStyle/>
          <a:p>
            <a:pPr algn="ctr"/>
            <a:r>
              <a:rPr lang="en-US" sz="4000" dirty="0"/>
              <a:t>The Believing Brain</a:t>
            </a:r>
          </a:p>
          <a:p>
            <a:pPr algn="ctr"/>
            <a:endParaRPr lang="en-US" dirty="0"/>
          </a:p>
          <a:p>
            <a:pPr algn="ctr"/>
            <a:r>
              <a:rPr lang="en-US" sz="2400" dirty="0"/>
              <a:t>(taken from chapters 17-20)</a:t>
            </a:r>
          </a:p>
        </p:txBody>
      </p:sp>
    </p:spTree>
    <p:extLst>
      <p:ext uri="{BB962C8B-B14F-4D97-AF65-F5344CB8AC3E}">
        <p14:creationId xmlns:p14="http://schemas.microsoft.com/office/powerpoint/2010/main" val="70584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A2559-2EA1-B565-99EE-A1EDE40D9758}"/>
              </a:ext>
            </a:extLst>
          </p:cNvPr>
          <p:cNvSpPr txBox="1"/>
          <p:nvPr/>
        </p:nvSpPr>
        <p:spPr>
          <a:xfrm>
            <a:off x="1112112" y="322732"/>
            <a:ext cx="8603387" cy="923330"/>
          </a:xfrm>
          <a:prstGeom prst="rect">
            <a:avLst/>
          </a:prstGeom>
          <a:noFill/>
        </p:spPr>
        <p:txBody>
          <a:bodyPr wrap="square" rtlCol="0">
            <a:spAutoFit/>
          </a:bodyPr>
          <a:lstStyle/>
          <a:p>
            <a:r>
              <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rPr>
              <a:t>Literature Review as seen on </a:t>
            </a:r>
            <a:r>
              <a:rPr lang="en-US" altLang="en-US" sz="3600" b="1" dirty="0" err="1">
                <a:latin typeface="Times New Roman" panose="02020603050405020304" pitchFamily="18" charset="0"/>
                <a:ea typeface="Times New Roman" panose="02020603050405020304" pitchFamily="18" charset="0"/>
                <a:cs typeface="Times New Roman" panose="02020603050405020304" pitchFamily="18" charset="0"/>
              </a:rPr>
              <a:t>bickart.org</a:t>
            </a:r>
            <a:endPar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B3197F59-347B-BF48-84B3-A835A0055212}"/>
              </a:ext>
            </a:extLst>
          </p:cNvPr>
          <p:cNvSpPr>
            <a:spLocks noChangeArrowheads="1"/>
          </p:cNvSpPr>
          <p:nvPr/>
        </p:nvSpPr>
        <p:spPr bwMode="auto">
          <a:xfrm>
            <a:off x="1112112" y="920806"/>
            <a:ext cx="1089764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(Bickart, 2013, 2018, 2020a, 2020b, 2020c, 2022;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Awareness, Mindsight, and Flow</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(Csikszentmihalyi, 1994; Csikszentmihalyi &amp; Pratt, 2017;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Right versus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2010; Gonz</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503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08439-F70B-FB56-7875-9B666C3DB862}"/>
              </a:ext>
            </a:extLst>
          </p:cNvPr>
          <p:cNvPicPr>
            <a:picLocks noChangeAspect="1"/>
          </p:cNvPicPr>
          <p:nvPr/>
        </p:nvPicPr>
        <p:blipFill>
          <a:blip r:embed="rId3"/>
          <a:srcRect/>
          <a:stretch/>
        </p:blipFill>
        <p:spPr>
          <a:xfrm>
            <a:off x="929390" y="466726"/>
            <a:ext cx="3926174" cy="4144294"/>
          </a:xfrm>
          <a:prstGeom prst="rect">
            <a:avLst/>
          </a:prstGeom>
        </p:spPr>
      </p:pic>
      <p:sp>
        <p:nvSpPr>
          <p:cNvPr id="11" name="TextBox 10">
            <a:extLst>
              <a:ext uri="{FF2B5EF4-FFF2-40B4-BE49-F238E27FC236}">
                <a16:creationId xmlns:a16="http://schemas.microsoft.com/office/drawing/2014/main" id="{F484389D-FCD2-A619-C0EC-1916439FF5E9}"/>
              </a:ext>
            </a:extLst>
          </p:cNvPr>
          <p:cNvSpPr txBox="1"/>
          <p:nvPr/>
        </p:nvSpPr>
        <p:spPr>
          <a:xfrm>
            <a:off x="4948836" y="1819949"/>
            <a:ext cx="6690613" cy="2554545"/>
          </a:xfrm>
          <a:prstGeom prst="rect">
            <a:avLst/>
          </a:prstGeom>
          <a:noFill/>
        </p:spPr>
        <p:txBody>
          <a:bodyPr wrap="none" rtlCol="0">
            <a:spAutoFit/>
          </a:bodyPr>
          <a:lstStyle/>
          <a:p>
            <a:pPr algn="ctr"/>
            <a:r>
              <a:rPr lang="en-US" sz="4000" dirty="0"/>
              <a:t>“I get better looking every day”</a:t>
            </a:r>
          </a:p>
          <a:p>
            <a:pPr algn="ctr"/>
            <a:endParaRPr lang="en-US" sz="4000" dirty="0"/>
          </a:p>
          <a:p>
            <a:pPr algn="ctr"/>
            <a:r>
              <a:rPr lang="en-US" sz="4000" dirty="0"/>
              <a:t>The Believing Brain</a:t>
            </a:r>
          </a:p>
          <a:p>
            <a:pPr algn="ctr"/>
            <a:r>
              <a:rPr lang="en-US" sz="4000" dirty="0"/>
              <a:t>sets intentions.</a:t>
            </a:r>
          </a:p>
        </p:txBody>
      </p:sp>
      <p:sp>
        <p:nvSpPr>
          <p:cNvPr id="3" name="TextBox 2">
            <a:extLst>
              <a:ext uri="{FF2B5EF4-FFF2-40B4-BE49-F238E27FC236}">
                <a16:creationId xmlns:a16="http://schemas.microsoft.com/office/drawing/2014/main" id="{65671AE6-B6D3-2A60-402C-F19B7EFE67D2}"/>
              </a:ext>
            </a:extLst>
          </p:cNvPr>
          <p:cNvSpPr txBox="1"/>
          <p:nvPr/>
        </p:nvSpPr>
        <p:spPr>
          <a:xfrm>
            <a:off x="1" y="4827229"/>
            <a:ext cx="12192000" cy="1754326"/>
          </a:xfrm>
          <a:prstGeom prst="rect">
            <a:avLst/>
          </a:prstGeom>
          <a:noFill/>
        </p:spPr>
        <p:txBody>
          <a:bodyPr wrap="square">
            <a:spAutoFit/>
          </a:bodyPr>
          <a:lstStyle/>
          <a:p>
            <a:pPr algn="ctr"/>
            <a:r>
              <a:rPr lang="en-US" sz="3600" dirty="0"/>
              <a:t>We are not a bunch of nouns – beliefs.</a:t>
            </a:r>
          </a:p>
          <a:p>
            <a:pPr algn="ctr"/>
            <a:r>
              <a:rPr lang="en-US" sz="3600" dirty="0"/>
              <a:t>Our believing brain is active.</a:t>
            </a:r>
          </a:p>
          <a:p>
            <a:pPr algn="ctr"/>
            <a:r>
              <a:rPr lang="en-US" sz="3600" dirty="0"/>
              <a:t>It integrates left &amp; right brains – head &amp; heart.</a:t>
            </a:r>
          </a:p>
        </p:txBody>
      </p:sp>
    </p:spTree>
    <p:extLst>
      <p:ext uri="{BB962C8B-B14F-4D97-AF65-F5344CB8AC3E}">
        <p14:creationId xmlns:p14="http://schemas.microsoft.com/office/powerpoint/2010/main" val="365103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0C8B0-7991-1A89-1C43-EADE75AEC451}"/>
              </a:ext>
            </a:extLst>
          </p:cNvPr>
          <p:cNvPicPr>
            <a:picLocks noChangeAspect="1"/>
          </p:cNvPicPr>
          <p:nvPr/>
        </p:nvPicPr>
        <p:blipFill>
          <a:blip r:embed="rId3"/>
          <a:stretch>
            <a:fillRect/>
          </a:stretch>
        </p:blipFill>
        <p:spPr>
          <a:xfrm>
            <a:off x="871572" y="116375"/>
            <a:ext cx="2790495" cy="3601483"/>
          </a:xfrm>
          <a:prstGeom prst="rect">
            <a:avLst/>
          </a:prstGeom>
        </p:spPr>
      </p:pic>
      <p:pic>
        <p:nvPicPr>
          <p:cNvPr id="4" name="Picture 3">
            <a:extLst>
              <a:ext uri="{FF2B5EF4-FFF2-40B4-BE49-F238E27FC236}">
                <a16:creationId xmlns:a16="http://schemas.microsoft.com/office/drawing/2014/main" id="{397E4D91-80F2-FC04-3941-78848E0E7B6B}"/>
              </a:ext>
            </a:extLst>
          </p:cNvPr>
          <p:cNvPicPr>
            <a:picLocks noChangeAspect="1"/>
          </p:cNvPicPr>
          <p:nvPr/>
        </p:nvPicPr>
        <p:blipFill>
          <a:blip r:embed="rId4"/>
          <a:stretch>
            <a:fillRect/>
          </a:stretch>
        </p:blipFill>
        <p:spPr>
          <a:xfrm>
            <a:off x="1387170" y="2687567"/>
            <a:ext cx="2945330" cy="3883001"/>
          </a:xfrm>
          <a:prstGeom prst="rect">
            <a:avLst/>
          </a:prstGeom>
        </p:spPr>
      </p:pic>
      <p:pic>
        <p:nvPicPr>
          <p:cNvPr id="6" name="Picture 5">
            <a:extLst>
              <a:ext uri="{FF2B5EF4-FFF2-40B4-BE49-F238E27FC236}">
                <a16:creationId xmlns:a16="http://schemas.microsoft.com/office/drawing/2014/main" id="{A0531327-1989-0E51-8C35-99C6A9C1DAD4}"/>
              </a:ext>
            </a:extLst>
          </p:cNvPr>
          <p:cNvPicPr>
            <a:picLocks noChangeAspect="1"/>
          </p:cNvPicPr>
          <p:nvPr/>
        </p:nvPicPr>
        <p:blipFill>
          <a:blip r:embed="rId5"/>
          <a:stretch>
            <a:fillRect/>
          </a:stretch>
        </p:blipFill>
        <p:spPr>
          <a:xfrm>
            <a:off x="4036533" y="116375"/>
            <a:ext cx="3509201" cy="4807125"/>
          </a:xfrm>
          <a:prstGeom prst="rect">
            <a:avLst/>
          </a:prstGeom>
        </p:spPr>
      </p:pic>
      <p:pic>
        <p:nvPicPr>
          <p:cNvPr id="7" name="Picture 6">
            <a:extLst>
              <a:ext uri="{FF2B5EF4-FFF2-40B4-BE49-F238E27FC236}">
                <a16:creationId xmlns:a16="http://schemas.microsoft.com/office/drawing/2014/main" id="{105CFA42-434A-BFBD-359F-BB3918710C75}"/>
              </a:ext>
            </a:extLst>
          </p:cNvPr>
          <p:cNvPicPr>
            <a:picLocks noChangeAspect="1"/>
          </p:cNvPicPr>
          <p:nvPr/>
        </p:nvPicPr>
        <p:blipFill>
          <a:blip r:embed="rId6"/>
          <a:stretch>
            <a:fillRect/>
          </a:stretch>
        </p:blipFill>
        <p:spPr>
          <a:xfrm>
            <a:off x="5733956" y="3066077"/>
            <a:ext cx="2790495" cy="3714846"/>
          </a:xfrm>
          <a:prstGeom prst="rect">
            <a:avLst/>
          </a:prstGeom>
        </p:spPr>
      </p:pic>
      <p:sp>
        <p:nvSpPr>
          <p:cNvPr id="8" name="TextBox 7">
            <a:extLst>
              <a:ext uri="{FF2B5EF4-FFF2-40B4-BE49-F238E27FC236}">
                <a16:creationId xmlns:a16="http://schemas.microsoft.com/office/drawing/2014/main" id="{EB805E1E-C450-2FE9-610E-801A03156D84}"/>
              </a:ext>
            </a:extLst>
          </p:cNvPr>
          <p:cNvSpPr txBox="1"/>
          <p:nvPr/>
        </p:nvSpPr>
        <p:spPr>
          <a:xfrm>
            <a:off x="8650397" y="224594"/>
            <a:ext cx="3089399" cy="6986528"/>
          </a:xfrm>
          <a:prstGeom prst="rect">
            <a:avLst/>
          </a:prstGeom>
          <a:noFill/>
        </p:spPr>
        <p:txBody>
          <a:bodyPr wrap="square" rtlCol="0">
            <a:spAutoFit/>
          </a:bodyPr>
          <a:lstStyle/>
          <a:p>
            <a:pPr algn="ctr"/>
            <a:r>
              <a:rPr lang="en-US" sz="3200" dirty="0"/>
              <a:t>Setting intentions can use both vertical and horizontal brain integration.</a:t>
            </a:r>
          </a:p>
          <a:p>
            <a:pPr algn="ctr"/>
            <a:endParaRPr lang="en-US" sz="3200" dirty="0"/>
          </a:p>
          <a:p>
            <a:pPr algn="ctr"/>
            <a:r>
              <a:rPr lang="en-US" sz="3200" dirty="0"/>
              <a:t>If you are believing big, your left brain may not even be able to explain what your right brain heard.</a:t>
            </a:r>
          </a:p>
          <a:p>
            <a:pPr algn="ctr"/>
            <a:endParaRPr lang="en-US" sz="3200" dirty="0"/>
          </a:p>
        </p:txBody>
      </p:sp>
    </p:spTree>
    <p:extLst>
      <p:ext uri="{BB962C8B-B14F-4D97-AF65-F5344CB8AC3E}">
        <p14:creationId xmlns:p14="http://schemas.microsoft.com/office/powerpoint/2010/main" val="296183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95778C-21C6-BB46-A7EF-DB24EF07CA48}"/>
              </a:ext>
            </a:extLst>
          </p:cNvPr>
          <p:cNvSpPr txBox="1"/>
          <p:nvPr/>
        </p:nvSpPr>
        <p:spPr>
          <a:xfrm>
            <a:off x="5365720" y="653595"/>
            <a:ext cx="6393833" cy="5693866"/>
          </a:xfrm>
          <a:prstGeom prst="rect">
            <a:avLst/>
          </a:prstGeom>
          <a:noFill/>
        </p:spPr>
        <p:txBody>
          <a:bodyPr wrap="square" rtlCol="0">
            <a:spAutoFit/>
          </a:bodyPr>
          <a:lstStyle/>
          <a:p>
            <a:pPr algn="ctr"/>
            <a:r>
              <a:rPr lang="en-US" sz="2800" dirty="0"/>
              <a:t>We started to use </a:t>
            </a:r>
          </a:p>
          <a:p>
            <a:pPr algn="ctr"/>
            <a:r>
              <a:rPr lang="en-US" sz="2800" dirty="0"/>
              <a:t>our left brain, and gained language, but …</a:t>
            </a:r>
          </a:p>
          <a:p>
            <a:pPr algn="ctr"/>
            <a:r>
              <a:rPr lang="en-US" sz="2800" dirty="0"/>
              <a:t>it was the end of simplicity …</a:t>
            </a:r>
          </a:p>
          <a:p>
            <a:pPr algn="ctr"/>
            <a:r>
              <a:rPr lang="en-US" sz="2800" dirty="0"/>
              <a:t>the end of living in the right brain …</a:t>
            </a:r>
          </a:p>
          <a:p>
            <a:pPr algn="ctr"/>
            <a:r>
              <a:rPr lang="en-US" sz="2800" dirty="0"/>
              <a:t>the end of heart thought …</a:t>
            </a:r>
          </a:p>
          <a:p>
            <a:pPr algn="ctr"/>
            <a:r>
              <a:rPr lang="en-US" sz="2800" dirty="0"/>
              <a:t>the end of </a:t>
            </a:r>
          </a:p>
          <a:p>
            <a:pPr algn="ctr"/>
            <a:r>
              <a:rPr lang="en-US" sz="2800" i="1" dirty="0"/>
              <a:t>The</a:t>
            </a:r>
            <a:r>
              <a:rPr lang="en-US" sz="2800" dirty="0"/>
              <a:t> </a:t>
            </a:r>
            <a:r>
              <a:rPr lang="en-US" sz="2800" i="1" dirty="0"/>
              <a:t>Top of our Game.</a:t>
            </a:r>
          </a:p>
          <a:p>
            <a:pPr algn="ctr"/>
            <a:endParaRPr lang="en-US" sz="2800" i="1" dirty="0"/>
          </a:p>
          <a:p>
            <a:pPr algn="ctr"/>
            <a:r>
              <a:rPr lang="en-US" sz="2800" dirty="0"/>
              <a:t>“It is very simple to be happy; </a:t>
            </a:r>
          </a:p>
          <a:p>
            <a:pPr algn="ctr"/>
            <a:r>
              <a:rPr lang="en-US" sz="2800" dirty="0"/>
              <a:t>but it is very difficult to be simple.” </a:t>
            </a:r>
            <a:br>
              <a:rPr lang="en-US" sz="2800" dirty="0"/>
            </a:br>
            <a:r>
              <a:rPr lang="en-US" sz="2800" dirty="0"/>
              <a:t>- Rabindranath Tagore</a:t>
            </a:r>
          </a:p>
          <a:p>
            <a:pPr algn="ctr"/>
            <a:endParaRPr lang="en-US" sz="2800" i="1" dirty="0"/>
          </a:p>
          <a:p>
            <a:pPr algn="ctr"/>
            <a:endParaRPr lang="en-US" sz="2800" i="1" dirty="0"/>
          </a:p>
        </p:txBody>
      </p:sp>
      <p:pic>
        <p:nvPicPr>
          <p:cNvPr id="2" name="Picture 1" descr="A child standing next to a river&#10;&#10;Description automatically generated with medium confidence">
            <a:extLst>
              <a:ext uri="{FF2B5EF4-FFF2-40B4-BE49-F238E27FC236}">
                <a16:creationId xmlns:a16="http://schemas.microsoft.com/office/drawing/2014/main" id="{E342682F-8ED3-E739-E232-F9F47214E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05" y="343204"/>
            <a:ext cx="5599498" cy="5966131"/>
          </a:xfrm>
          <a:prstGeom prst="rect">
            <a:avLst/>
          </a:prstGeom>
        </p:spPr>
      </p:pic>
    </p:spTree>
    <p:extLst>
      <p:ext uri="{BB962C8B-B14F-4D97-AF65-F5344CB8AC3E}">
        <p14:creationId xmlns:p14="http://schemas.microsoft.com/office/powerpoint/2010/main" val="176952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6696F1-44C4-5940-B10A-5ACC57C805C4}"/>
              </a:ext>
            </a:extLst>
          </p:cNvPr>
          <p:cNvSpPr txBox="1"/>
          <p:nvPr/>
        </p:nvSpPr>
        <p:spPr>
          <a:xfrm>
            <a:off x="6567055" y="1694162"/>
            <a:ext cx="5322504" cy="769441"/>
          </a:xfrm>
          <a:prstGeom prst="rect">
            <a:avLst/>
          </a:prstGeom>
          <a:noFill/>
        </p:spPr>
        <p:txBody>
          <a:bodyPr wrap="square" rtlCol="0">
            <a:spAutoFit/>
          </a:bodyPr>
          <a:lstStyle/>
          <a:p>
            <a:pPr algn="ctr"/>
            <a:r>
              <a:rPr lang="en-US" sz="4400" dirty="0"/>
              <a:t>Be Nick</a:t>
            </a:r>
          </a:p>
        </p:txBody>
      </p:sp>
      <p:pic>
        <p:nvPicPr>
          <p:cNvPr id="6" name="Picture 5">
            <a:extLst>
              <a:ext uri="{FF2B5EF4-FFF2-40B4-BE49-F238E27FC236}">
                <a16:creationId xmlns:a16="http://schemas.microsoft.com/office/drawing/2014/main" id="{02235123-4968-0CB4-42AD-5F26EF1AD402}"/>
              </a:ext>
            </a:extLst>
          </p:cNvPr>
          <p:cNvPicPr>
            <a:picLocks noChangeAspect="1"/>
          </p:cNvPicPr>
          <p:nvPr/>
        </p:nvPicPr>
        <p:blipFill>
          <a:blip r:embed="rId3"/>
          <a:srcRect/>
          <a:stretch/>
        </p:blipFill>
        <p:spPr>
          <a:xfrm>
            <a:off x="750230" y="0"/>
            <a:ext cx="5473127" cy="7295679"/>
          </a:xfrm>
          <a:prstGeom prst="rect">
            <a:avLst/>
          </a:prstGeom>
        </p:spPr>
      </p:pic>
    </p:spTree>
    <p:extLst>
      <p:ext uri="{BB962C8B-B14F-4D97-AF65-F5344CB8AC3E}">
        <p14:creationId xmlns:p14="http://schemas.microsoft.com/office/powerpoint/2010/main" val="268474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9C768-46B7-1A49-A9DA-838B4C9185E3}"/>
              </a:ext>
            </a:extLst>
          </p:cNvPr>
          <p:cNvSpPr txBox="1"/>
          <p:nvPr/>
        </p:nvSpPr>
        <p:spPr>
          <a:xfrm>
            <a:off x="5762845" y="1106268"/>
            <a:ext cx="5843209" cy="5201424"/>
          </a:xfrm>
          <a:prstGeom prst="rect">
            <a:avLst/>
          </a:prstGeom>
          <a:noFill/>
        </p:spPr>
        <p:txBody>
          <a:bodyPr wrap="square" rtlCol="0">
            <a:spAutoFit/>
          </a:bodyPr>
          <a:lstStyle/>
          <a:p>
            <a:pPr algn="ctr"/>
            <a:r>
              <a:rPr lang="en-US" sz="2800" i="1" dirty="0"/>
              <a:t>"This book it is an invitation to find out who you really are, beginning with two simple questions. In moments when you feel very happy, do you also watch yourself being happy? When you happen to get angry, is some part of you totally free of anger? If you answer "yes" to both questions, you can stop reading. You have arrived." </a:t>
            </a:r>
          </a:p>
          <a:p>
            <a:pPr algn="ctr"/>
            <a:endParaRPr lang="en-US" sz="3200" i="1" dirty="0"/>
          </a:p>
          <a:p>
            <a:pPr algn="ctr"/>
            <a:r>
              <a:rPr lang="en-US" sz="2400" dirty="0"/>
              <a:t>(Chopra, METAHUMAN : Unleashing Your Infinite Potential, 2021, p. 1)</a:t>
            </a:r>
          </a:p>
        </p:txBody>
      </p:sp>
      <p:pic>
        <p:nvPicPr>
          <p:cNvPr id="2" name="Picture 1">
            <a:extLst>
              <a:ext uri="{FF2B5EF4-FFF2-40B4-BE49-F238E27FC236}">
                <a16:creationId xmlns:a16="http://schemas.microsoft.com/office/drawing/2014/main" id="{C84B8B2F-E71D-C02E-106B-713C48969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a:xfrm>
            <a:off x="2" y="951920"/>
            <a:ext cx="5731760" cy="4298820"/>
          </a:xfrm>
          <a:prstGeom prst="rect">
            <a:avLst/>
          </a:prstGeom>
        </p:spPr>
      </p:pic>
    </p:spTree>
    <p:extLst>
      <p:ext uri="{BB962C8B-B14F-4D97-AF65-F5344CB8AC3E}">
        <p14:creationId xmlns:p14="http://schemas.microsoft.com/office/powerpoint/2010/main" val="14499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person, young&#10;&#10;Description automatically generated">
            <a:extLst>
              <a:ext uri="{FF2B5EF4-FFF2-40B4-BE49-F238E27FC236}">
                <a16:creationId xmlns:a16="http://schemas.microsoft.com/office/drawing/2014/main" id="{D28B97F1-362E-2F73-22F1-1D78B01621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sp>
        <p:nvSpPr>
          <p:cNvPr id="8" name="TextBox 7">
            <a:extLst>
              <a:ext uri="{FF2B5EF4-FFF2-40B4-BE49-F238E27FC236}">
                <a16:creationId xmlns:a16="http://schemas.microsoft.com/office/drawing/2014/main" id="{0BE3B5D2-8095-83CD-9ACA-E3608B577EDA}"/>
              </a:ext>
            </a:extLst>
          </p:cNvPr>
          <p:cNvSpPr txBox="1"/>
          <p:nvPr/>
        </p:nvSpPr>
        <p:spPr>
          <a:xfrm>
            <a:off x="0" y="1671927"/>
            <a:ext cx="6096000" cy="2554545"/>
          </a:xfrm>
          <a:prstGeom prst="rect">
            <a:avLst/>
          </a:prstGeom>
          <a:noFill/>
        </p:spPr>
        <p:txBody>
          <a:bodyPr wrap="square" rtlCol="0">
            <a:spAutoFit/>
          </a:bodyPr>
          <a:lstStyle/>
          <a:p>
            <a:pPr algn="ctr"/>
            <a:r>
              <a:rPr lang="en-US" sz="3200" dirty="0"/>
              <a:t>Simplicity Exercise #1</a:t>
            </a:r>
          </a:p>
          <a:p>
            <a:pPr algn="ctr"/>
            <a:endParaRPr lang="en-US" sz="3200" dirty="0"/>
          </a:p>
          <a:p>
            <a:pPr algn="ctr"/>
            <a:r>
              <a:rPr lang="en-US" sz="3200" dirty="0"/>
              <a:t>You can </a:t>
            </a:r>
          </a:p>
          <a:p>
            <a:pPr algn="ctr"/>
            <a:r>
              <a:rPr lang="en-US" sz="3200" dirty="0"/>
              <a:t>have your cake </a:t>
            </a:r>
          </a:p>
          <a:p>
            <a:pPr algn="ctr"/>
            <a:r>
              <a:rPr lang="en-US" sz="3200" dirty="0"/>
              <a:t>and eat it, too!</a:t>
            </a:r>
          </a:p>
        </p:txBody>
      </p:sp>
    </p:spTree>
    <p:extLst>
      <p:ext uri="{BB962C8B-B14F-4D97-AF65-F5344CB8AC3E}">
        <p14:creationId xmlns:p14="http://schemas.microsoft.com/office/powerpoint/2010/main" val="3222485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21522</TotalTime>
  <Words>12357</Words>
  <Application>Microsoft Macintosh PowerPoint</Application>
  <PresentationFormat>Widescreen</PresentationFormat>
  <Paragraphs>476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to Part 1 of 5</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708</cp:revision>
  <cp:lastPrinted>2021-11-05T13:02:35Z</cp:lastPrinted>
  <dcterms:created xsi:type="dcterms:W3CDTF">2019-10-28T11:27:33Z</dcterms:created>
  <dcterms:modified xsi:type="dcterms:W3CDTF">2022-10-08T14:07:22Z</dcterms:modified>
</cp:coreProperties>
</file>