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1" r:id="rId1"/>
  </p:sldMasterIdLst>
  <p:notesMasterIdLst>
    <p:notesMasterId r:id="rId12"/>
  </p:notesMasterIdLst>
  <p:sldIdLst>
    <p:sldId id="549" r:id="rId2"/>
    <p:sldId id="555" r:id="rId3"/>
    <p:sldId id="554" r:id="rId4"/>
    <p:sldId id="557" r:id="rId5"/>
    <p:sldId id="558" r:id="rId6"/>
    <p:sldId id="486" r:id="rId7"/>
    <p:sldId id="421" r:id="rId8"/>
    <p:sldId id="489" r:id="rId9"/>
    <p:sldId id="479" r:id="rId10"/>
    <p:sldId id="4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3E03"/>
    <a:srgbClr val="003E65"/>
    <a:srgbClr val="005F9D"/>
    <a:srgbClr val="8799E7"/>
    <a:srgbClr val="C0EBD2"/>
    <a:srgbClr val="94A7FF"/>
    <a:srgbClr val="0027B4"/>
    <a:srgbClr val="01155E"/>
    <a:srgbClr val="00005E"/>
    <a:srgbClr val="4C5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4488"/>
  </p:normalViewPr>
  <p:slideViewPr>
    <p:cSldViewPr snapToGrid="0" snapToObjects="1">
      <p:cViewPr varScale="1">
        <p:scale>
          <a:sx n="83" d="100"/>
          <a:sy n="83" d="100"/>
        </p:scale>
        <p:origin x="224" y="280"/>
      </p:cViewPr>
      <p:guideLst/>
    </p:cSldViewPr>
  </p:slideViewPr>
  <p:outlineViewPr>
    <p:cViewPr>
      <p:scale>
        <a:sx n="33" d="100"/>
        <a:sy n="33" d="100"/>
      </p:scale>
      <p:origin x="0" y="-2390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5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20E5A-674F-1D44-B87C-3A578DE8FBFD}" type="datetimeFigureOut">
              <a:rPr lang="en-US" smtClean="0"/>
              <a:t>10/17/22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50BE1-4FD0-F147-8FFA-900F9D04A107}" type="slidenum">
              <a:rPr lang="en-US" smtClean="0"/>
              <a:t>‹#›</a:t>
            </a:fld>
            <a:endParaRPr lang="en-US"/>
          </a:p>
        </p:txBody>
      </p:sp>
    </p:spTree>
    <p:extLst>
      <p:ext uri="{BB962C8B-B14F-4D97-AF65-F5344CB8AC3E}">
        <p14:creationId xmlns:p14="http://schemas.microsoft.com/office/powerpoint/2010/main" val="218655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#10a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Heart Thought</a:t>
            </a:r>
            <a:endParaRPr lang="en-US" sz="1800" dirty="0">
              <a:effectLst/>
              <a:latin typeface="Times New Roman" panose="02020603050405020304" pitchFamily="18" charset="0"/>
              <a:ea typeface="Times New Roman" panose="02020603050405020304" pitchFamily="18" charset="0"/>
            </a:endParaRP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Today's wake up call is a great way to think with your heart. Our goal will be to integrate head thought and heart thought, but primarily lead from the heart.</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This is brought to you thanks to Lisa Miller, from her book, </a:t>
            </a:r>
            <a:r>
              <a:rPr lang="en-US" sz="1800" i="1" dirty="0">
                <a:effectLst/>
                <a:latin typeface="Times New Roman" panose="02020603050405020304" pitchFamily="18" charset="0"/>
                <a:ea typeface="Times New Roman" panose="02020603050405020304" pitchFamily="18" charset="0"/>
              </a:rPr>
              <a:t>The Awakened Brain. </a:t>
            </a:r>
            <a:r>
              <a:rPr lang="en-US" sz="1800" dirty="0">
                <a:effectLst/>
                <a:latin typeface="Times New Roman" panose="02020603050405020304" pitchFamily="18" charset="0"/>
                <a:ea typeface="Times New Roman" panose="02020603050405020304" pitchFamily="18" charset="0"/>
              </a:rPr>
              <a:t>In a chapter called "THE TWO MODES OF AWARENESS" she writes about the difference between having a day where you are only paying attention to what you have to get done or achieve. She calls this an </a:t>
            </a:r>
            <a:r>
              <a:rPr lang="en-US" sz="1800" i="1" dirty="0">
                <a:effectLst/>
                <a:latin typeface="Times New Roman" panose="02020603050405020304" pitchFamily="18" charset="0"/>
                <a:ea typeface="Times New Roman" panose="02020603050405020304" pitchFamily="18" charset="0"/>
              </a:rPr>
              <a:t>achieving awareness</a:t>
            </a:r>
            <a:r>
              <a:rPr lang="en-US" sz="1800" dirty="0">
                <a:effectLst/>
                <a:latin typeface="Times New Roman" panose="02020603050405020304" pitchFamily="18" charset="0"/>
                <a:ea typeface="Times New Roman" panose="02020603050405020304" pitchFamily="18" charset="0"/>
              </a:rPr>
              <a:t>. The other mode of awareness involves waking up to what is happening all around you. She calls this an </a:t>
            </a:r>
            <a:r>
              <a:rPr lang="en-US" sz="1800" i="1" dirty="0">
                <a:effectLst/>
                <a:latin typeface="Times New Roman" panose="02020603050405020304" pitchFamily="18" charset="0"/>
                <a:ea typeface="Times New Roman" panose="02020603050405020304" pitchFamily="18" charset="0"/>
              </a:rPr>
              <a:t>awakened awareness</a:t>
            </a: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As a result of this awakened awareness, our eyes move to meaningful events. In achieving awareness, the stranger who starts talking to us on the bus might be annoying or intrusive, or just invisible. In awakened awareness, we might hear what he says—and even see how it’s relevant to our own lives" (Miller, 2021, p. 165).</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Then, in another one of Lisa's chapters called "INTEGRATION IS KEY", she describes integrating both your awareness to achieve and to be awake. She calls this orientation, the Quest Orientation, like you are on a gallant quest to find something.  She writes: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"Quest orientation is characterized by a tendency to journey in life: to search for answers to meaningful personal decisions and big existential questions; to perceive doubt as positive; and to be open to change, or more accurately, open to perceiving with fresh eyes, and then using new experience to fuel change. In quest, we open ourselves to the messages from life, take seriously this discovery, and then actively use learning to shape our decisions and actions—our personal operating manual" (Miller, 2021, p. 169).</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here' the wake up exercise I'm recommending today. In the next week, try this exercise, if necessary, several times. Maybe it will work right now! Do you have any annoying or intrusive situations in your life? Well, as my wife says, "Turn that little frown upside down." Let's try to turn a "doubt or downer" to at least consider that this problem can be used to fuel change. Ready? Ok, right now, picture one of your problems. Is it something financial, health, or a relationship? If nothing comes to mind, picture it later.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Next, clear out your lower awareness of it and wait ... Can you see any way this could be used to fuel a change or a learning experience? Then, for this next week, use Lisa's "quest orientation" to catch yourself several times a day with "doubts and downers" and look for life's deeper messages.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it! That's the whole exercise. I'll see you in one of those tomorrows.</a:t>
            </a: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References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a:t>
            </a:fld>
            <a:endParaRPr lang="en-US"/>
          </a:p>
        </p:txBody>
      </p:sp>
    </p:spTree>
    <p:extLst>
      <p:ext uri="{BB962C8B-B14F-4D97-AF65-F5344CB8AC3E}">
        <p14:creationId xmlns:p14="http://schemas.microsoft.com/office/powerpoint/2010/main" val="411228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Story #20b</a:t>
            </a:r>
          </a:p>
          <a:p>
            <a:pPr marL="0" marR="2286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Role of Belief</a:t>
            </a:r>
            <a:endParaRPr lang="en-US" sz="1800" dirty="0">
              <a:effectLst/>
              <a:latin typeface="Times New Roman" panose="02020603050405020304" pitchFamily="18" charset="0"/>
              <a:ea typeface="Times New Roman" panose="02020603050405020304" pitchFamily="18" charset="0"/>
            </a:endParaRPr>
          </a:p>
          <a:p>
            <a:pPr marL="228600" marR="22860">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20. Allow for the possibility of becoming inspired by a belief prior to its arrival in your conscious mind; but then,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check it out analytically to see if it makes sense.</a:t>
            </a:r>
            <a:endParaRPr lang="en-US" sz="18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(The Teacher's Bill of Rights)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Ok, for the final 20th one, The Role of Belief. Do you remember on my first one - the first Wake Up Call and the first Story, I said, </a:t>
            </a:r>
            <a:r>
              <a:rPr lang="en-US" sz="1800" i="1" dirty="0">
                <a:effectLst/>
                <a:latin typeface="Times New Roman" panose="02020603050405020304" pitchFamily="18" charset="0"/>
                <a:ea typeface="Times New Roman" panose="02020603050405020304" pitchFamily="18" charset="0"/>
              </a:rPr>
              <a:t>First Change Yourself</a:t>
            </a:r>
            <a:r>
              <a:rPr lang="en-US" sz="1800" dirty="0">
                <a:effectLst/>
                <a:latin typeface="Times New Roman" panose="02020603050405020304" pitchFamily="18" charset="0"/>
                <a:ea typeface="Times New Roman" panose="02020603050405020304" pitchFamily="18" charset="0"/>
              </a:rPr>
              <a:t>? Well, yeah. Do you want to be the change you wish to see in the world? Then, you have to change yourself. You have to be the change.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Lisa Miller said it better than I could say it. "This is perhaps the biggest revelation of the awakened brain: that it’s in our innate nature to build a better world. That what’s good for everyone is also what’s best for each one of us." (Miller, 2021, p. 224) We could do this. It's in our innate nature.</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In all of my talks, I constantly am trying to say that if you want to make a change to yourself - or anything:</a:t>
            </a:r>
          </a:p>
          <a:p>
            <a:pPr marL="45720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first, figure out what you want to change,</a:t>
            </a:r>
          </a:p>
          <a:p>
            <a:pPr marL="45720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then, believe it,</a:t>
            </a:r>
          </a:p>
          <a:p>
            <a:pPr marL="45720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then plan it.</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Belief comes before planning. Belief is a causative, not a consequence. First believe it, then plan it. Going around planning things without really being invested doesn't work. So, yes, you have to arrive at a plan, but you have to believe that you are going to do it first. You must invest all of your effort in that belief stage. That's where we fail. That's why we don't have world peace. It's because we can't really believe it - "Oh, I don't think that's really going to happen." We say it at a pageant. "Oh, the thing I want most is world peace!" But everybody goes home saying, "Yeah, but I can't see how it's going to happen!"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Today's message is perhaps my biggest message. It's got the most juice in it. This is important. You can't see the next version of yourself from the current version of yourself. That's why it's the NEXT version of yourself! You're going to be different in the next version of yourself - you will have made the change you wanted to make. You could have imagined certain qualities of it. Perhaps the change or star you hitched your wagon to is </a:t>
            </a:r>
            <a:r>
              <a:rPr lang="en-US" sz="1800" i="1" dirty="0">
                <a:effectLst/>
                <a:latin typeface="Times New Roman" panose="02020603050405020304" pitchFamily="18" charset="0"/>
                <a:ea typeface="Times New Roman" panose="02020603050405020304" pitchFamily="18" charset="0"/>
              </a:rPr>
              <a:t>sharing</a:t>
            </a:r>
            <a:r>
              <a:rPr lang="en-US" sz="1800" dirty="0">
                <a:effectLst/>
                <a:latin typeface="Times New Roman" panose="02020603050405020304" pitchFamily="18" charset="0"/>
                <a:ea typeface="Times New Roman" panose="02020603050405020304" pitchFamily="18" charset="0"/>
              </a:rPr>
              <a:t>. Or perhaps you wished to see the human race </a:t>
            </a:r>
            <a:r>
              <a:rPr lang="en-US" sz="1800" i="1" dirty="0">
                <a:effectLst/>
                <a:latin typeface="Times New Roman" panose="02020603050405020304" pitchFamily="18" charset="0"/>
                <a:ea typeface="Times New Roman" panose="02020603050405020304" pitchFamily="18" charset="0"/>
              </a:rPr>
              <a:t>not fighting</a:t>
            </a:r>
            <a:r>
              <a:rPr lang="en-US" sz="1800" dirty="0">
                <a:effectLst/>
                <a:latin typeface="Times New Roman" panose="02020603050405020304" pitchFamily="18" charset="0"/>
                <a:ea typeface="Times New Roman" panose="02020603050405020304" pitchFamily="18" charset="0"/>
              </a:rPr>
              <a:t>. I would like to see peace. I would like to see happiness. But, how you are going to get there is always the question that stops you! The problem is that we let that question of </a:t>
            </a:r>
            <a:r>
              <a:rPr lang="en-US" sz="1800" i="1" dirty="0">
                <a:effectLst/>
                <a:latin typeface="Times New Roman" panose="02020603050405020304" pitchFamily="18" charset="0"/>
                <a:ea typeface="Times New Roman" panose="02020603050405020304" pitchFamily="18" charset="0"/>
              </a:rPr>
              <a:t>the plan</a:t>
            </a:r>
            <a:r>
              <a:rPr lang="en-US" sz="1800" dirty="0">
                <a:effectLst/>
                <a:latin typeface="Times New Roman" panose="02020603050405020304" pitchFamily="18" charset="0"/>
                <a:ea typeface="Times New Roman" panose="02020603050405020304" pitchFamily="18" charset="0"/>
              </a:rPr>
              <a:t> stop us.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What everyone does - that is the blind spot of our time is to say, "Well, I can't see how to get there." Right! You can't because, that's precisely why we're not there. The current version of us can't see how to get to our next version or else we would be at the next version. There's enough food on the planet. We just can't see how to share it.</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The human race has to be told, "Believe that there will be enough. Believe that after you start doing this act of sharing - that you cannot conceive of at this time - everything will be alright." You can't conceive of your next version at this time - a version where you will want to share, where you won't be happy until the person next to you is happy. You can't conceive of it in your current condition, because you're not there (in the next version of consciousness). But the way to get to that future consciousness is by starting to believe. You take a step in pure belief, and you don't even see the net. But it will appear. And then, you start to feel a little bit for your fellow human, a little bit more than yesterday. And then you see the next step because you took that step. And the way to proceed is in the dark, with blinders on, because of your belief. And then ... you get to plan. You cannot ever get the plan for the next thing that you are going to be, before you ARE it.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This is a giant blind spot of our time. This is what you must overcome, if you want to change or transform yourself. That is my final and best message that I've got. So, I want to go see one of those tomorrows, because it's going to be better than today. I just know it. And thank you very much if you've been listening. </a:t>
            </a: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References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10</a:t>
            </a:fld>
            <a:endParaRPr lang="en-US"/>
          </a:p>
        </p:txBody>
      </p:sp>
    </p:spTree>
    <p:extLst>
      <p:ext uri="{BB962C8B-B14F-4D97-AF65-F5344CB8AC3E}">
        <p14:creationId xmlns:p14="http://schemas.microsoft.com/office/powerpoint/2010/main" val="146436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10"/>
              </a:spcBef>
              <a:spcAft>
                <a:spcPts val="10"/>
              </a:spcAft>
            </a:pPr>
            <a:r>
              <a:rPr lang="en-US" sz="1800" b="1" dirty="0">
                <a:effectLst/>
                <a:latin typeface="Times" pitchFamily="2" charset="0"/>
                <a:ea typeface="Times New Roman" panose="02020603050405020304" pitchFamily="18" charset="0"/>
              </a:rPr>
              <a:t>Introduction</a:t>
            </a:r>
          </a:p>
          <a:p>
            <a:pPr marL="0" marR="0" algn="ctr">
              <a:spcBef>
                <a:spcPts val="10"/>
              </a:spcBef>
              <a:spcAft>
                <a:spcPts val="10"/>
              </a:spcAft>
            </a:pPr>
            <a:r>
              <a:rPr lang="en-US" sz="1800" b="1" dirty="0">
                <a:effectLst/>
                <a:latin typeface="Times" pitchFamily="2" charset="0"/>
                <a:ea typeface="Times New Roman" panose="02020603050405020304" pitchFamily="18" charset="0"/>
              </a:rPr>
              <a:t> </a:t>
            </a:r>
          </a:p>
          <a:p>
            <a:pPr marL="0" marR="0" algn="ctr">
              <a:spcBef>
                <a:spcPts val="10"/>
              </a:spcBef>
              <a:spcAft>
                <a:spcPts val="10"/>
              </a:spcAft>
            </a:pPr>
            <a:r>
              <a:rPr lang="en-US" sz="1800" b="1" dirty="0">
                <a:effectLst/>
                <a:latin typeface="Times" pitchFamily="2"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1800" i="1" dirty="0">
                <a:effectLst/>
                <a:latin typeface="Times New Roman" panose="02020603050405020304" pitchFamily="18" charset="0"/>
                <a:ea typeface="Times New Roman" panose="02020603050405020304" pitchFamily="18" charset="0"/>
              </a:rPr>
              <a:t>"... in the future no human being is to find peace in the enjoyment of happiness if others beside him are unhappy."</a:t>
            </a:r>
            <a:endParaRPr lang="en-US" sz="1800" dirty="0">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1800" i="1" dirty="0">
                <a:effectLst/>
                <a:latin typeface="Times New Roman" panose="02020603050405020304" pitchFamily="18" charset="0"/>
                <a:ea typeface="Times New Roman" panose="02020603050405020304" pitchFamily="18" charset="0"/>
              </a:rPr>
              <a:t>- Rudolf Steiner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The Whole Book</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spiritual lessons herein came from ancient wisdom. They are incredibly hard to sum up or group or reduce. They defy categorization as you are going to see - they are, each one, a whole life's work and a whole solution to life's big questions. I could have introduced every one of the 20 chapters by saying, "All of life is about ... ," and then named one of the opportunities: </a:t>
            </a:r>
            <a:r>
              <a:rPr lang="en-US" sz="1800" i="1" dirty="0">
                <a:effectLst/>
                <a:latin typeface="Times New Roman" panose="02020603050405020304" pitchFamily="18" charset="0"/>
                <a:ea typeface="Times New Roman" panose="02020603050405020304" pitchFamily="18" charset="0"/>
              </a:rPr>
              <a:t>heart thought</a:t>
            </a:r>
            <a:r>
              <a:rPr lang="en-US" sz="1800" dirty="0">
                <a:effectLst/>
                <a:latin typeface="Times New Roman" panose="02020603050405020304" pitchFamily="18" charset="0"/>
                <a:ea typeface="Times New Roman" panose="02020603050405020304" pitchFamily="18" charset="0"/>
              </a:rPr>
              <a:t> or </a:t>
            </a:r>
            <a:r>
              <a:rPr lang="en-US" sz="1800" i="1" dirty="0">
                <a:effectLst/>
                <a:latin typeface="Times New Roman" panose="02020603050405020304" pitchFamily="18" charset="0"/>
                <a:ea typeface="Times New Roman" panose="02020603050405020304" pitchFamily="18" charset="0"/>
              </a:rPr>
              <a:t>belief</a:t>
            </a:r>
            <a:r>
              <a:rPr lang="en-US" sz="1800" dirty="0">
                <a:effectLst/>
                <a:latin typeface="Times New Roman" panose="02020603050405020304" pitchFamily="18" charset="0"/>
                <a:ea typeface="Times New Roman" panose="02020603050405020304" pitchFamily="18" charset="0"/>
              </a:rPr>
              <a:t> or </a:t>
            </a:r>
            <a:r>
              <a:rPr lang="en-US" sz="1800" i="1" dirty="0">
                <a:effectLst/>
                <a:latin typeface="Times New Roman" panose="02020603050405020304" pitchFamily="18" charset="0"/>
                <a:ea typeface="Times New Roman" panose="02020603050405020304" pitchFamily="18" charset="0"/>
              </a:rPr>
              <a:t>reawakening the child in the adult</a:t>
            </a:r>
            <a:r>
              <a:rPr lang="en-US" sz="1800" dirty="0">
                <a:effectLst/>
                <a:latin typeface="Times New Roman" panose="02020603050405020304" pitchFamily="18" charset="0"/>
                <a:ea typeface="Times New Roman" panose="02020603050405020304" pitchFamily="18" charset="0"/>
              </a:rPr>
              <a:t> or whatever. The reason for this is that a true spiritual lesson actually contains all of the other spiritual lessons in it. So, my recommendation for reading this kind of book is to come back to it often, crack it open on any random chapter, then let yourself go and have fun in that chapter as if you are reading the secret of secrets and there is no need to know anything else.</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br>
              <a:rPr lang="en-US" sz="1800" b="1" dirty="0">
                <a:effectLst/>
                <a:latin typeface="Times New Roman" panose="02020603050405020304" pitchFamily="18" charset="0"/>
                <a:ea typeface="Times New Roman" panose="02020603050405020304" pitchFamily="18" charset="0"/>
              </a:rPr>
            </a:b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The 20 Opportunities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These are my favorite exercises. I've used most of them for about half a century. They are simple things. Each one of them takes less than a minute. They are answering a question that has been nagging at my brain - and perhaps yours - our whole life. The question is something like, "Do you want to change? Do you wish you could be another version of yourself, one that is a little bit better in some ways? Do you wish to help the world?" Well, that is what transformations are all about. They are exercises to spiritually awaken so that we can do some of those things.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What is </a:t>
            </a:r>
            <a:r>
              <a:rPr lang="en-US" sz="1800" i="1" dirty="0">
                <a:effectLst/>
                <a:latin typeface="Times New Roman" panose="02020603050405020304" pitchFamily="18" charset="0"/>
                <a:ea typeface="Times New Roman" panose="02020603050405020304" pitchFamily="18" charset="0"/>
              </a:rPr>
              <a:t>spiritual?</a:t>
            </a:r>
            <a:r>
              <a:rPr lang="en-US" sz="1800" dirty="0">
                <a:effectLst/>
                <a:latin typeface="Times New Roman" panose="02020603050405020304" pitchFamily="18" charset="0"/>
                <a:ea typeface="Times New Roman" panose="02020603050405020304" pitchFamily="18" charset="0"/>
              </a:rPr>
              <a:t> Do you remember when you were a child? Do you remember the time before life heaped layers of experiences upon you? If you could recover how you were when you were a child, that would be a spiritual awakening. Why? Because, when you were a child, you were pure and innocent, and, in a certain way, you knew what good was in the highest sense. You knew what GOOD was. That is </a:t>
            </a:r>
            <a:r>
              <a:rPr lang="en-US" sz="1800" i="1" dirty="0">
                <a:effectLst/>
                <a:latin typeface="Times New Roman" panose="02020603050405020304" pitchFamily="18" charset="0"/>
                <a:ea typeface="Times New Roman" panose="02020603050405020304" pitchFamily="18" charset="0"/>
              </a:rPr>
              <a:t>spiritual</a:t>
            </a:r>
            <a:r>
              <a:rPr lang="en-US" sz="1800" dirty="0">
                <a:effectLst/>
                <a:latin typeface="Times New Roman" panose="02020603050405020304" pitchFamily="18" charset="0"/>
                <a:ea typeface="Times New Roman" panose="02020603050405020304" pitchFamily="18" charset="0"/>
              </a:rPr>
              <a:t> - for your higher self to know what you </a:t>
            </a:r>
            <a:r>
              <a:rPr lang="en-US" sz="1800" i="1" dirty="0">
                <a:effectLst/>
                <a:latin typeface="Times New Roman" panose="02020603050405020304" pitchFamily="18" charset="0"/>
                <a:ea typeface="Times New Roman" panose="02020603050405020304" pitchFamily="18" charset="0"/>
              </a:rPr>
              <a:t>really want</a:t>
            </a:r>
            <a:r>
              <a:rPr lang="en-US" sz="1800" dirty="0">
                <a:effectLst/>
                <a:latin typeface="Times New Roman" panose="02020603050405020304" pitchFamily="18" charset="0"/>
                <a:ea typeface="Times New Roman" panose="02020603050405020304" pitchFamily="18" charset="0"/>
              </a:rPr>
              <a:t>. And for most of us this takes change ... transformation. That's all there is to it.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Transformation</a:t>
            </a:r>
            <a:r>
              <a:rPr lang="en-US" sz="1800" dirty="0">
                <a:effectLst/>
                <a:latin typeface="Times New Roman" panose="02020603050405020304" pitchFamily="18" charset="0"/>
                <a:ea typeface="Times New Roman" panose="02020603050405020304" pitchFamily="18" charset="0"/>
              </a:rPr>
              <a:t>. So, how to transform? Let me get a few rules down, here. There are a few things you have to know. Number one, it's not easy. Number two, it's not fast. And, number three, you have got to do it yourself. You can't get anyone to change you with some kind of a quick fix. You have to go through what an addict has to go through, because we are addicted </a:t>
            </a:r>
            <a:r>
              <a:rPr lang="en-US" sz="1800" i="1" dirty="0">
                <a:effectLst/>
                <a:latin typeface="Times New Roman" panose="02020603050405020304" pitchFamily="18" charset="0"/>
                <a:ea typeface="Times New Roman" panose="02020603050405020304" pitchFamily="18" charset="0"/>
              </a:rPr>
              <a:t>to the head!</a:t>
            </a:r>
            <a:r>
              <a:rPr lang="en-US" sz="1800" dirty="0">
                <a:effectLst/>
                <a:latin typeface="Times New Roman" panose="02020603050405020304" pitchFamily="18" charset="0"/>
                <a:ea typeface="Times New Roman" panose="02020603050405020304" pitchFamily="18" charset="0"/>
              </a:rPr>
              <a:t> And we have to get back to the heart. So, if that's your addiction, how do you handle it? You '</a:t>
            </a:r>
            <a:r>
              <a:rPr lang="en-US" sz="1800" dirty="0" err="1">
                <a:effectLst/>
                <a:latin typeface="Times New Roman" panose="02020603050405020304" pitchFamily="18" charset="0"/>
                <a:ea typeface="Times New Roman" panose="02020603050405020304" pitchFamily="18" charset="0"/>
              </a:rPr>
              <a:t>unlayer</a:t>
            </a:r>
            <a:r>
              <a:rPr lang="en-US" sz="1800" dirty="0">
                <a:effectLst/>
                <a:latin typeface="Times New Roman" panose="02020603050405020304" pitchFamily="18" charset="0"/>
                <a:ea typeface="Times New Roman" panose="02020603050405020304" pitchFamily="18" charset="0"/>
              </a:rPr>
              <a:t>'. You let go of your thinking that is in your head, and you learn what it takes to have a </a:t>
            </a:r>
            <a:r>
              <a:rPr lang="en-US" sz="1800" i="1" dirty="0">
                <a:effectLst/>
                <a:latin typeface="Times New Roman" panose="02020603050405020304" pitchFamily="18" charset="0"/>
                <a:ea typeface="Times New Roman" panose="02020603050405020304" pitchFamily="18" charset="0"/>
              </a:rPr>
              <a:t>heart thought</a:t>
            </a: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What is a </a:t>
            </a:r>
            <a:r>
              <a:rPr lang="en-US" sz="1800" i="1" dirty="0">
                <a:effectLst/>
                <a:latin typeface="Times New Roman" panose="02020603050405020304" pitchFamily="18" charset="0"/>
                <a:ea typeface="Times New Roman" panose="02020603050405020304" pitchFamily="18" charset="0"/>
              </a:rPr>
              <a:t>heart thought?</a:t>
            </a:r>
            <a:r>
              <a:rPr lang="en-US" sz="1800" dirty="0">
                <a:effectLst/>
                <a:latin typeface="Times New Roman" panose="02020603050405020304" pitchFamily="18" charset="0"/>
                <a:ea typeface="Times New Roman" panose="02020603050405020304" pitchFamily="18" charset="0"/>
              </a:rPr>
              <a:t> It's a thought that includes what your head knows and what your gut knows. It's where your heart is the boss over the head, heart, and gut. It's the highest truth you know. The spiritual awakening. So, I'm going in circles. Yes. All of my exercises go in circles, because they say, "If you want to transform yourself, yes, go transform yourself!" But, that's basically it. You kind of know somewhere inside you, what you wish at any one time in your life, if you stop and heart-think about it.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The Method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Getting there is the whole problem. Rabindranath Tagore said, “It is very simple to be happy; but it is very difficult to be simple.” It's an '</a:t>
            </a:r>
            <a:r>
              <a:rPr lang="en-US" sz="1800" dirty="0" err="1">
                <a:effectLst/>
                <a:latin typeface="Times New Roman" panose="02020603050405020304" pitchFamily="18" charset="0"/>
                <a:ea typeface="Times New Roman" panose="02020603050405020304" pitchFamily="18" charset="0"/>
              </a:rPr>
              <a:t>unlayering</a:t>
            </a:r>
            <a:r>
              <a:rPr lang="en-US" sz="1800" dirty="0">
                <a:effectLst/>
                <a:latin typeface="Times New Roman" panose="02020603050405020304" pitchFamily="18" charset="0"/>
                <a:ea typeface="Times New Roman" panose="02020603050405020304" pitchFamily="18" charset="0"/>
              </a:rPr>
              <a:t>' of everything - a dismantling - a letting go of stuff. And guess where that stuff is? In the head. So, if you can let go of those kinds of thoughts and clear out and get back to the heart, then you are awakening. You are transforming yourself.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the basic method is to do it repeatedly. That is how you do it to yourself. Keep coming back here to listen to these one-minute exercises or read some good books or listen to some people who are mentally and spiritually healthy. Do this repeatedly - while your day is in progress. By using this repetition method, you will find yourself slowly becoming the next version of yourself.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it. I wish you luck. I hope that you enjoy them, and I'll see you when you come back, in one of those tomorrows.</a:t>
            </a:r>
          </a:p>
        </p:txBody>
      </p:sp>
      <p:sp>
        <p:nvSpPr>
          <p:cNvPr id="4" name="Slide Number Placeholder 3"/>
          <p:cNvSpPr>
            <a:spLocks noGrp="1"/>
          </p:cNvSpPr>
          <p:nvPr>
            <p:ph type="sldNum" sz="quarter" idx="5"/>
          </p:nvPr>
        </p:nvSpPr>
        <p:spPr/>
        <p:txBody>
          <a:bodyPr/>
          <a:lstStyle/>
          <a:p>
            <a:fld id="{1DD50BE1-4FD0-F147-8FFA-900F9D04A107}" type="slidenum">
              <a:rPr lang="en-US" smtClean="0"/>
              <a:t>2</a:t>
            </a:fld>
            <a:endParaRPr lang="en-US"/>
          </a:p>
        </p:txBody>
      </p:sp>
    </p:spTree>
    <p:extLst>
      <p:ext uri="{BB962C8B-B14F-4D97-AF65-F5344CB8AC3E}">
        <p14:creationId xmlns:p14="http://schemas.microsoft.com/office/powerpoint/2010/main" val="3765458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References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(2013). </a:t>
            </a:r>
            <a:r>
              <a:rPr lang="en-US" sz="1800" i="1" dirty="0">
                <a:effectLst/>
                <a:latin typeface="Times New Roman" panose="02020603050405020304" pitchFamily="18" charset="0"/>
                <a:ea typeface="Times New Roman" panose="02020603050405020304" pitchFamily="18" charset="0"/>
              </a:rPr>
              <a:t>The possible role of intuition in the child's epistemic beliefs in the Piagetian data set.</a:t>
            </a:r>
            <a:r>
              <a:rPr lang="en-US" sz="1800" dirty="0">
                <a:effectLst/>
                <a:latin typeface="Times New Roman" panose="02020603050405020304" pitchFamily="18" charset="0"/>
                <a:ea typeface="Times New Roman" panose="02020603050405020304" pitchFamily="18" charset="0"/>
              </a:rPr>
              <a:t> (Ph.D. Dissertation). UNCC, Charlotte, NC. DAI/A 74-11(E) database. (3589794)</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(2018). </a:t>
            </a:r>
            <a:r>
              <a:rPr lang="en-US" sz="1800" i="1" dirty="0">
                <a:effectLst/>
                <a:latin typeface="Times New Roman" panose="02020603050405020304" pitchFamily="18" charset="0"/>
                <a:ea typeface="Times New Roman" panose="02020603050405020304" pitchFamily="18" charset="0"/>
              </a:rPr>
              <a:t>The next version of you: 12 stories that highlight the use of intuition to update your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(2020a).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3).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(2020b).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2).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(2020c).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1).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(2022). </a:t>
            </a:r>
            <a:r>
              <a:rPr lang="en-US" sz="1800" i="1" dirty="0">
                <a:effectLst/>
                <a:latin typeface="Times New Roman" panose="02020603050405020304" pitchFamily="18" charset="0"/>
                <a:ea typeface="Times New Roman" panose="02020603050405020304" pitchFamily="18" charset="0"/>
              </a:rPr>
              <a:t>20 Opportunities to Transform Yourself While Teaching</a:t>
            </a:r>
            <a:r>
              <a:rPr lang="en-US" sz="1800" dirty="0">
                <a:effectLst/>
                <a:latin typeface="Times New Roman" panose="02020603050405020304" pitchFamily="18" charset="0"/>
                <a:ea typeface="Times New Roman" panose="02020603050405020304" pitchFamily="18" charset="0"/>
              </a:rPr>
              <a:t>.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(2021). </a:t>
            </a:r>
            <a:r>
              <a:rPr lang="en-US" sz="1800" i="1" dirty="0">
                <a:effectLst/>
                <a:latin typeface="Times New Roman" panose="02020603050405020304" pitchFamily="18" charset="0"/>
                <a:ea typeface="Times New Roman" panose="02020603050405020304" pitchFamily="18" charset="0"/>
              </a:rPr>
              <a:t>METAHUMAN : unleashing your infinite potential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HARMONY CROWN.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Ford, D., &amp; Williamson, M. (2010). </a:t>
            </a:r>
            <a:r>
              <a:rPr lang="en-US" sz="1800" i="1" dirty="0">
                <a:effectLst/>
                <a:latin typeface="Times New Roman" panose="02020603050405020304" pitchFamily="18" charset="0"/>
                <a:ea typeface="Times New Roman" panose="02020603050405020304" pitchFamily="18" charset="0"/>
              </a:rPr>
              <a:t>The shadow effect: Illuminating the hidden power of your true self</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HarperOne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(1994). Flow : living at the peak of your abilities. Niles, Ill.: Nightingale-Conant Corp.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&amp; Pratt, S. (2017). Finding flow : [the psychology of engagement with everyday life].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Darling-Hammond, L. (2010). </a:t>
            </a:r>
            <a:r>
              <a:rPr lang="en-US" sz="1800" i="1" dirty="0">
                <a:effectLst/>
                <a:latin typeface="Times New Roman" panose="02020603050405020304" pitchFamily="18" charset="0"/>
                <a:ea typeface="Times New Roman" panose="02020603050405020304" pitchFamily="18" charset="0"/>
              </a:rPr>
              <a:t>The flat world and education: how America's commitment to equity will determine our future</a:t>
            </a:r>
            <a:r>
              <a:rPr lang="en-US" sz="1800" dirty="0">
                <a:effectLst/>
                <a:latin typeface="Times New Roman" panose="02020603050405020304" pitchFamily="18" charset="0"/>
                <a:ea typeface="Times New Roman" panose="02020603050405020304" pitchFamily="18" charset="0"/>
              </a:rPr>
              <a:t>. New York: Teachers College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(1910). </a:t>
            </a:r>
            <a:r>
              <a:rPr lang="en-US" sz="1800" i="1" dirty="0">
                <a:effectLst/>
                <a:latin typeface="Times New Roman" panose="02020603050405020304" pitchFamily="18" charset="0"/>
                <a:ea typeface="Times New Roman" panose="02020603050405020304" pitchFamily="18" charset="0"/>
              </a:rPr>
              <a:t>How we think</a:t>
            </a:r>
            <a:r>
              <a:rPr lang="en-US" sz="1800" dirty="0">
                <a:effectLst/>
                <a:latin typeface="Times New Roman" panose="02020603050405020304" pitchFamily="18" charset="0"/>
                <a:ea typeface="Times New Roman" panose="02020603050405020304" pitchFamily="18" charset="0"/>
              </a:rPr>
              <a:t>. Boston: D.C. Heath &amp; Co.</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(1916/2005). </a:t>
            </a:r>
            <a:r>
              <a:rPr lang="en-US" sz="1800" i="1" dirty="0">
                <a:effectLst/>
                <a:latin typeface="Times New Roman" panose="02020603050405020304" pitchFamily="18" charset="0"/>
                <a:ea typeface="Times New Roman" panose="02020603050405020304" pitchFamily="18" charset="0"/>
              </a:rPr>
              <a:t>Democracy and education: An introduction to the philosophy of education</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Cosimo</a:t>
            </a:r>
            <a:r>
              <a:rPr lang="en-US" sz="1800" dirty="0">
                <a:effectLst/>
                <a:latin typeface="Times New Roman" panose="02020603050405020304" pitchFamily="18" charset="0"/>
                <a:ea typeface="Times New Roman" panose="02020603050405020304" pitchFamily="18" charset="0"/>
              </a:rPr>
              <a:t> Classics.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Dintersmith</a:t>
            </a:r>
            <a:r>
              <a:rPr lang="en-US" sz="1800" dirty="0">
                <a:effectLst/>
                <a:latin typeface="Times New Roman" panose="02020603050405020304" pitchFamily="18" charset="0"/>
                <a:ea typeface="Times New Roman" panose="02020603050405020304" pitchFamily="18" charset="0"/>
              </a:rPr>
              <a:t>, T. (2018). What school could be : insights and inspiration from teachers across America. </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(2017). </a:t>
            </a:r>
            <a:r>
              <a:rPr lang="en-US" sz="1800" i="1" dirty="0">
                <a:effectLst/>
                <a:latin typeface="Times New Roman" panose="02020603050405020304" pitchFamily="18" charset="0"/>
                <a:ea typeface="Times New Roman" panose="02020603050405020304" pitchFamily="18" charset="0"/>
              </a:rPr>
              <a:t>Becoming supernatural: how common people are doing the uncommon</a:t>
            </a:r>
            <a:r>
              <a:rPr lang="en-US" sz="1800" dirty="0">
                <a:effectLst/>
                <a:latin typeface="Times New Roman" panose="02020603050405020304" pitchFamily="18" charset="0"/>
                <a:ea typeface="Times New Roman" panose="02020603050405020304" pitchFamily="18" charset="0"/>
              </a:rPr>
              <a:t>. Carlsbad: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&amp; Boyce, A. (2016). </a:t>
            </a:r>
            <a:r>
              <a:rPr lang="en-US" sz="1800" i="1" dirty="0">
                <a:effectLst/>
                <a:latin typeface="Times New Roman" panose="02020603050405020304" pitchFamily="18" charset="0"/>
                <a:ea typeface="Times New Roman" panose="02020603050405020304" pitchFamily="18" charset="0"/>
              </a:rPr>
              <a:t>You Are the Placebo</a:t>
            </a:r>
            <a:r>
              <a:rPr lang="en-US" sz="1800" dirty="0">
                <a:effectLst/>
                <a:latin typeface="Times New Roman" panose="02020603050405020304" pitchFamily="18" charset="0"/>
                <a:ea typeface="Times New Roman" panose="02020603050405020304" pitchFamily="18" charset="0"/>
              </a:rPr>
              <a:t>. [United States]: Author's Republic : Made available through hoopla.</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Knight, J. Z., &amp; Encephalon, L. L. C. (2005). Mastering the art of observation. Rainier, WA: Encephalon.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a:t>
            </a:r>
            <a:r>
              <a:rPr lang="en-US" sz="1800" dirty="0" err="1">
                <a:effectLst/>
                <a:latin typeface="Times New Roman" panose="02020603050405020304" pitchFamily="18" charset="0"/>
                <a:ea typeface="Times New Roman" panose="02020603050405020304" pitchFamily="18" charset="0"/>
              </a:rPr>
              <a:t>Boutsikaris</a:t>
            </a:r>
            <a:r>
              <a:rPr lang="en-US" sz="1800" dirty="0">
                <a:effectLst/>
                <a:latin typeface="Times New Roman" panose="02020603050405020304" pitchFamily="18" charset="0"/>
                <a:ea typeface="Times New Roman" panose="02020603050405020304" pitchFamily="18" charset="0"/>
              </a:rPr>
              <a:t>, D. (2006). </a:t>
            </a:r>
            <a:r>
              <a:rPr lang="en-US" sz="1800" i="1" dirty="0">
                <a:effectLst/>
                <a:latin typeface="Times New Roman" panose="02020603050405020304" pitchFamily="18" charset="0"/>
                <a:ea typeface="Times New Roman" panose="02020603050405020304" pitchFamily="18" charset="0"/>
              </a:rPr>
              <a:t>Social intelligence the new science of human relationships</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Senge, P. M. (2007). </a:t>
            </a:r>
            <a:r>
              <a:rPr lang="en-US" sz="1800" i="1" dirty="0">
                <a:effectLst/>
                <a:latin typeface="Times New Roman" panose="02020603050405020304" pitchFamily="18" charset="0"/>
                <a:ea typeface="Times New Roman" panose="02020603050405020304" pitchFamily="18" charset="0"/>
              </a:rPr>
              <a:t>Working with presence</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Whitener, B. (2005). Emotional intelligence. Prince Frederick, MD: Landmark Audiobooks.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González, J. M., &amp; Darling-Hammond, L. (1997). </a:t>
            </a:r>
            <a:r>
              <a:rPr lang="en-US" sz="1800" i="1" dirty="0">
                <a:effectLst/>
                <a:latin typeface="Times New Roman" panose="02020603050405020304" pitchFamily="18" charset="0"/>
                <a:ea typeface="Times New Roman" panose="02020603050405020304" pitchFamily="18" charset="0"/>
              </a:rPr>
              <a:t>New concepts for new challenges: Professional development for teachers of immigrant youth</a:t>
            </a:r>
            <a:r>
              <a:rPr lang="en-US" sz="1800" dirty="0">
                <a:effectLst/>
                <a:latin typeface="Times New Roman" panose="02020603050405020304" pitchFamily="18" charset="0"/>
                <a:ea typeface="Times New Roman" panose="02020603050405020304" pitchFamily="18" charset="0"/>
              </a:rPr>
              <a:t>. [Washington, D.C.], McHenry, IL: Center for Applied Linguistics ; Delta Systems Co.</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Gurwitz</a:t>
            </a:r>
            <a:r>
              <a:rPr lang="en-US" sz="1800" dirty="0">
                <a:effectLst/>
                <a:latin typeface="Times New Roman" panose="02020603050405020304" pitchFamily="18" charset="0"/>
                <a:ea typeface="Times New Roman" panose="02020603050405020304" pitchFamily="18" charset="0"/>
              </a:rPr>
              <a:t>, A. S., Darling-Hammond, L., Pease, S. R., Education., U. S. D. o., &amp; Corporation., R. (1981). </a:t>
            </a:r>
            <a:r>
              <a:rPr lang="en-US" sz="1800" i="1" dirty="0">
                <a:effectLst/>
                <a:latin typeface="Times New Roman" panose="02020603050405020304" pitchFamily="18" charset="0"/>
                <a:ea typeface="Times New Roman" panose="02020603050405020304" pitchFamily="18" charset="0"/>
              </a:rPr>
              <a:t>Maintenance of effort provisions: An instrument of federalism in education</a:t>
            </a:r>
            <a:r>
              <a:rPr lang="en-US" sz="1800" dirty="0">
                <a:effectLst/>
                <a:latin typeface="Times New Roman" panose="02020603050405020304" pitchFamily="18" charset="0"/>
                <a:ea typeface="Times New Roman" panose="02020603050405020304" pitchFamily="18" charset="0"/>
              </a:rPr>
              <a:t>. Santa Monica, CA: Rand Corp.</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Haggstrom</a:t>
            </a:r>
            <a:r>
              <a:rPr lang="en-US" sz="1800" dirty="0">
                <a:effectLst/>
                <a:latin typeface="Times New Roman" panose="02020603050405020304" pitchFamily="18" charset="0"/>
                <a:ea typeface="Times New Roman" panose="02020603050405020304" pitchFamily="18" charset="0"/>
              </a:rPr>
              <a:t>, G. W., Darling-Hammond, L., </a:t>
            </a:r>
            <a:r>
              <a:rPr lang="en-US" sz="1800" dirty="0" err="1">
                <a:effectLst/>
                <a:latin typeface="Times New Roman" panose="02020603050405020304" pitchFamily="18" charset="0"/>
                <a:ea typeface="Times New Roman" panose="02020603050405020304" pitchFamily="18" charset="0"/>
              </a:rPr>
              <a:t>Grissmer</a:t>
            </a:r>
            <a:r>
              <a:rPr lang="en-US" sz="1800" dirty="0">
                <a:effectLst/>
                <a:latin typeface="Times New Roman" panose="02020603050405020304" pitchFamily="18" charset="0"/>
                <a:ea typeface="Times New Roman" panose="02020603050405020304" pitchFamily="18" charset="0"/>
              </a:rPr>
              <a:t>, D. W., &amp; Center for the Study of the Teaching Profession (Rand Corporation). (1988). </a:t>
            </a:r>
            <a:r>
              <a:rPr lang="en-US" sz="1800" i="1" dirty="0">
                <a:effectLst/>
                <a:latin typeface="Times New Roman" panose="02020603050405020304" pitchFamily="18" charset="0"/>
                <a:ea typeface="Times New Roman" panose="02020603050405020304" pitchFamily="18" charset="0"/>
              </a:rPr>
              <a:t>Assessing teacher supply and demand</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(2001). </a:t>
            </a:r>
            <a:r>
              <a:rPr lang="en-US" sz="1800" i="1" dirty="0">
                <a:effectLst/>
                <a:latin typeface="Times New Roman" panose="02020603050405020304" pitchFamily="18" charset="0"/>
                <a:ea typeface="Times New Roman" panose="02020603050405020304" pitchFamily="18" charset="0"/>
              </a:rPr>
              <a:t>From information to transformation: Education for the evolution of consciousness</a:t>
            </a:r>
            <a:r>
              <a:rPr lang="en-US" sz="1800" dirty="0">
                <a:effectLst/>
                <a:latin typeface="Times New Roman" panose="02020603050405020304" pitchFamily="18" charset="0"/>
                <a:ea typeface="Times New Roman" panose="02020603050405020304" pitchFamily="18" charset="0"/>
              </a:rPr>
              <a:t>. New York: P. Lang.</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(2010). </a:t>
            </a:r>
            <a:r>
              <a:rPr lang="en-US" sz="1800" i="1" dirty="0">
                <a:effectLst/>
                <a:latin typeface="Times New Roman" panose="02020603050405020304" pitchFamily="18" charset="0"/>
                <a:ea typeface="Times New Roman" panose="02020603050405020304" pitchFamily="18" charset="0"/>
              </a:rPr>
              <a:t>The secret spiritual world of children the breakthrough discovery that profoundly alters our conventional view of children's mystical experiences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New World Library.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(2014a). </a:t>
            </a:r>
            <a:r>
              <a:rPr lang="en-US" sz="1800" i="1" dirty="0">
                <a:effectLst/>
                <a:latin typeface="Times New Roman" panose="02020603050405020304" pitchFamily="18" charset="0"/>
                <a:ea typeface="Times New Roman" panose="02020603050405020304" pitchFamily="18" charset="0"/>
              </a:rPr>
              <a:t>The four virtues : presence, heart, wisdom, creation</a:t>
            </a:r>
            <a:r>
              <a:rPr lang="en-US" sz="1800" dirty="0">
                <a:effectLst/>
                <a:latin typeface="Times New Roman" panose="02020603050405020304" pitchFamily="18" charset="0"/>
                <a:ea typeface="Times New Roman" panose="02020603050405020304" pitchFamily="18" charset="0"/>
              </a:rPr>
              <a:t>. New York: Atria Books/Beyond Words.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(2014b). </a:t>
            </a:r>
            <a:r>
              <a:rPr lang="en-US" sz="1800" i="1" dirty="0">
                <a:effectLst/>
                <a:latin typeface="Times New Roman" panose="02020603050405020304" pitchFamily="18" charset="0"/>
                <a:ea typeface="Times New Roman" panose="02020603050405020304" pitchFamily="18" charset="0"/>
              </a:rPr>
              <a:t>The integrative mind : transformative education for a world on fire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Koppich</a:t>
            </a:r>
            <a:r>
              <a:rPr lang="en-US" sz="1800" dirty="0">
                <a:effectLst/>
                <a:latin typeface="Times New Roman" panose="02020603050405020304" pitchFamily="18" charset="0"/>
                <a:ea typeface="Times New Roman" panose="02020603050405020304" pitchFamily="18" charset="0"/>
              </a:rPr>
              <a:t>, J., </a:t>
            </a:r>
            <a:r>
              <a:rPr lang="en-US" sz="1800" dirty="0" err="1">
                <a:effectLst/>
                <a:latin typeface="Times New Roman" panose="02020603050405020304" pitchFamily="18" charset="0"/>
                <a:ea typeface="Times New Roman" panose="02020603050405020304" pitchFamily="18" charset="0"/>
              </a:rPr>
              <a:t>Merseth</a:t>
            </a:r>
            <a:r>
              <a:rPr lang="en-US" sz="1800" dirty="0">
                <a:effectLst/>
                <a:latin typeface="Times New Roman" panose="02020603050405020304" pitchFamily="18" charset="0"/>
                <a:ea typeface="Times New Roman" panose="02020603050405020304" pitchFamily="18" charset="0"/>
              </a:rPr>
              <a:t>, K. K.,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a five-year program</a:t>
            </a:r>
            <a:r>
              <a:rPr lang="en-US" sz="1800" dirty="0">
                <a:effectLst/>
                <a:latin typeface="Times New Roman" panose="02020603050405020304" pitchFamily="18" charset="0"/>
                <a:ea typeface="Times New Roman" panose="02020603050405020304" pitchFamily="18" charset="0"/>
              </a:rPr>
              <a:t>. Washington, DC: AACTE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Kuhn, T. S. (2004). </a:t>
            </a:r>
            <a:r>
              <a:rPr lang="en-US" sz="1800" i="1" dirty="0">
                <a:effectLst/>
                <a:latin typeface="Times New Roman" panose="02020603050405020304" pitchFamily="18" charset="0"/>
                <a:ea typeface="Times New Roman" panose="02020603050405020304" pitchFamily="18" charset="0"/>
              </a:rPr>
              <a:t>The structure of scientific revolutions</a:t>
            </a:r>
            <a:r>
              <a:rPr lang="en-US" sz="1800" dirty="0">
                <a:effectLst/>
                <a:latin typeface="Times New Roman" panose="02020603050405020304" pitchFamily="18" charset="0"/>
                <a:ea typeface="Times New Roman" panose="02020603050405020304" pitchFamily="18" charset="0"/>
              </a:rPr>
              <a:t>. Chicago [</a:t>
            </a:r>
            <a:r>
              <a:rPr lang="en-US" sz="1800" dirty="0" err="1">
                <a:effectLst/>
                <a:latin typeface="Times New Roman" panose="02020603050405020304" pitchFamily="18" charset="0"/>
                <a:ea typeface="Times New Roman" panose="02020603050405020304" pitchFamily="18" charset="0"/>
              </a:rPr>
              <a:t>u.a.</a:t>
            </a:r>
            <a:r>
              <a:rPr lang="en-US" sz="1800" dirty="0">
                <a:effectLst/>
                <a:latin typeface="Times New Roman" panose="02020603050405020304" pitchFamily="18" charset="0"/>
                <a:ea typeface="Times New Roman" panose="02020603050405020304" pitchFamily="18" charset="0"/>
              </a:rPr>
              <a:t>]: Univ. of Chicago Press.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Lantieri</a:t>
            </a:r>
            <a:r>
              <a:rPr lang="en-US" sz="1800" dirty="0">
                <a:effectLst/>
                <a:latin typeface="Times New Roman" panose="02020603050405020304" pitchFamily="18" charset="0"/>
                <a:ea typeface="Times New Roman" panose="02020603050405020304" pitchFamily="18" charset="0"/>
              </a:rPr>
              <a:t>, L. (2008). Building inner resilience. </a:t>
            </a:r>
            <a:r>
              <a:rPr lang="en-US" sz="1800" i="1" dirty="0">
                <a:effectLst/>
                <a:latin typeface="Times New Roman" panose="02020603050405020304" pitchFamily="18" charset="0"/>
                <a:ea typeface="Times New Roman" panose="02020603050405020304" pitchFamily="18" charset="0"/>
              </a:rPr>
              <a:t>Reclaiming Children and Youth, 17</a:t>
            </a:r>
            <a:r>
              <a:rPr lang="en-US" sz="1800" dirty="0">
                <a:effectLst/>
                <a:latin typeface="Times New Roman" panose="02020603050405020304" pitchFamily="18" charset="0"/>
                <a:ea typeface="Times New Roman" panose="02020603050405020304" pitchFamily="18" charset="0"/>
              </a:rPr>
              <a:t>(2), 43-46.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Laozi, D. R. A. C. J. (2005/circa 500 BC). </a:t>
            </a:r>
            <a:r>
              <a:rPr lang="en-US" sz="1800" i="1" dirty="0">
                <a:effectLst/>
                <a:latin typeface="Times New Roman" panose="02020603050405020304" pitchFamily="18" charset="0"/>
                <a:ea typeface="Times New Roman" panose="02020603050405020304" pitchFamily="18" charset="0"/>
              </a:rPr>
              <a:t>Tao </a:t>
            </a:r>
            <a:r>
              <a:rPr lang="en-US" sz="1800" i="1" dirty="0" err="1">
                <a:effectLst/>
                <a:latin typeface="Times New Roman" panose="02020603050405020304" pitchFamily="18" charset="0"/>
                <a:ea typeface="Times New Roman" panose="02020603050405020304" pitchFamily="18" charset="0"/>
              </a:rPr>
              <a:t>te</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ching</a:t>
            </a:r>
            <a:r>
              <a:rPr lang="en-US" sz="1800" i="1" dirty="0">
                <a:effectLst/>
                <a:latin typeface="Times New Roman" panose="02020603050405020304" pitchFamily="18" charset="0"/>
                <a:ea typeface="Times New Roman" panose="02020603050405020304" pitchFamily="18" charset="0"/>
              </a:rPr>
              <a:t> : a new translation &amp; commentary</a:t>
            </a:r>
            <a:r>
              <a:rPr lang="en-US" sz="1800" dirty="0">
                <a:effectLst/>
                <a:latin typeface="Times New Roman" panose="02020603050405020304" pitchFamily="18" charset="0"/>
                <a:ea typeface="Times New Roman" panose="02020603050405020304" pitchFamily="18" charset="0"/>
              </a:rPr>
              <a:t>. New York: Barnes &amp; Noble.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(2005). </a:t>
            </a:r>
            <a:r>
              <a:rPr lang="en-US" sz="1800" i="1" dirty="0">
                <a:effectLst/>
                <a:latin typeface="Times New Roman" panose="02020603050405020304" pitchFamily="18" charset="0"/>
                <a:ea typeface="Times New Roman" panose="02020603050405020304" pitchFamily="18" charset="0"/>
              </a:rPr>
              <a:t>The biology of belief: Unleashing the power of consciousness, matter and miracles</a:t>
            </a:r>
            <a:r>
              <a:rPr lang="en-US" sz="1800" dirty="0">
                <a:effectLst/>
                <a:latin typeface="Times New Roman" panose="02020603050405020304" pitchFamily="18" charset="0"/>
                <a:ea typeface="Times New Roman" panose="02020603050405020304" pitchFamily="18" charset="0"/>
              </a:rPr>
              <a:t>. Santa Rosa, CA: Mountain of Love/Elite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(2006). </a:t>
            </a:r>
            <a:r>
              <a:rPr lang="en-US" sz="1800" i="1" dirty="0">
                <a:effectLst/>
                <a:latin typeface="Times New Roman" panose="02020603050405020304" pitchFamily="18" charset="0"/>
                <a:ea typeface="Times New Roman" panose="02020603050405020304" pitchFamily="18" charset="0"/>
              </a:rPr>
              <a:t>The wisdom of your cells: How your beliefs control your biology</a:t>
            </a:r>
            <a:r>
              <a:rPr lang="en-US" sz="1800" dirty="0">
                <a:effectLst/>
                <a:latin typeface="Times New Roman" panose="02020603050405020304" pitchFamily="18" charset="0"/>
                <a:ea typeface="Times New Roman" panose="02020603050405020304" pitchFamily="18" charset="0"/>
              </a:rPr>
              <a:t>. Boulder: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(2014). </a:t>
            </a:r>
            <a:r>
              <a:rPr lang="en-US" sz="1800" i="1" dirty="0">
                <a:effectLst/>
                <a:latin typeface="Times New Roman" panose="02020603050405020304" pitchFamily="18" charset="0"/>
                <a:ea typeface="Times New Roman" panose="02020603050405020304" pitchFamily="18" charset="0"/>
              </a:rPr>
              <a:t>The honeymoon effect: the science of creating heaven on earth</a:t>
            </a:r>
            <a:r>
              <a:rPr lang="en-US" sz="1800" dirty="0">
                <a:effectLst/>
                <a:latin typeface="Times New Roman" panose="02020603050405020304" pitchFamily="18" charset="0"/>
                <a:ea typeface="Times New Roman" panose="02020603050405020304" pitchFamily="18" charset="0"/>
              </a:rPr>
              <a:t>. Boulder, CO: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a:t>
            </a:r>
            <a:r>
              <a:rPr lang="en-US" sz="1800" dirty="0" err="1">
                <a:effectLst/>
                <a:latin typeface="Times New Roman" panose="02020603050405020304" pitchFamily="18" charset="0"/>
                <a:ea typeface="Times New Roman" panose="02020603050405020304" pitchFamily="18" charset="0"/>
              </a:rPr>
              <a:t>Bhaerman</a:t>
            </a:r>
            <a:r>
              <a:rPr lang="en-US" sz="1800" dirty="0">
                <a:effectLst/>
                <a:latin typeface="Times New Roman" panose="02020603050405020304" pitchFamily="18" charset="0"/>
                <a:ea typeface="Times New Roman" panose="02020603050405020304" pitchFamily="18" charset="0"/>
              </a:rPr>
              <a:t>, S. (2009). </a:t>
            </a:r>
            <a:r>
              <a:rPr lang="en-US" sz="1800" i="1" dirty="0">
                <a:effectLst/>
                <a:latin typeface="Times New Roman" panose="02020603050405020304" pitchFamily="18" charset="0"/>
                <a:ea typeface="Times New Roman" panose="02020603050405020304" pitchFamily="18" charset="0"/>
              </a:rPr>
              <a:t>Spontaneous evolution: Our positive future (and a way to get there from here)</a:t>
            </a:r>
            <a:r>
              <a:rPr lang="en-US" sz="1800" dirty="0">
                <a:effectLst/>
                <a:latin typeface="Times New Roman" panose="02020603050405020304" pitchFamily="18" charset="0"/>
                <a:ea typeface="Times New Roman" panose="02020603050405020304" pitchFamily="18" charset="0"/>
              </a:rPr>
              <a:t>. Carlsbad, Calif.: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McGilchrist</a:t>
            </a:r>
            <a:r>
              <a:rPr lang="en-US" sz="1800" dirty="0">
                <a:effectLst/>
                <a:latin typeface="Times New Roman" panose="02020603050405020304" pitchFamily="18" charset="0"/>
                <a:ea typeface="Times New Roman" panose="02020603050405020304" pitchFamily="18" charset="0"/>
              </a:rPr>
              <a:t>, I. (2009). </a:t>
            </a:r>
            <a:r>
              <a:rPr lang="en-US" sz="1800" i="1" dirty="0">
                <a:effectLst/>
                <a:latin typeface="Times New Roman" panose="02020603050405020304" pitchFamily="18" charset="0"/>
                <a:ea typeface="Times New Roman" panose="02020603050405020304" pitchFamily="18" charset="0"/>
              </a:rPr>
              <a:t>The master and his emissary: the divided brain and the making of the Western world</a:t>
            </a:r>
            <a:r>
              <a:rPr lang="en-US" sz="1800" dirty="0">
                <a:effectLst/>
                <a:latin typeface="Times New Roman" panose="02020603050405020304" pitchFamily="18" charset="0"/>
                <a:ea typeface="Times New Roman" panose="02020603050405020304" pitchFamily="18" charset="0"/>
              </a:rPr>
              <a:t>. New Haven: Yale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(2015). </a:t>
            </a:r>
            <a:r>
              <a:rPr lang="en-US" sz="1800" i="1" dirty="0">
                <a:effectLst/>
                <a:latin typeface="Times New Roman" panose="02020603050405020304" pitchFamily="18" charset="0"/>
                <a:ea typeface="Times New Roman" panose="02020603050405020304" pitchFamily="18" charset="0"/>
              </a:rPr>
              <a:t>The spiritual child: The new science on parenting for health and lifelong thriving</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Millman, J., &amp; Darling-Hammond, L. (1990). </a:t>
            </a:r>
            <a:r>
              <a:rPr lang="en-US" sz="1800" i="1" dirty="0">
                <a:effectLst/>
                <a:latin typeface="Times New Roman" panose="02020603050405020304" pitchFamily="18" charset="0"/>
                <a:ea typeface="Times New Roman" panose="02020603050405020304" pitchFamily="18" charset="0"/>
              </a:rPr>
              <a:t>The New handbook of teacher evaluation: assessing elementary and secondary school teachers</a:t>
            </a:r>
            <a:r>
              <a:rPr lang="en-US" sz="1800" dirty="0">
                <a:effectLst/>
                <a:latin typeface="Times New Roman" panose="02020603050405020304" pitchFamily="18" charset="0"/>
                <a:ea typeface="Times New Roman" panose="02020603050405020304" pitchFamily="18" charset="0"/>
              </a:rPr>
              <a:t>. Newbury Park, Calif.: Sage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(1993). </a:t>
            </a:r>
            <a:r>
              <a:rPr lang="en-US" sz="1800" i="1" dirty="0">
                <a:effectLst/>
                <a:latin typeface="Times New Roman" panose="02020603050405020304" pitchFamily="18" charset="0"/>
                <a:ea typeface="Times New Roman" panose="02020603050405020304" pitchFamily="18" charset="0"/>
              </a:rPr>
              <a:t>To know as we are known: Education as a spiritual journey</a:t>
            </a:r>
            <a:r>
              <a:rPr lang="en-US" sz="1800" dirty="0">
                <a:effectLst/>
                <a:latin typeface="Times New Roman" panose="02020603050405020304" pitchFamily="18" charset="0"/>
                <a:ea typeface="Times New Roman" panose="02020603050405020304" pitchFamily="18" charset="0"/>
              </a:rPr>
              <a:t>. San Francisco: </a:t>
            </a:r>
            <a:r>
              <a:rPr lang="en-US" sz="1800" dirty="0" err="1">
                <a:effectLst/>
                <a:latin typeface="Times New Roman" panose="02020603050405020304" pitchFamily="18" charset="0"/>
                <a:ea typeface="Times New Roman" panose="02020603050405020304" pitchFamily="18" charset="0"/>
              </a:rPr>
              <a:t>HarperSanFrancisco</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(1998). </a:t>
            </a:r>
            <a:r>
              <a:rPr lang="en-US" sz="1800" i="1" dirty="0">
                <a:effectLst/>
                <a:latin typeface="Times New Roman" panose="02020603050405020304" pitchFamily="18" charset="0"/>
                <a:ea typeface="Times New Roman" panose="02020603050405020304" pitchFamily="18" charset="0"/>
              </a:rPr>
              <a:t>The courage to teach: Exploring the inner landscape of a teacher's life</a:t>
            </a:r>
            <a:r>
              <a:rPr lang="en-US" sz="1800" dirty="0">
                <a:effectLst/>
                <a:latin typeface="Times New Roman" panose="02020603050405020304" pitchFamily="18" charset="0"/>
                <a:ea typeface="Times New Roman" panose="02020603050405020304" pitchFamily="18" charset="0"/>
              </a:rPr>
              <a:t>. San Francisco, Calif.: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(2004). </a:t>
            </a:r>
            <a:r>
              <a:rPr lang="en-US" sz="1800" i="1" dirty="0">
                <a:effectLst/>
                <a:latin typeface="Times New Roman" panose="02020603050405020304" pitchFamily="18" charset="0"/>
                <a:ea typeface="Times New Roman" panose="02020603050405020304" pitchFamily="18" charset="0"/>
              </a:rPr>
              <a:t>A hidden wholeness: The journey toward an undivided life: welcoming the soul and weaving community in a wounded world</a:t>
            </a:r>
            <a:r>
              <a:rPr lang="en-US" sz="1800" dirty="0">
                <a:effectLst/>
                <a:latin typeface="Times New Roman" panose="02020603050405020304" pitchFamily="18" charset="0"/>
                <a:ea typeface="Times New Roman" panose="02020603050405020304" pitchFamily="18" charset="0"/>
              </a:rPr>
              <a:t>. San Francisco, CA: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Zajonc, A., &amp; Scribner, M. (2010). </a:t>
            </a:r>
            <a:r>
              <a:rPr lang="en-US" sz="1800" i="1" dirty="0">
                <a:effectLst/>
                <a:latin typeface="Times New Roman" panose="02020603050405020304" pitchFamily="18" charset="0"/>
                <a:ea typeface="Times New Roman" panose="02020603050405020304" pitchFamily="18" charset="0"/>
              </a:rPr>
              <a:t>The heart of higher education: a call to renewal</a:t>
            </a:r>
            <a:r>
              <a:rPr lang="en-US" sz="1800" dirty="0">
                <a:effectLst/>
                <a:latin typeface="Times New Roman" panose="02020603050405020304" pitchFamily="18" charset="0"/>
                <a:ea typeface="Times New Roman" panose="02020603050405020304" pitchFamily="18" charset="0"/>
              </a:rPr>
              <a:t>. San Francisco: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(1929/2007). </a:t>
            </a:r>
            <a:r>
              <a:rPr lang="en-US" sz="1800" i="1" dirty="0">
                <a:effectLst/>
                <a:latin typeface="Times New Roman" panose="02020603050405020304" pitchFamily="18" charset="0"/>
                <a:ea typeface="Times New Roman" panose="02020603050405020304" pitchFamily="18" charset="0"/>
              </a:rPr>
              <a:t>The child's conception of the world</a:t>
            </a:r>
            <a:r>
              <a:rPr lang="en-US" sz="1800" dirty="0">
                <a:effectLst/>
                <a:latin typeface="Times New Roman" panose="02020603050405020304" pitchFamily="18" charset="0"/>
                <a:ea typeface="Times New Roman" panose="02020603050405020304" pitchFamily="18" charset="0"/>
              </a:rPr>
              <a:t>. Lanham, MD: Rowman &amp; Littlefield.</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(1950). </a:t>
            </a:r>
            <a:r>
              <a:rPr lang="en-US" sz="1800" i="1" dirty="0">
                <a:effectLst/>
                <a:latin typeface="Times New Roman" panose="02020603050405020304" pitchFamily="18" charset="0"/>
                <a:ea typeface="Times New Roman" panose="02020603050405020304" pitchFamily="18" charset="0"/>
              </a:rPr>
              <a:t>The psychology of intelligence</a:t>
            </a:r>
            <a:r>
              <a:rPr lang="en-US" sz="1800" dirty="0">
                <a:effectLst/>
                <a:latin typeface="Times New Roman" panose="02020603050405020304" pitchFamily="18" charset="0"/>
                <a:ea typeface="Times New Roman" panose="02020603050405020304" pitchFamily="18" charset="0"/>
              </a:rPr>
              <a:t>. London: Routledge &amp; Paul.</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(1959). </a:t>
            </a:r>
            <a:r>
              <a:rPr lang="en-US" sz="1800" i="1" dirty="0">
                <a:effectLst/>
                <a:latin typeface="Times New Roman" panose="02020603050405020304" pitchFamily="18" charset="0"/>
                <a:ea typeface="Times New Roman" panose="02020603050405020304" pitchFamily="18" charset="0"/>
              </a:rPr>
              <a:t>The language and thought of the child</a:t>
            </a:r>
            <a:r>
              <a:rPr lang="en-US" sz="1800" dirty="0">
                <a:effectLst/>
                <a:latin typeface="Times New Roman" panose="02020603050405020304" pitchFamily="18" charset="0"/>
                <a:ea typeface="Times New Roman" panose="02020603050405020304" pitchFamily="18" charset="0"/>
              </a:rPr>
              <a:t>. New York: Humanities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(1965). </a:t>
            </a:r>
            <a:r>
              <a:rPr lang="en-US" sz="1800" i="1" dirty="0">
                <a:effectLst/>
                <a:latin typeface="Times New Roman" panose="02020603050405020304" pitchFamily="18" charset="0"/>
                <a:ea typeface="Times New Roman" panose="02020603050405020304" pitchFamily="18" charset="0"/>
              </a:rPr>
              <a:t>The moral judgment of the child</a:t>
            </a:r>
            <a:r>
              <a:rPr lang="en-US" sz="1800" dirty="0">
                <a:effectLst/>
                <a:latin typeface="Times New Roman" panose="02020603050405020304" pitchFamily="18" charset="0"/>
                <a:ea typeface="Times New Roman" panose="02020603050405020304" pitchFamily="18" charset="0"/>
              </a:rPr>
              <a:t>. New York: Free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(1973). </a:t>
            </a:r>
            <a:r>
              <a:rPr lang="en-US" sz="1800" i="1" dirty="0">
                <a:effectLst/>
                <a:latin typeface="Times New Roman" panose="02020603050405020304" pitchFamily="18" charset="0"/>
                <a:ea typeface="Times New Roman" panose="02020603050405020304" pitchFamily="18" charset="0"/>
              </a:rPr>
              <a:t>The child and reality; problems of genetic psychology</a:t>
            </a:r>
            <a:r>
              <a:rPr lang="en-US" sz="1800" dirty="0">
                <a:effectLst/>
                <a:latin typeface="Times New Roman" panose="02020603050405020304" pitchFamily="18" charset="0"/>
                <a:ea typeface="Times New Roman" panose="02020603050405020304" pitchFamily="18" charset="0"/>
              </a:rPr>
              <a:t>. New York: Grossman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(1976). </a:t>
            </a:r>
            <a:r>
              <a:rPr lang="en-US" sz="1800" i="1" dirty="0">
                <a:effectLst/>
                <a:latin typeface="Times New Roman" panose="02020603050405020304" pitchFamily="18" charset="0"/>
                <a:ea typeface="Times New Roman" panose="02020603050405020304" pitchFamily="18" charset="0"/>
              </a:rPr>
              <a:t>The grasp of consciousness: action and concept in the young child</a:t>
            </a:r>
            <a:r>
              <a:rPr lang="en-US" sz="1800" dirty="0">
                <a:effectLst/>
                <a:latin typeface="Times New Roman" panose="02020603050405020304" pitchFamily="18" charset="0"/>
                <a:ea typeface="Times New Roman" panose="02020603050405020304" pitchFamily="18" charset="0"/>
              </a:rPr>
              <a:t>. Cambridge: Harvard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Inhelder</a:t>
            </a:r>
            <a:r>
              <a:rPr lang="en-US" sz="1800" dirty="0">
                <a:effectLst/>
                <a:latin typeface="Times New Roman" panose="02020603050405020304" pitchFamily="18" charset="0"/>
                <a:ea typeface="Times New Roman" panose="02020603050405020304" pitchFamily="18" charset="0"/>
              </a:rPr>
              <a:t>, B. (1969). </a:t>
            </a:r>
            <a:r>
              <a:rPr lang="en-US" sz="1800" i="1" dirty="0">
                <a:effectLst/>
                <a:latin typeface="Times New Roman" panose="02020603050405020304" pitchFamily="18" charset="0"/>
                <a:ea typeface="Times New Roman" panose="02020603050405020304" pitchFamily="18" charset="0"/>
              </a:rPr>
              <a:t>The psychology of the child</a:t>
            </a:r>
            <a:r>
              <a:rPr lang="en-US" sz="1800" dirty="0">
                <a:effectLst/>
                <a:latin typeface="Times New Roman" panose="02020603050405020304" pitchFamily="18" charset="0"/>
                <a:ea typeface="Times New Roman" panose="02020603050405020304" pitchFamily="18" charset="0"/>
              </a:rPr>
              <a:t>. New York: Basic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Valsiner</a:t>
            </a:r>
            <a:r>
              <a:rPr lang="en-US" sz="1800" dirty="0">
                <a:effectLst/>
                <a:latin typeface="Times New Roman" panose="02020603050405020304" pitchFamily="18" charset="0"/>
                <a:ea typeface="Times New Roman" panose="02020603050405020304" pitchFamily="18" charset="0"/>
              </a:rPr>
              <a:t>, J. (1927/2001). </a:t>
            </a:r>
            <a:r>
              <a:rPr lang="en-US" sz="1800" i="1" dirty="0">
                <a:effectLst/>
                <a:latin typeface="Times New Roman" panose="02020603050405020304" pitchFamily="18" charset="0"/>
                <a:ea typeface="Times New Roman" panose="02020603050405020304" pitchFamily="18" charset="0"/>
              </a:rPr>
              <a:t>The child's conception of physical causality</a:t>
            </a:r>
            <a:r>
              <a:rPr lang="en-US" sz="1800" dirty="0">
                <a:effectLst/>
                <a:latin typeface="Times New Roman" panose="02020603050405020304" pitchFamily="18" charset="0"/>
                <a:ea typeface="Times New Roman" panose="02020603050405020304" pitchFamily="18" charset="0"/>
              </a:rPr>
              <a:t>. New Brunswick (N. J.); London: Transaction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(2000). </a:t>
            </a:r>
            <a:r>
              <a:rPr lang="en-US" sz="1800" i="1" dirty="0">
                <a:effectLst/>
                <a:latin typeface="Times New Roman" panose="02020603050405020304" pitchFamily="18" charset="0"/>
                <a:ea typeface="Times New Roman" panose="02020603050405020304" pitchFamily="18" charset="0"/>
              </a:rPr>
              <a:t>Schools that learn: A fifth discipline </a:t>
            </a:r>
            <a:r>
              <a:rPr lang="en-US" sz="1800" i="1" dirty="0" err="1">
                <a:effectLst/>
                <a:latin typeface="Times New Roman" panose="02020603050405020304" pitchFamily="18" charset="0"/>
                <a:ea typeface="Times New Roman" panose="02020603050405020304" pitchFamily="18" charset="0"/>
              </a:rPr>
              <a:t>fieldbook</a:t>
            </a:r>
            <a:r>
              <a:rPr lang="en-US" sz="1800" i="1" dirty="0">
                <a:effectLst/>
                <a:latin typeface="Times New Roman" panose="02020603050405020304" pitchFamily="18" charset="0"/>
                <a:ea typeface="Times New Roman" panose="02020603050405020304" pitchFamily="18" charset="0"/>
              </a:rPr>
              <a:t> for educators, parents, and everyone who cares about education</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(2008). </a:t>
            </a:r>
            <a:r>
              <a:rPr lang="en-US" sz="1800" i="1" dirty="0">
                <a:effectLst/>
                <a:latin typeface="Times New Roman" panose="02020603050405020304" pitchFamily="18" charset="0"/>
                <a:ea typeface="Times New Roman" panose="02020603050405020304" pitchFamily="18" charset="0"/>
              </a:rPr>
              <a:t>The necessary revolution : how individuals and organizations are working together to create a sustainable world</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(2010). </a:t>
            </a:r>
            <a:r>
              <a:rPr lang="en-US" sz="1800" i="1" dirty="0">
                <a:effectLst/>
                <a:latin typeface="Times New Roman" panose="02020603050405020304" pitchFamily="18" charset="0"/>
                <a:ea typeface="Times New Roman" panose="02020603050405020304" pitchFamily="18" charset="0"/>
              </a:rPr>
              <a:t>Mindsight: the new science of personal transformation</a:t>
            </a:r>
            <a:r>
              <a:rPr lang="en-US" sz="1800" dirty="0">
                <a:effectLst/>
                <a:latin typeface="Times New Roman" panose="02020603050405020304" pitchFamily="18" charset="0"/>
                <a:ea typeface="Times New Roman" panose="02020603050405020304" pitchFamily="18" charset="0"/>
              </a:rPr>
              <a:t>. New York: Bantam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(2018). </a:t>
            </a:r>
            <a:r>
              <a:rPr lang="en-US" sz="1800" i="1" dirty="0">
                <a:effectLst/>
                <a:latin typeface="Times New Roman" panose="02020603050405020304" pitchFamily="18" charset="0"/>
                <a:ea typeface="Times New Roman" panose="02020603050405020304" pitchFamily="18" charset="0"/>
              </a:rPr>
              <a:t>Aware : the science and practice of presence, a complete guide to the groundbreaking Wheel of Awareness meditation practice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Skinner, B. F. (1953). </a:t>
            </a:r>
            <a:r>
              <a:rPr lang="en-US" sz="1800" i="1" dirty="0">
                <a:effectLst/>
                <a:latin typeface="Times New Roman" panose="02020603050405020304" pitchFamily="18" charset="0"/>
                <a:ea typeface="Times New Roman" panose="02020603050405020304" pitchFamily="18" charset="0"/>
              </a:rPr>
              <a:t>Science and human behavior</a:t>
            </a:r>
            <a:r>
              <a:rPr lang="en-US" sz="1800" dirty="0">
                <a:effectLst/>
                <a:latin typeface="Times New Roman" panose="02020603050405020304" pitchFamily="18" charset="0"/>
                <a:ea typeface="Times New Roman" panose="02020603050405020304" pitchFamily="18" charset="0"/>
              </a:rPr>
              <a:t>. New York: Macmillan.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Thorndike, E. L. (1913/2010). </a:t>
            </a:r>
            <a:r>
              <a:rPr lang="en-US" sz="1800" i="1" dirty="0">
                <a:effectLst/>
                <a:latin typeface="Times New Roman" panose="02020603050405020304" pitchFamily="18" charset="0"/>
                <a:ea typeface="Times New Roman" panose="02020603050405020304" pitchFamily="18" charset="0"/>
              </a:rPr>
              <a:t>Educational psychology</a:t>
            </a:r>
            <a:r>
              <a:rPr lang="en-US" sz="1800" dirty="0">
                <a:effectLst/>
                <a:latin typeface="Times New Roman" panose="02020603050405020304" pitchFamily="18" charset="0"/>
                <a:ea typeface="Times New Roman" panose="02020603050405020304" pitchFamily="18" charset="0"/>
              </a:rPr>
              <a:t>. [Charleston, SC]: </a:t>
            </a:r>
            <a:r>
              <a:rPr lang="en-US" sz="1800" dirty="0" err="1">
                <a:effectLst/>
                <a:latin typeface="Times New Roman" panose="02020603050405020304" pitchFamily="18" charset="0"/>
                <a:ea typeface="Times New Roman" panose="02020603050405020304" pitchFamily="18" charset="0"/>
              </a:rPr>
              <a:t>Nabu</a:t>
            </a:r>
            <a:r>
              <a:rPr lang="en-US" sz="1800" dirty="0">
                <a:effectLst/>
                <a:latin typeface="Times New Roman" panose="02020603050405020304" pitchFamily="18" charset="0"/>
                <a:ea typeface="Times New Roman" panose="02020603050405020304" pitchFamily="18" charset="0"/>
              </a:rPr>
              <a:t> Press, [</a:t>
            </a:r>
            <a:r>
              <a:rPr lang="en-US" sz="1800" dirty="0" err="1">
                <a:effectLst/>
                <a:latin typeface="Times New Roman" panose="02020603050405020304" pitchFamily="18" charset="0"/>
                <a:ea typeface="Times New Roman" panose="02020603050405020304" pitchFamily="18" charset="0"/>
              </a:rPr>
              <a:t>BiblioBazaar</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Berry, B., Profession., R. C. C. f. t. S. o. t. T., &amp; Education, N. I. o. (1987). </a:t>
            </a:r>
            <a:r>
              <a:rPr lang="en-US" sz="1800" i="1" dirty="0">
                <a:effectLst/>
                <a:latin typeface="Times New Roman" panose="02020603050405020304" pitchFamily="18" charset="0"/>
                <a:ea typeface="Times New Roman" panose="02020603050405020304" pitchFamily="18" charset="0"/>
              </a:rPr>
              <a:t>Effective teacher selection: From recruitment to retention</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&amp; Klein, S. P. (1986). Evaluating the teaching skills of beginning teachers a report to the Senate Education Committee and House Education Committee. Santa Monica, Calif.: Rand,.</a:t>
            </a:r>
          </a:p>
          <a:p>
            <a:pPr marL="457200" marR="0" indent="-457200">
              <a:spcBef>
                <a:spcPts val="0"/>
              </a:spcBef>
              <a:spcAft>
                <a:spcPts val="1000"/>
              </a:spcAft>
            </a:pPr>
            <a:r>
              <a:rPr lang="en-US" sz="1800" dirty="0" err="1">
                <a:effectLst/>
                <a:latin typeface="Times New Roman" panose="02020603050405020304" pitchFamily="18" charset="0"/>
                <a:ea typeface="Times New Roman" panose="02020603050405020304" pitchFamily="18" charset="0"/>
              </a:rPr>
              <a:t>Zeichner</a:t>
            </a:r>
            <a:r>
              <a:rPr lang="en-US" sz="1800" dirty="0">
                <a:effectLst/>
                <a:latin typeface="Times New Roman" panose="02020603050405020304" pitchFamily="18" charset="0"/>
                <a:ea typeface="Times New Roman" panose="02020603050405020304" pitchFamily="18" charset="0"/>
              </a:rPr>
              <a:t>, K. M., Miller, L., </a:t>
            </a:r>
            <a:r>
              <a:rPr lang="en-US" sz="1800" dirty="0" err="1">
                <a:effectLst/>
                <a:latin typeface="Times New Roman" panose="02020603050405020304" pitchFamily="18" charset="0"/>
                <a:ea typeface="Times New Roman" panose="02020603050405020304" pitchFamily="18" charset="0"/>
              </a:rPr>
              <a:t>Silvernail</a:t>
            </a:r>
            <a:r>
              <a:rPr lang="en-US" sz="1800" dirty="0">
                <a:effectLst/>
                <a:latin typeface="Times New Roman" panose="02020603050405020304" pitchFamily="18" charset="0"/>
                <a:ea typeface="Times New Roman" panose="02020603050405020304" pitchFamily="18" charset="0"/>
              </a:rPr>
              <a:t>, D. L.,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the undergraduate years</a:t>
            </a:r>
            <a:r>
              <a:rPr lang="en-US" sz="1800" dirty="0">
                <a:effectLst/>
                <a:latin typeface="Times New Roman" panose="02020603050405020304" pitchFamily="18" charset="0"/>
                <a:ea typeface="Times New Roman" panose="02020603050405020304" pitchFamily="18" charset="0"/>
              </a:rPr>
              <a:t>. Washington, DC: AACTE Publications.</a:t>
            </a:r>
            <a:endParaRPr lang="en-US" dirty="0"/>
          </a:p>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3</a:t>
            </a:fld>
            <a:endParaRPr lang="en-US"/>
          </a:p>
        </p:txBody>
      </p:sp>
    </p:spTree>
    <p:extLst>
      <p:ext uri="{BB962C8B-B14F-4D97-AF65-F5344CB8AC3E}">
        <p14:creationId xmlns:p14="http://schemas.microsoft.com/office/powerpoint/2010/main" val="80147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4</a:t>
            </a:fld>
            <a:endParaRPr lang="en-US"/>
          </a:p>
        </p:txBody>
      </p:sp>
    </p:spTree>
    <p:extLst>
      <p:ext uri="{BB962C8B-B14F-4D97-AF65-F5344CB8AC3E}">
        <p14:creationId xmlns:p14="http://schemas.microsoft.com/office/powerpoint/2010/main" val="335595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Personal Statement: John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Bickart’s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Workshops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 For over 50 years I have taught both children and adults in private and public schools, corporations, and state prisons. I love letting ideas speak for themselves. One idea that has faithfully come to me since I was a child is that we empower ourselves when we listen to our hearts. Observing life promises to help me learn better to teach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awareness, compassion,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engagement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instead of simply talking about these to my students. In my teaching, I have connected to these through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observing,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using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heart-thought,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 actively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learning from my students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 Recent research in neuroscience highlights both horizontal integration of the brain as well as vertical integration of the body, brainstem, limbic areas, and cortex. Horizontal integration means connecting “our left hemisphere’s narrator function with the autobiographical memory storage of our right hemisphere” (Siegel, 2010, p. 74). A great joy for me is that our time embraces spirituality in education through the research being done on the integration of right and left brain and the parallel integration of heart thought and head thought. In other words, the right hemisphere uses our intuitive abilities for observation while the left hemisphere uses our analytical abilities to narrate what we have observed. Students experience spiritual values when they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start with the heart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then follow with intellect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McGilchrist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2009). This is why we need </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intuitive education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 way to let students remain in an intuitive state of observation before they engage their analytical ability to narrate and reflect.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this crucial time in history, we need to leave certain habits behind and re-learn the truly ancient way of giving to each other.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When educators are trained to disregard intuitive world views, there can arise losses of inclusion of paradigms of thinking from our past (Kuhn, 2004), appreciation of indigenous thought (Whorf &amp; Carroll, 1964), and understanding of ancient Eastern (Nisbett, 2003) and African (Asante, 1991) philosophy. ... In addition, character education could suffer in a decreased appreciation of social diversity resulting in lesser awareness of the 'other' in education (Dewey, 1910, 1916/2005; Freire, 1998a, 1998b, 2000; Freire &amp; Freire, 1994), less sensitivity to sustainability of the environment (Senge, 2008), and decreased attention to family and community (Bruner, 1960, 1983, 1986, 2004; Foucault, 1971). We are already seeing these changes. (Bickart, 2013, pp. 112-113)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5</a:t>
            </a:fld>
            <a:endParaRPr lang="en-US"/>
          </a:p>
        </p:txBody>
      </p:sp>
    </p:spTree>
    <p:extLst>
      <p:ext uri="{BB962C8B-B14F-4D97-AF65-F5344CB8AC3E}">
        <p14:creationId xmlns:p14="http://schemas.microsoft.com/office/powerpoint/2010/main" val="151653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Synchronization</a:t>
            </a:r>
          </a:p>
          <a:p>
            <a:endParaRPr lang="en-US" sz="1200" dirty="0"/>
          </a:p>
          <a:p>
            <a:r>
              <a:rPr lang="en-US" sz="1200" dirty="0"/>
              <a:t>It has been suggested that there are synchronizations between one person’s heartbeat and …</a:t>
            </a:r>
          </a:p>
          <a:p>
            <a:r>
              <a:rPr lang="en-US" sz="1200" dirty="0"/>
              <a:t>a group of people</a:t>
            </a:r>
          </a:p>
          <a:p>
            <a:r>
              <a:rPr lang="en-US" sz="1200" dirty="0"/>
              <a:t>breaths per day</a:t>
            </a:r>
          </a:p>
          <a:p>
            <a:r>
              <a:rPr lang="en-US" sz="1200" dirty="0"/>
              <a:t>the earth, moon &amp; sun</a:t>
            </a:r>
          </a:p>
          <a:p>
            <a:r>
              <a:rPr lang="en-US" sz="1200" dirty="0"/>
              <a:t>Plato’s Great Year of the heavens</a:t>
            </a:r>
          </a:p>
          <a:p>
            <a:r>
              <a:rPr lang="en-US" sz="1200" dirty="0"/>
              <a:t> </a:t>
            </a:r>
          </a:p>
          <a:p>
            <a:r>
              <a:rPr lang="en-US" sz="1200" dirty="0"/>
              <a:t>Can we synchronize our </a:t>
            </a:r>
          </a:p>
          <a:p>
            <a:r>
              <a:rPr lang="en-US" sz="1200" dirty="0"/>
              <a:t>believing heart &amp; head? </a:t>
            </a:r>
          </a:p>
          <a:p>
            <a:endParaRPr lang="en-US" sz="1200" dirty="0"/>
          </a:p>
          <a:p>
            <a:r>
              <a:rPr lang="en-US" sz="1600" dirty="0"/>
              <a:t>The Dawning of Language</a:t>
            </a:r>
          </a:p>
          <a:p>
            <a:endParaRPr lang="en-US" sz="1200" dirty="0"/>
          </a:p>
          <a:p>
            <a:r>
              <a:rPr lang="en-US" sz="1200" dirty="0"/>
              <a:t>The Spiral is one of 32 symbols that recent paleoanthropological studies have found repeated in over 370 rock art sites on separate continents all over the earth, created 10,000 to 40,000 years ago.</a:t>
            </a:r>
          </a:p>
          <a:p>
            <a:endParaRPr lang="en-US" sz="1200" dirty="0"/>
          </a:p>
          <a:p>
            <a:r>
              <a:rPr lang="en-US" sz="1200" i="1" dirty="0"/>
              <a:t>“In ancient times, before there were those who were governed, and those who governed over, the sage blended with others, and all was done through the Primal Simplicity. </a:t>
            </a:r>
          </a:p>
          <a:p>
            <a:r>
              <a:rPr lang="en-US" sz="1200" i="1" dirty="0"/>
              <a:t>People lived in innocence.”</a:t>
            </a:r>
          </a:p>
          <a:p>
            <a:endParaRPr lang="en-US" sz="1200" i="1" dirty="0"/>
          </a:p>
          <a:p>
            <a:r>
              <a:rPr lang="en-US" sz="1050" dirty="0"/>
              <a:t>(Lao Tzu, in Verse 65 of the Tao </a:t>
            </a:r>
            <a:r>
              <a:rPr lang="en-US" sz="1050" dirty="0" err="1"/>
              <a:t>Te</a:t>
            </a:r>
            <a:r>
              <a:rPr lang="en-US" sz="1050" dirty="0"/>
              <a:t> Ching)</a:t>
            </a:r>
          </a:p>
        </p:txBody>
      </p:sp>
      <p:sp>
        <p:nvSpPr>
          <p:cNvPr id="4" name="Slide Number Placeholder 3"/>
          <p:cNvSpPr>
            <a:spLocks noGrp="1"/>
          </p:cNvSpPr>
          <p:nvPr>
            <p:ph type="sldNum" sz="quarter" idx="5"/>
          </p:nvPr>
        </p:nvSpPr>
        <p:spPr/>
        <p:txBody>
          <a:bodyPr/>
          <a:lstStyle/>
          <a:p>
            <a:fld id="{1DD50BE1-4FD0-F147-8FFA-900F9D04A107}" type="slidenum">
              <a:rPr lang="en-US" smtClean="0"/>
              <a:t>6</a:t>
            </a:fld>
            <a:endParaRPr lang="en-US"/>
          </a:p>
        </p:txBody>
      </p:sp>
    </p:spTree>
    <p:extLst>
      <p:ext uri="{BB962C8B-B14F-4D97-AF65-F5344CB8AC3E}">
        <p14:creationId xmlns:p14="http://schemas.microsoft.com/office/powerpoint/2010/main" val="148449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#19a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Holistic versus The Divided Self</a:t>
            </a:r>
            <a:endParaRPr lang="en-US" sz="1800" dirty="0">
              <a:effectLst/>
              <a:latin typeface="Times New Roman" panose="02020603050405020304" pitchFamily="18" charset="0"/>
              <a:ea typeface="Times New Roman" panose="02020603050405020304" pitchFamily="18" charset="0"/>
            </a:endParaRP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I love how Ralph Alan Dale does a translation of the Tao </a:t>
            </a:r>
            <a:r>
              <a:rPr lang="en-US" sz="1800" dirty="0" err="1">
                <a:effectLst/>
                <a:latin typeface="Times New Roman" panose="02020603050405020304" pitchFamily="18" charset="0"/>
                <a:ea typeface="Times New Roman" panose="02020603050405020304" pitchFamily="18" charset="0"/>
              </a:rPr>
              <a:t>Te</a:t>
            </a:r>
            <a:r>
              <a:rPr lang="en-US" sz="1800" dirty="0">
                <a:effectLst/>
                <a:latin typeface="Times New Roman" panose="02020603050405020304" pitchFamily="18" charset="0"/>
                <a:ea typeface="Times New Roman" panose="02020603050405020304" pitchFamily="18" charset="0"/>
              </a:rPr>
              <a:t> Ching. In Verse 21, he has this one paragraph that just blows me away.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Great Integrity [John: </a:t>
            </a:r>
            <a:r>
              <a:rPr lang="en-US" sz="1800" i="1" dirty="0">
                <a:effectLst/>
                <a:latin typeface="Times New Roman" panose="02020603050405020304" pitchFamily="18" charset="0"/>
                <a:ea typeface="Times New Roman" panose="02020603050405020304" pitchFamily="18" charset="0"/>
              </a:rPr>
              <a:t>that's when we perceived everything as one</a:t>
            </a:r>
            <a:r>
              <a:rPr lang="en-US" sz="1800" dirty="0">
                <a:effectLst/>
                <a:latin typeface="Times New Roman" panose="02020603050405020304" pitchFamily="18" charset="0"/>
                <a:ea typeface="Times New Roman" panose="02020603050405020304" pitchFamily="18" charset="0"/>
              </a:rPr>
              <a:t>] was apparent</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before time, space and matter appeared to separate. [John: </a:t>
            </a:r>
            <a:r>
              <a:rPr lang="en-US" sz="1800" i="1" dirty="0">
                <a:effectLst/>
                <a:latin typeface="Times New Roman" panose="02020603050405020304" pitchFamily="18" charset="0"/>
                <a:ea typeface="Times New Roman" panose="02020603050405020304" pitchFamily="18" charset="0"/>
              </a:rPr>
              <a:t>which is pretty much as long as we remember nowadays. We think everything is separate.</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How can we re-mind and re-infuse ourselves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with this very touchstone of all essentialities and connections?"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(Laozi, 2005/circa 500 BC, Verse 21 The Great Integrity is a Paradox, Tao </a:t>
            </a:r>
            <a:r>
              <a:rPr lang="en-US" sz="1800" dirty="0" err="1">
                <a:effectLst/>
                <a:latin typeface="Times New Roman" panose="02020603050405020304" pitchFamily="18" charset="0"/>
                <a:ea typeface="Times New Roman" panose="02020603050405020304" pitchFamily="18" charset="0"/>
              </a:rPr>
              <a:t>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ching</a:t>
            </a:r>
            <a:r>
              <a:rPr lang="en-US" sz="1800" dirty="0">
                <a:effectLst/>
                <a:latin typeface="Times New Roman" panose="02020603050405020304" pitchFamily="18" charset="0"/>
                <a:ea typeface="Times New Roman" panose="02020603050405020304" pitchFamily="18" charset="0"/>
              </a:rPr>
              <a:t> : a new translation &amp; commentary)</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our goal for today. How can we remind ourselves that things are really whole? Well, Socrates said all learning is remembering. You know that re-member means to put the members back together - that were whole - that you forgot are whole. You forgot. We forgot.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I have a little exercise to re-member that we're really all whole. Just look at the sky. The sunlight is coming in and makes all light around us, so during the day you can't see the stars. But they're there. And, according to where you are on the earth and how good your eyes are and how the cloud cover is, you can see five to ten thousand stars. Ok? But how many are up there? Well, we don't know. But the latest scientific reports are that we think there are some sextillions of stars.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They're all there, ok? When you look up, and you see all of them, all of those individual beams of light - some of which are not a star, it's a galaxy itself with thousands and millions and trillions of stars within a galaxy - sometimes they're coming into your eye as separate beams. And they are all in the iris of your eye at one time - joined. But by the time it gets from the front of your iris, to the back of your eye, they're separate and you see a separate picture- something that is whole, that has parts. And when you take a step a little bit over to the side, you can still see all of them. That means all of the stars are shining light on that step also - and over here - and over there - and over here - and over here. They're shining light everywhere - something that can be whole and taken apart - that has sextillions of parts, at least. (That's just modern science. We don't know anything. Who knows what is really out there?)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the next time you look at it, remember that there is a whole that has many parts that is coming together in your eye - and shining on you - and giving you something - that we used to understand - that we are just starting to re-member. That's it. And it takes sixty seconds to do it. You know what you do? You look up at the sky. And just remember, you're a whole - there's a whole - not an 'us &amp; them' - we're all together. I'll see you in one of those tomorrows.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References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Laozi, D. R. A. C. J. (2005/circa 500 BC). </a:t>
            </a:r>
            <a:r>
              <a:rPr lang="en-US" sz="1800" i="1" dirty="0">
                <a:effectLst/>
                <a:latin typeface="Times New Roman" panose="02020603050405020304" pitchFamily="18" charset="0"/>
                <a:ea typeface="Times New Roman" panose="02020603050405020304" pitchFamily="18" charset="0"/>
              </a:rPr>
              <a:t>Tao </a:t>
            </a:r>
            <a:r>
              <a:rPr lang="en-US" sz="1800" i="1" dirty="0" err="1">
                <a:effectLst/>
                <a:latin typeface="Times New Roman" panose="02020603050405020304" pitchFamily="18" charset="0"/>
                <a:ea typeface="Times New Roman" panose="02020603050405020304" pitchFamily="18" charset="0"/>
              </a:rPr>
              <a:t>te</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ching</a:t>
            </a:r>
            <a:r>
              <a:rPr lang="en-US" sz="1800" i="1" dirty="0">
                <a:effectLst/>
                <a:latin typeface="Times New Roman" panose="02020603050405020304" pitchFamily="18" charset="0"/>
                <a:ea typeface="Times New Roman" panose="02020603050405020304" pitchFamily="18" charset="0"/>
              </a:rPr>
              <a:t> : a new translation &amp; commentary</a:t>
            </a:r>
            <a:r>
              <a:rPr lang="en-US" sz="1800" dirty="0">
                <a:effectLst/>
                <a:latin typeface="Times New Roman" panose="02020603050405020304" pitchFamily="18" charset="0"/>
                <a:ea typeface="Times New Roman" panose="02020603050405020304" pitchFamily="18" charset="0"/>
              </a:rPr>
              <a:t>. New York: Barnes &amp; Noble.</a:t>
            </a:r>
            <a:r>
              <a:rPr lang="en-US" dirty="0">
                <a:effectLst/>
              </a:rPr>
              <a:t>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7</a:t>
            </a:fld>
            <a:endParaRPr lang="en-US"/>
          </a:p>
        </p:txBody>
      </p:sp>
    </p:spTree>
    <p:extLst>
      <p:ext uri="{BB962C8B-B14F-4D97-AF65-F5344CB8AC3E}">
        <p14:creationId xmlns:p14="http://schemas.microsoft.com/office/powerpoint/2010/main" val="93742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#18a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Senses as a Gateway to Observation</a:t>
            </a:r>
            <a:endParaRPr lang="en-US" sz="1800" dirty="0">
              <a:effectLst/>
              <a:latin typeface="Times New Roman" panose="02020603050405020304" pitchFamily="18" charset="0"/>
              <a:ea typeface="Times New Roman" panose="02020603050405020304" pitchFamily="18" charset="0"/>
            </a:endParaRP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"Hot water, cold water, and room temperature water" (my hands are being placed - one hand in cold water, the other in hot. Then I put both in the room temperature water).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You've done this experiment when you were young, right? The hand from the hot feels cold and the hand from the cold feels hot. But, the science textbooks say, “Your senses cannot be trusted because they reported the temperature incorrectly.” Well, that's right. They do tell the wrong temperature. You're not a machine. They're comparing you to a thermometer or a machine. You're not a machine. You're a sense being. And your senses are a gateway to observation. Don't ever tell the kids, "Don't go to your senses." Yes, don't trust them if you want to know the temperature. By the way, if you want to know heat flow, the human body is an awesome detector of heat flow. That's why you kiss the baby's forehead. Because your lips are so sensitive, you can tell if the baby's temperature is getting a little bit warmer or cooler.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But that's not the point. The point is that you </a:t>
            </a:r>
            <a:r>
              <a:rPr lang="en-US" sz="1800" i="1" dirty="0">
                <a:effectLst/>
                <a:latin typeface="Times New Roman" panose="02020603050405020304" pitchFamily="18" charset="0"/>
                <a:ea typeface="Times New Roman" panose="02020603050405020304" pitchFamily="18" charset="0"/>
              </a:rPr>
              <a:t>should go</a:t>
            </a:r>
            <a:r>
              <a:rPr lang="en-US" sz="1800" dirty="0">
                <a:effectLst/>
                <a:latin typeface="Times New Roman" panose="02020603050405020304" pitchFamily="18" charset="0"/>
                <a:ea typeface="Times New Roman" panose="02020603050405020304" pitchFamily="18" charset="0"/>
              </a:rPr>
              <a:t> to your senses. When you go to your senses, you're in your observation. You're not thinking, you're paying attention to what is being received. You are being attentive, and loving attention is one of the foundations of spiritual growth.</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the wake up call today is, "Use your senses as a gateway to observation! And stay in them all day, all of the time." Every morning I go out on the porch - I close my eyes and I take in - sometimes there's a smell, the fragrance of the outside - I listen to the birds - I have just looked at some of the trees or bushes or the sky or the clouds - and I take in the beauty of that scene and what I heard. Then I close my eyes and replay it. And then, I start my day. It takes less than sixty seconds.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guess what your exercise is for today - your wake up call? Go take in something coming into your senses. Especially if it's something growing or alive. I consider almost everything alive. So, take it in. Goethe said, if you take in the beauty of a flower, you complete the flower's mission in life. It has a purpose - it's alive - it's a sentient being - and it's really grateful that you took it in. So, you get a double good for this experiment.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I'll see you in one of those tomorrows.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p>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Story #18b</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Senses as a Gateway to Observation</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18. Give permission to your student and yourself to observe something without thinking of conclusions - then, later ... see what thoughts arise.</a:t>
            </a:r>
            <a:endParaRPr lang="en-US" sz="18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(The Teacher's Bill of Rights)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You know, observation is one of the highest spiritual activities that you can perform. It causes you to be here. Giving loving attention to the world is just a wonderful thing. And your senses cause you to pay attention to the world. So, they are a gateway to observation. But using your senses does not necessarily imply that you are eating food or smelling flowers or listening to music. It also can mean that you are simply paying attention to what's going on around you. You are open with your awareness to everything around you.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Well, somebody taught me this. Her name is Ali. She passed when she was 52 years old, but I knew her since she was a little girl.  She was my neighbor. She and her brother and sister were in the carpool with my son and I going to the school where I was teaching. So, I would drive them every day and really got to know them. We played in the park on the weekends and I got to know her as an athlete. She was quite an athlete. She paid attention to her sports as well as everything else, eventually becoming an Olympic Athlete for the American Handball Team.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As she was growing, I watched her serious perseverance - but also her presence. And it struck me to see that as her mom got sick, Ali chose to stay home. Of the whole family, she chose to stay home and have a job while nursing her mother until her mom's passing. And besides that, she went back to school to become a doctor. I mean, medical school is hard. But she had perseverance and presence for that too, which I also admired.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Several years later, she was visiting me. She was out here for nine days with her soon to become wife, Aida and Aida's mom. But, for all of the hikes we were supposed to go on, Ali kept saying that she was sick and didn't feel well. This was very unusual. A person with this much perseverance - staying home from a hike? It was unheard of! Then it turned out, the next month when she got home, she found out that she was in stage four of lung cancer.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Well, she persevered in that the way she persevered in everything else. She battled the cancer and lived her life! I got to proceed at her wedding. During it, I said to she and Aida and the group that was present, "Ali is one of the people who is a voice in my head." Since she was little, I could draw on who she was as somebody that I really respected.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Ali eventually went to Colorado Springs and lived right in sight of Pike's Peak and took hikes up into the mountains. I took a hike with her right before her passing, and although she was in so much pain that she was crying, she wanted to do the whole hike. She just loved the mountains and loved the outdoors and wanted to finish what she had started. She was persevering and enjoying her life right till the end. But it wasn't till just now - years later - making this video that I realized how she is a voice in my head. Normally, when you say someone is a voice in your head, you mean that you can think of things that they say. You hear words, you here phrases that come back to you. But she is a voice in my head for who she was in demonstrating - </a:t>
            </a:r>
            <a:r>
              <a:rPr lang="en-US" sz="1800" b="1" i="1" dirty="0">
                <a:effectLst/>
                <a:latin typeface="Times New Roman" panose="02020603050405020304" pitchFamily="18" charset="0"/>
                <a:ea typeface="Times New Roman" panose="02020603050405020304" pitchFamily="18" charset="0"/>
              </a:rPr>
              <a:t>how to go to your senses</a:t>
            </a:r>
            <a:r>
              <a:rPr lang="en-US" sz="1800" dirty="0">
                <a:effectLst/>
                <a:latin typeface="Times New Roman" panose="02020603050405020304" pitchFamily="18" charset="0"/>
                <a:ea typeface="Times New Roman" panose="02020603050405020304" pitchFamily="18" charset="0"/>
              </a:rPr>
              <a:t>. She is an example I draw on quite often actually. I think, what would Ali do? How would she approach this situation? Not just to persevere through - but to be present. And that takes your senses.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And so, thank you Ali and thank you for listening. I'll see you in one of those tomorrows. </a:t>
            </a:r>
          </a:p>
        </p:txBody>
      </p:sp>
      <p:sp>
        <p:nvSpPr>
          <p:cNvPr id="4" name="Slide Number Placeholder 3"/>
          <p:cNvSpPr>
            <a:spLocks noGrp="1"/>
          </p:cNvSpPr>
          <p:nvPr>
            <p:ph type="sldNum" sz="quarter" idx="5"/>
          </p:nvPr>
        </p:nvSpPr>
        <p:spPr/>
        <p:txBody>
          <a:bodyPr/>
          <a:lstStyle/>
          <a:p>
            <a:fld id="{1DD50BE1-4FD0-F147-8FFA-900F9D04A107}" type="slidenum">
              <a:rPr lang="en-US" smtClean="0"/>
              <a:t>8</a:t>
            </a:fld>
            <a:endParaRPr lang="en-US"/>
          </a:p>
        </p:txBody>
      </p:sp>
    </p:spTree>
    <p:extLst>
      <p:ext uri="{BB962C8B-B14F-4D97-AF65-F5344CB8AC3E}">
        <p14:creationId xmlns:p14="http://schemas.microsoft.com/office/powerpoint/2010/main" val="333099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#20a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Role of Belief</a:t>
            </a:r>
            <a:endParaRPr lang="en-US" sz="1800" dirty="0">
              <a:effectLst/>
              <a:latin typeface="Times New Roman" panose="02020603050405020304" pitchFamily="18" charset="0"/>
              <a:ea typeface="Times New Roman" panose="02020603050405020304" pitchFamily="18" charset="0"/>
            </a:endParaRPr>
          </a:p>
          <a:p>
            <a:pPr marL="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Belief is the king of it all. If you can believe something and conceive of something, you can probably achieve it. You've heard that saying, maybe?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Let's look at your hands, first. What do you do when you are thinking of making a wish or a prayer? Some people put their hands together, like bringing the lobes of the brain together so your head and your heart and your wholeness is wishing for one thing. Some people put their hands open and receive and thank whatever is coming. And some people cross their fingers and cross their heart. When you cross the body, there's an integration of the left and right lobe of the brain.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I helped a student in high school (when I was a senior in high school) to come out. He was emotionally disturbed. He could not negotiate the world. And so, we played a lot of games where we crossed the body - ping pong - threw balls. I gave him a private gym class. He came out. It was the most wonderful thing to see. He got a job. He started driving around town on his bicycle. And his family was unbelievably happy. So, there is a lot to this action (crossing my hands).</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how do you make a wish? Well, today's wake up call is to make a wish. But, there's two steps to it. First, you have to hitch your wagon to a star. What's the star you're wishing for? What is the end result you want - that you are making the wish about? Step two, do you believe it? Do you believe it can happen? You can conceive of it - but can you believe it? Because, the step three that everybody is always talking about - how to get there - how to accomplish your wish - is non-important compared to these two steps. What's the star you are hitching your wagon to and do you believe it's possible. From that comes all of the logistics of how to get there, and the determination and the will and the energy with which you will get there.</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your wake up call for today is hitch your wagon and believe. That's the role of belief. Belief is a cause, not a consequence.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thank you very much - I'll see you in one of those tomorrows.</a:t>
            </a:r>
          </a:p>
        </p:txBody>
      </p:sp>
      <p:sp>
        <p:nvSpPr>
          <p:cNvPr id="4" name="Slide Number Placeholder 3"/>
          <p:cNvSpPr>
            <a:spLocks noGrp="1"/>
          </p:cNvSpPr>
          <p:nvPr>
            <p:ph type="sldNum" sz="quarter" idx="5"/>
          </p:nvPr>
        </p:nvSpPr>
        <p:spPr/>
        <p:txBody>
          <a:bodyPr/>
          <a:lstStyle/>
          <a:p>
            <a:fld id="{1DD50BE1-4FD0-F147-8FFA-900F9D04A107}" type="slidenum">
              <a:rPr lang="en-US" smtClean="0"/>
              <a:t>9</a:t>
            </a:fld>
            <a:endParaRPr lang="en-US"/>
          </a:p>
        </p:txBody>
      </p:sp>
    </p:spTree>
    <p:extLst>
      <p:ext uri="{BB962C8B-B14F-4D97-AF65-F5344CB8AC3E}">
        <p14:creationId xmlns:p14="http://schemas.microsoft.com/office/powerpoint/2010/main" val="127107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A picture containing vegetable&#10;&#10;Description automatically generated">
            <a:extLst>
              <a:ext uri="{FF2B5EF4-FFF2-40B4-BE49-F238E27FC236}">
                <a16:creationId xmlns:a16="http://schemas.microsoft.com/office/drawing/2014/main" id="{6B454F82-27D9-CD4F-8C7A-6A95109E03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0400" y="427725"/>
            <a:ext cx="663600" cy="497700"/>
          </a:xfrm>
          <a:prstGeom prst="rect">
            <a:avLst/>
          </a:prstGeom>
        </p:spPr>
      </p:pic>
      <p:pic>
        <p:nvPicPr>
          <p:cNvPr id="9" name="Picture 8">
            <a:extLst>
              <a:ext uri="{FF2B5EF4-FFF2-40B4-BE49-F238E27FC236}">
                <a16:creationId xmlns:a16="http://schemas.microsoft.com/office/drawing/2014/main" id="{B4EC5F7A-2AFF-2B4B-B6F3-CEED57747C10}"/>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rcRect/>
          <a:stretch/>
        </p:blipFill>
        <p:spPr>
          <a:xfrm>
            <a:off x="955964" y="-2104821"/>
            <a:ext cx="11236036" cy="11257311"/>
          </a:xfrm>
          <a:prstGeom prst="rect">
            <a:avLst/>
          </a:prstGeom>
        </p:spPr>
      </p:pic>
      <p:pic>
        <p:nvPicPr>
          <p:cNvPr id="3" name="Picture 2" descr="A picture containing nature, dark&#10;&#10;Description automatically generated">
            <a:extLst>
              <a:ext uri="{FF2B5EF4-FFF2-40B4-BE49-F238E27FC236}">
                <a16:creationId xmlns:a16="http://schemas.microsoft.com/office/drawing/2014/main" id="{DC19F210-FEC8-55FB-3D24-A0F7CC659445}"/>
              </a:ext>
            </a:extLst>
          </p:cNvPr>
          <p:cNvPicPr>
            <a:picLocks noChangeAspect="1"/>
          </p:cNvPicPr>
          <p:nvPr userDrawn="1"/>
        </p:nvPicPr>
        <p:blipFill>
          <a:blip r:embed="rId4"/>
          <a:stretch>
            <a:fillRect/>
          </a:stretch>
        </p:blipFill>
        <p:spPr>
          <a:xfrm>
            <a:off x="11350752" y="525262"/>
            <a:ext cx="477784" cy="401339"/>
          </a:xfrm>
          <a:prstGeom prst="rect">
            <a:avLst/>
          </a:prstGeom>
        </p:spPr>
      </p:pic>
    </p:spTree>
    <p:extLst>
      <p:ext uri="{BB962C8B-B14F-4D97-AF65-F5344CB8AC3E}">
        <p14:creationId xmlns:p14="http://schemas.microsoft.com/office/powerpoint/2010/main" val="13453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71D1-503F-324E-AC5F-75FE9332C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67B949-4263-4742-A5E5-7F92282E5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EAB8C9-45BB-5146-8620-3F229BCC9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814CD-9866-3A45-A792-64979564BCE0}"/>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6" name="Footer Placeholder 5">
            <a:extLst>
              <a:ext uri="{FF2B5EF4-FFF2-40B4-BE49-F238E27FC236}">
                <a16:creationId xmlns:a16="http://schemas.microsoft.com/office/drawing/2014/main" id="{62EA8933-F2DB-3F49-A800-BFA6C87E4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75366-EEA1-B146-B82F-CC9A84E059B5}"/>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14986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0715-BB98-AB49-9557-E78E2E0885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BC2620-A7C8-4E4F-8FD8-5A3FD9435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15C69-EA1B-5446-AFE4-5C6D0E84BB21}"/>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5" name="Footer Placeholder 4">
            <a:extLst>
              <a:ext uri="{FF2B5EF4-FFF2-40B4-BE49-F238E27FC236}">
                <a16:creationId xmlns:a16="http://schemas.microsoft.com/office/drawing/2014/main" id="{6CF3D42D-5DC8-CB47-87DA-830C3C54B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F80AA-A350-3C46-9789-FF7D870954AD}"/>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96542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8FDE2-DA4F-A843-BFC7-8BC15C969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3A58F-45E7-1A48-960D-07320B232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5E426-FF2C-384A-B976-48AC52B28546}"/>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5" name="Footer Placeholder 4">
            <a:extLst>
              <a:ext uri="{FF2B5EF4-FFF2-40B4-BE49-F238E27FC236}">
                <a16:creationId xmlns:a16="http://schemas.microsoft.com/office/drawing/2014/main" id="{431F60D1-F4E7-5143-A481-FFA557863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DAABC-5722-FC4D-AA48-52B67222396B}"/>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230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CF86-D6D3-5C42-93F2-7427F81F0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27CD3-A550-5E40-BEF6-5F0335FD7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8A77-B602-C146-AEEB-9497C2C3BA43}"/>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5" name="Footer Placeholder 4">
            <a:extLst>
              <a:ext uri="{FF2B5EF4-FFF2-40B4-BE49-F238E27FC236}">
                <a16:creationId xmlns:a16="http://schemas.microsoft.com/office/drawing/2014/main" id="{3DD3D813-C110-0C4F-9045-8F900E937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6F873-24B5-6941-8632-99D9FA7FD2DF}"/>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133312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5F42-CF1E-6D4D-8C73-801A3B791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E26A1-C773-ED45-A96D-A6751FF95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C0FB5-B408-204F-B8C7-EE575F31FB21}"/>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5" name="Footer Placeholder 4">
            <a:extLst>
              <a:ext uri="{FF2B5EF4-FFF2-40B4-BE49-F238E27FC236}">
                <a16:creationId xmlns:a16="http://schemas.microsoft.com/office/drawing/2014/main" id="{1C503555-F171-5D49-AF02-D946DB7AC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3C970-180F-B94B-8858-5FD86D8748DE}"/>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77148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1C5D-4542-774A-8247-F6C9375BD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D88CD3-AAAE-B140-BD44-C0DE3213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09775A-8F28-FD4D-AF82-8B608EFF8267}"/>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5" name="Footer Placeholder 4">
            <a:extLst>
              <a:ext uri="{FF2B5EF4-FFF2-40B4-BE49-F238E27FC236}">
                <a16:creationId xmlns:a16="http://schemas.microsoft.com/office/drawing/2014/main" id="{2D158D30-875A-F949-BFB6-C2681219C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5CC2D-87F0-934D-9D32-3418236B12D8}"/>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855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5F9C-A41A-5F47-8D7B-E2ABB225E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00B6F-01B0-F649-864C-7FAD99158D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E8FDC-DA23-2942-8053-26AFD6E7C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872549-F271-974F-A208-9785AA803773}"/>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6" name="Footer Placeholder 5">
            <a:extLst>
              <a:ext uri="{FF2B5EF4-FFF2-40B4-BE49-F238E27FC236}">
                <a16:creationId xmlns:a16="http://schemas.microsoft.com/office/drawing/2014/main" id="{D4C1FF49-64C3-3140-AD4F-846B2F58E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C4143-5198-1D40-95D4-7F33356A93C1}"/>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5393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95B1-0573-C747-B805-C3B782A164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ED5F8E-B4D1-1C4B-AE92-14692920A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86E47-2AF2-9647-B8B8-C4973D0280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D7C51-860F-1D44-92B8-73DCC76B0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72E48-5587-104C-9B8C-876D91D10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C93A4E-CA80-914E-B8B7-3AE49BBDC73B}"/>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8" name="Footer Placeholder 7">
            <a:extLst>
              <a:ext uri="{FF2B5EF4-FFF2-40B4-BE49-F238E27FC236}">
                <a16:creationId xmlns:a16="http://schemas.microsoft.com/office/drawing/2014/main" id="{39954261-82CD-4C4F-9D9E-3BE6839D1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8C4B0B-4AEE-DC47-AF39-CB8C9312D052}"/>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6295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1469-EFFA-6B48-BED5-6F06A9CF34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A347C-7C9E-9248-A6C5-9AA4FF27E4B3}"/>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4" name="Footer Placeholder 3">
            <a:extLst>
              <a:ext uri="{FF2B5EF4-FFF2-40B4-BE49-F238E27FC236}">
                <a16:creationId xmlns:a16="http://schemas.microsoft.com/office/drawing/2014/main" id="{A00E8CAE-2977-ED49-9B0F-14AA4B90F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96E2E-B1E4-9349-874D-2F8DB3D31A6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98635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15EC0-B845-A146-ADF7-50BB82EEDC40}"/>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3" name="Footer Placeholder 2">
            <a:extLst>
              <a:ext uri="{FF2B5EF4-FFF2-40B4-BE49-F238E27FC236}">
                <a16:creationId xmlns:a16="http://schemas.microsoft.com/office/drawing/2014/main" id="{217E3763-268B-154B-90D4-2C844F578E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BA78EF-1BF2-4641-A5F2-CECA5918225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53991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68B4-1B2A-F644-9F15-DDB7ABF5A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A8490C-6736-E14F-93E9-7C500ADDA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7BAF24-8A69-5942-8DF1-DFE145F9C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516EB-A701-8A44-A2F4-00CF199AE34D}"/>
              </a:ext>
            </a:extLst>
          </p:cNvPr>
          <p:cNvSpPr>
            <a:spLocks noGrp="1"/>
          </p:cNvSpPr>
          <p:nvPr>
            <p:ph type="dt" sz="half" idx="10"/>
          </p:nvPr>
        </p:nvSpPr>
        <p:spPr/>
        <p:txBody>
          <a:bodyPr/>
          <a:lstStyle/>
          <a:p>
            <a:fld id="{A79C44AD-159F-4248-BF87-B2F841C67ED9}" type="datetimeFigureOut">
              <a:rPr lang="en-US" smtClean="0"/>
              <a:t>10/17/22</a:t>
            </a:fld>
            <a:endParaRPr lang="en-US"/>
          </a:p>
        </p:txBody>
      </p:sp>
      <p:sp>
        <p:nvSpPr>
          <p:cNvPr id="6" name="Footer Placeholder 5">
            <a:extLst>
              <a:ext uri="{FF2B5EF4-FFF2-40B4-BE49-F238E27FC236}">
                <a16:creationId xmlns:a16="http://schemas.microsoft.com/office/drawing/2014/main" id="{75F62109-5243-3F4E-A980-F5E32FC45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DDE40-DEB0-694D-BE08-C0CBE00A7BC9}"/>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48923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73565-CAD5-5A49-A1A1-2FB021188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3F58D5-B73E-6D42-A878-87D1EDBC9F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DF255-2ADA-2E41-9C75-10C5B9FFF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CA9B4-FB02-A143-9B33-D881ECA11A14}" type="datetimeFigureOut">
              <a:rPr lang="en-US" smtClean="0"/>
              <a:t>10/17/22</a:t>
            </a:fld>
            <a:endParaRPr lang="en-US"/>
          </a:p>
        </p:txBody>
      </p:sp>
      <p:sp>
        <p:nvSpPr>
          <p:cNvPr id="5" name="Footer Placeholder 4">
            <a:extLst>
              <a:ext uri="{FF2B5EF4-FFF2-40B4-BE49-F238E27FC236}">
                <a16:creationId xmlns:a16="http://schemas.microsoft.com/office/drawing/2014/main" id="{AC54665F-DFF3-5D4E-977F-18B792DA3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EA938-B5C5-724E-A118-2C3934254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BAC13-48C1-5B45-B05D-09E5E9D18CC5}" type="slidenum">
              <a:rPr lang="en-US" smtClean="0"/>
              <a:t>‹#›</a:t>
            </a:fld>
            <a:endParaRPr lang="en-US"/>
          </a:p>
        </p:txBody>
      </p:sp>
    </p:spTree>
    <p:extLst>
      <p:ext uri="{BB962C8B-B14F-4D97-AF65-F5344CB8AC3E}">
        <p14:creationId xmlns:p14="http://schemas.microsoft.com/office/powerpoint/2010/main" val="3279229554"/>
      </p:ext>
    </p:extLst>
  </p:cSld>
  <p:clrMap bg1="lt1" tx1="dk1" bg2="lt2" tx2="dk2" accent1="accent1" accent2="accent2" accent3="accent3" accent4="accent4" accent5="accent5" accent6="accent6" hlink="hlink" folHlink="folHlink"/>
  <p:sldLayoutIdLst>
    <p:sldLayoutId id="2147483903"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3451766" y="784766"/>
            <a:ext cx="5288468" cy="5288468"/>
          </a:xfrm>
          <a:prstGeom prst="rect">
            <a:avLst/>
          </a:prstGeom>
        </p:spPr>
      </p:pic>
      <p:sp>
        <p:nvSpPr>
          <p:cNvPr id="2" name="TextBox 1">
            <a:extLst>
              <a:ext uri="{FF2B5EF4-FFF2-40B4-BE49-F238E27FC236}">
                <a16:creationId xmlns:a16="http://schemas.microsoft.com/office/drawing/2014/main" id="{E54DBF25-E7D2-2549-D5E0-508C47ECCEF4}"/>
              </a:ext>
            </a:extLst>
          </p:cNvPr>
          <p:cNvSpPr txBox="1"/>
          <p:nvPr/>
        </p:nvSpPr>
        <p:spPr>
          <a:xfrm>
            <a:off x="0" y="-52752"/>
            <a:ext cx="12192000" cy="1015663"/>
          </a:xfrm>
          <a:prstGeom prst="rect">
            <a:avLst/>
          </a:prstGeom>
          <a:noFill/>
        </p:spPr>
        <p:txBody>
          <a:bodyPr wrap="square" rtlCol="0">
            <a:spAutoFit/>
          </a:bodyPr>
          <a:lstStyle/>
          <a:p>
            <a:pPr algn="ctr"/>
            <a:r>
              <a:rPr lang="en-US" sz="6000" dirty="0"/>
              <a:t>The Believing Brain</a:t>
            </a:r>
          </a:p>
        </p:txBody>
      </p:sp>
    </p:spTree>
    <p:extLst>
      <p:ext uri="{BB962C8B-B14F-4D97-AF65-F5344CB8AC3E}">
        <p14:creationId xmlns:p14="http://schemas.microsoft.com/office/powerpoint/2010/main" val="2262625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F6F8FA-4B6A-6243-BC7F-A2F043D249CE}"/>
              </a:ext>
            </a:extLst>
          </p:cNvPr>
          <p:cNvSpPr txBox="1"/>
          <p:nvPr/>
        </p:nvSpPr>
        <p:spPr>
          <a:xfrm>
            <a:off x="4616970" y="148350"/>
            <a:ext cx="7575030" cy="6363280"/>
          </a:xfrm>
          <a:prstGeom prst="rect">
            <a:avLst/>
          </a:prstGeom>
          <a:noFill/>
        </p:spPr>
        <p:txBody>
          <a:bodyPr wrap="square">
            <a:spAutoFit/>
          </a:bodyPr>
          <a:lstStyle/>
          <a:p>
            <a:pPr algn="ctr">
              <a:spcBef>
                <a:spcPts val="600"/>
              </a:spcBef>
              <a:spcAft>
                <a:spcPts val="900"/>
              </a:spcAft>
            </a:pPr>
            <a:r>
              <a:rPr lang="en-US" sz="3200" dirty="0"/>
              <a:t>Simplicity Exercise #3</a:t>
            </a:r>
          </a:p>
          <a:p>
            <a:pPr algn="ctr">
              <a:spcBef>
                <a:spcPts val="600"/>
              </a:spcBef>
              <a:spcAft>
                <a:spcPts val="900"/>
              </a:spcAft>
            </a:pPr>
            <a:r>
              <a:rPr lang="en-US" sz="3200" i="1" dirty="0"/>
              <a:t>The Leap</a:t>
            </a:r>
            <a:br>
              <a:rPr lang="en-US" sz="3200" i="1" dirty="0"/>
            </a:br>
            <a:r>
              <a:rPr lang="en-US" sz="3200" i="1" dirty="0"/>
              <a:t>…</a:t>
            </a:r>
            <a:endParaRPr lang="en-US" sz="3200" dirty="0"/>
          </a:p>
          <a:p>
            <a:pPr algn="ctr">
              <a:spcBef>
                <a:spcPts val="600"/>
              </a:spcBef>
              <a:spcAft>
                <a:spcPts val="900"/>
              </a:spcAft>
            </a:pPr>
            <a:r>
              <a:rPr lang="en-US" sz="3200" dirty="0"/>
              <a:t>Picture what you REALLY wish.</a:t>
            </a:r>
          </a:p>
          <a:p>
            <a:pPr algn="ctr">
              <a:spcBef>
                <a:spcPts val="600"/>
              </a:spcBef>
              <a:spcAft>
                <a:spcPts val="900"/>
              </a:spcAft>
            </a:pPr>
            <a:r>
              <a:rPr lang="en-US" sz="3200" dirty="0"/>
              <a:t>Is it for a friend to end an addiction?</a:t>
            </a:r>
          </a:p>
          <a:p>
            <a:pPr algn="ctr">
              <a:spcBef>
                <a:spcPts val="600"/>
              </a:spcBef>
              <a:spcAft>
                <a:spcPts val="900"/>
              </a:spcAft>
            </a:pPr>
            <a:r>
              <a:rPr lang="en-US" sz="3200" dirty="0"/>
              <a:t>Is it to get along with someone?</a:t>
            </a:r>
          </a:p>
          <a:p>
            <a:pPr algn="ctr">
              <a:spcBef>
                <a:spcPts val="600"/>
              </a:spcBef>
              <a:spcAft>
                <a:spcPts val="900"/>
              </a:spcAft>
            </a:pPr>
            <a:r>
              <a:rPr lang="en-US" sz="3200" dirty="0"/>
              <a:t>Is it to surface from deep depression?</a:t>
            </a:r>
          </a:p>
          <a:p>
            <a:pPr algn="ctr">
              <a:spcBef>
                <a:spcPts val="600"/>
              </a:spcBef>
              <a:spcAft>
                <a:spcPts val="900"/>
              </a:spcAft>
            </a:pPr>
            <a:r>
              <a:rPr lang="en-US" sz="3200" dirty="0"/>
              <a:t>Is it to believe in a higher goal?</a:t>
            </a:r>
            <a:br>
              <a:rPr lang="en-US" sz="3200" dirty="0"/>
            </a:br>
            <a:r>
              <a:rPr lang="en-US" sz="3200" dirty="0"/>
              <a:t>…</a:t>
            </a:r>
          </a:p>
          <a:p>
            <a:pPr algn="ctr">
              <a:spcBef>
                <a:spcPts val="600"/>
              </a:spcBef>
              <a:spcAft>
                <a:spcPts val="900"/>
              </a:spcAft>
            </a:pPr>
            <a:r>
              <a:rPr lang="en-US" sz="3200" dirty="0"/>
              <a:t>Now, notice which way you lean.</a:t>
            </a:r>
          </a:p>
        </p:txBody>
      </p:sp>
      <p:pic>
        <p:nvPicPr>
          <p:cNvPr id="5" name="Picture 4" descr="A group of people in a cave&#10;&#10;Description automatically generated with low confidence">
            <a:extLst>
              <a:ext uri="{FF2B5EF4-FFF2-40B4-BE49-F238E27FC236}">
                <a16:creationId xmlns:a16="http://schemas.microsoft.com/office/drawing/2014/main" id="{7802380E-F781-1A46-8158-E089C3E3F39C}"/>
              </a:ext>
            </a:extLst>
          </p:cNvPr>
          <p:cNvPicPr>
            <a:picLocks noChangeAspect="1"/>
          </p:cNvPicPr>
          <p:nvPr/>
        </p:nvPicPr>
        <p:blipFill>
          <a:blip r:embed="rId4"/>
          <a:stretch>
            <a:fillRect/>
          </a:stretch>
        </p:blipFill>
        <p:spPr>
          <a:xfrm>
            <a:off x="-41843" y="177800"/>
            <a:ext cx="5143500" cy="6858000"/>
          </a:xfrm>
          <a:prstGeom prst="rect">
            <a:avLst/>
          </a:prstGeom>
        </p:spPr>
      </p:pic>
    </p:spTree>
    <p:extLst>
      <p:ext uri="{BB962C8B-B14F-4D97-AF65-F5344CB8AC3E}">
        <p14:creationId xmlns:p14="http://schemas.microsoft.com/office/powerpoint/2010/main" val="311064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7726581" y="834001"/>
            <a:ext cx="3479054" cy="5288468"/>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C3943B1-85D7-2845-51C5-667D88E74A92}"/>
              </a:ext>
            </a:extLst>
          </p:cNvPr>
          <p:cNvSpPr txBox="1"/>
          <p:nvPr/>
        </p:nvSpPr>
        <p:spPr>
          <a:xfrm>
            <a:off x="-1" y="758589"/>
            <a:ext cx="7528143" cy="3354765"/>
          </a:xfrm>
          <a:prstGeom prst="rect">
            <a:avLst/>
          </a:prstGeom>
          <a:noFill/>
        </p:spPr>
        <p:txBody>
          <a:bodyPr wrap="square" rtlCol="0">
            <a:spAutoFit/>
          </a:bodyPr>
          <a:lstStyle/>
          <a:p>
            <a:pPr algn="ctr"/>
            <a:r>
              <a:rPr lang="en-US" sz="4000" dirty="0"/>
              <a:t>The Believing Brain</a:t>
            </a:r>
          </a:p>
          <a:p>
            <a:pPr algn="ctr"/>
            <a:r>
              <a:rPr lang="en-US" sz="2800" dirty="0"/>
              <a:t>prepared for </a:t>
            </a:r>
            <a:r>
              <a:rPr lang="en-US" sz="2800" b="0" i="0" dirty="0">
                <a:solidFill>
                  <a:srgbClr val="333333"/>
                </a:solidFill>
                <a:effectLst/>
                <a:latin typeface="roboto" panose="02000000000000000000" pitchFamily="2" charset="0"/>
              </a:rPr>
              <a:t>The IIRP World Conference – Inviting Collective Energy</a:t>
            </a:r>
            <a:endParaRPr lang="en-US" sz="2800" dirty="0"/>
          </a:p>
          <a:p>
            <a:pPr algn="ctr"/>
            <a:endParaRPr lang="en-US" dirty="0"/>
          </a:p>
          <a:p>
            <a:pPr algn="ctr"/>
            <a:r>
              <a:rPr lang="en-US" sz="2400" dirty="0"/>
              <a:t>Taken from chapters 17-20 of </a:t>
            </a:r>
            <a:br>
              <a:rPr lang="en-US" sz="2400" dirty="0"/>
            </a:br>
            <a:r>
              <a:rPr lang="en-US" sz="2400" i="1" dirty="0"/>
              <a:t>20 Opportunities to Transform Yourself While Teaching </a:t>
            </a:r>
            <a:r>
              <a:rPr lang="en-US" sz="1800" dirty="0">
                <a:effectLst/>
                <a:latin typeface="Times New Roman" panose="02020603050405020304" pitchFamily="18" charset="0"/>
                <a:ea typeface="Times New Roman" panose="02020603050405020304" pitchFamily="18" charset="0"/>
              </a:rPr>
              <a:t> </a:t>
            </a:r>
          </a:p>
          <a:p>
            <a:pPr algn="ctr"/>
            <a:endParaRPr lang="en-US" dirty="0">
              <a:latin typeface="Times New Roman" panose="02020603050405020304" pitchFamily="18" charset="0"/>
              <a:ea typeface="Times New Roman" panose="02020603050405020304" pitchFamily="18" charset="0"/>
            </a:endParaRPr>
          </a:p>
          <a:p>
            <a:pPr algn="ctr"/>
            <a:r>
              <a:rPr lang="en-US" sz="1600" dirty="0">
                <a:effectLst/>
                <a:latin typeface="Times New Roman" panose="02020603050405020304" pitchFamily="18" charset="0"/>
                <a:ea typeface="Times New Roman" panose="02020603050405020304" pitchFamily="18" charset="0"/>
              </a:rPr>
              <a:t>(Bickart, J. (2022). </a:t>
            </a:r>
            <a:r>
              <a:rPr lang="en-US" sz="1600" i="1" dirty="0">
                <a:effectLst/>
                <a:latin typeface="Times New Roman" panose="02020603050405020304" pitchFamily="18" charset="0"/>
                <a:ea typeface="Times New Roman" panose="02020603050405020304" pitchFamily="18" charset="0"/>
              </a:rPr>
              <a:t>20 Opportunities to Transform Yourself While Teaching</a:t>
            </a:r>
            <a:r>
              <a:rPr lang="en-US" sz="1600" dirty="0">
                <a:effectLst/>
                <a:latin typeface="Times New Roman" panose="02020603050405020304" pitchFamily="18" charset="0"/>
                <a:ea typeface="Times New Roman" panose="02020603050405020304" pitchFamily="18" charset="0"/>
              </a:rPr>
              <a:t>. Asheville, NC: Red Shirt Interactive Group.)</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5849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8A2559-2EA1-B565-99EE-A1EDE40D9758}"/>
              </a:ext>
            </a:extLst>
          </p:cNvPr>
          <p:cNvSpPr txBox="1"/>
          <p:nvPr/>
        </p:nvSpPr>
        <p:spPr>
          <a:xfrm>
            <a:off x="1112112" y="322732"/>
            <a:ext cx="8603387" cy="923330"/>
          </a:xfrm>
          <a:prstGeom prst="rect">
            <a:avLst/>
          </a:prstGeom>
          <a:noFill/>
        </p:spPr>
        <p:txBody>
          <a:bodyPr wrap="square" rtlCol="0">
            <a:spAutoFit/>
          </a:bodyPr>
          <a:lstStyle/>
          <a:p>
            <a:r>
              <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rPr>
              <a:t>Literature Review as seen on </a:t>
            </a:r>
            <a:r>
              <a:rPr lang="en-US" altLang="en-US" sz="3600" b="1" dirty="0" err="1">
                <a:latin typeface="Times New Roman" panose="02020603050405020304" pitchFamily="18" charset="0"/>
                <a:ea typeface="Times New Roman" panose="02020603050405020304" pitchFamily="18" charset="0"/>
                <a:cs typeface="Times New Roman" panose="02020603050405020304" pitchFamily="18" charset="0"/>
              </a:rPr>
              <a:t>bickart.org</a:t>
            </a:r>
            <a:endPar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2" name="Rectangle 1">
            <a:extLst>
              <a:ext uri="{FF2B5EF4-FFF2-40B4-BE49-F238E27FC236}">
                <a16:creationId xmlns:a16="http://schemas.microsoft.com/office/drawing/2014/main" id="{B3197F59-347B-BF48-84B3-A835A0055212}"/>
              </a:ext>
            </a:extLst>
          </p:cNvPr>
          <p:cNvSpPr>
            <a:spLocks noChangeArrowheads="1"/>
          </p:cNvSpPr>
          <p:nvPr/>
        </p:nvSpPr>
        <p:spPr bwMode="auto">
          <a:xfrm>
            <a:off x="1112112" y="920806"/>
            <a:ext cx="1089764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Wisdom Teaching and Practical Exercises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(Laozi, 2005/circa 500 BC)</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Childhood &amp; Spirituality</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(Bickart, 2013, 2018, 2020a, 2020b, 2020c, 2022; Hart, 2001, 2010, 2014a, 2014b; L. Miller, 2015; L. W. E. S. Miller, 2021)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Awareness, Mindsight, and Flow</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(Csikszentmihalyi, 1994; Csikszentmihalyi &amp; Pratt, 2017; Siegel, 2010, 2018)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Mindfulness and Nondual Awareness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(Chopra, 2021; Chopra, Ford, &amp; Williamson, 2010;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Lantieri</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2008; Palmer, 1993, 1998, 2004; Palmer, Zajonc, &amp; Scribner, 2010)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Emotional and Social Intelligence, Presence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(Goleman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Boutsikaris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2006; Goleman &amp; Senge, 2007; Goleman &amp; Whitener, 2005; Senge, 2000, 2008)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Belief</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Boyce, 2016;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Knight, &amp; Encephalon, 2005; B. H. Lipton, 2005, 2006, 2014; B. H. Lipton,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Bhaerman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Right versus Left Brain Dominance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McGilchrist</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Early Opposition to the Mechanical View of Humans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(Dewey, 1910, 1916/2005)</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Historically Assumed Separateness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(Kuhn, 2004)</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Reduced Importance of Childhood</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(Piaget, 1929/2007, 1950, 1959, 1965, 1973, 1976;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Inhelder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1969;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Valsiner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1927/2001)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Excessive Testing</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2010; Gonz</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lez &amp; Darling-Hammond, 1997;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Gurwitz</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Pease, Education., &amp; Corporation., 1981;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Haggstrom</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Grissmer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Center for the Study of the Teaching Profession (Rand Corporation), 1988;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Koppich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Merseth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American Association of Colleges for Teacher Education., &amp; National Commission on Teaching &amp; America's Future (U.S.), 2000; Millman &amp; Darling-Hammond, 1990; Wise, Darling-Hammond, Berry, Profession., &amp; Education, 1987; Wise, Darling-Hammond, &amp; Klein, 1986;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Zeichner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et al., 2000)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Education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Students-only, Community-centered, Right Answers, Restricted Resources, Not tests, Not algebra, Not control, Not norms, Brick &amp; Mortar Schools, Integrated Disciplines, Inspirational Content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Dintersmith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2018; Hart, 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1800s Factory Model</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(Skinner, 1953; Thorndike, 1913/2010)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56901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08439-F70B-FB56-7875-9B666C3DB862}"/>
              </a:ext>
            </a:extLst>
          </p:cNvPr>
          <p:cNvPicPr>
            <a:picLocks noChangeAspect="1"/>
          </p:cNvPicPr>
          <p:nvPr/>
        </p:nvPicPr>
        <p:blipFill>
          <a:blip r:embed="rId3"/>
          <a:srcRect/>
          <a:stretch/>
        </p:blipFill>
        <p:spPr>
          <a:xfrm>
            <a:off x="365720" y="529356"/>
            <a:ext cx="2806365" cy="2962274"/>
          </a:xfrm>
          <a:prstGeom prst="rect">
            <a:avLst/>
          </a:prstGeom>
        </p:spPr>
      </p:pic>
      <p:sp>
        <p:nvSpPr>
          <p:cNvPr id="2" name="TextBox 1">
            <a:extLst>
              <a:ext uri="{FF2B5EF4-FFF2-40B4-BE49-F238E27FC236}">
                <a16:creationId xmlns:a16="http://schemas.microsoft.com/office/drawing/2014/main" id="{87238F8A-0837-82B8-5C3C-5811656144B5}"/>
              </a:ext>
            </a:extLst>
          </p:cNvPr>
          <p:cNvSpPr txBox="1"/>
          <p:nvPr/>
        </p:nvSpPr>
        <p:spPr>
          <a:xfrm>
            <a:off x="3081404" y="529754"/>
            <a:ext cx="9110596" cy="3046988"/>
          </a:xfrm>
          <a:prstGeom prst="rect">
            <a:avLst/>
          </a:prstGeom>
          <a:noFill/>
        </p:spPr>
        <p:txBody>
          <a:bodyPr wrap="square" rtlCol="0">
            <a:spAutoFit/>
          </a:bodyPr>
          <a:lstStyle/>
          <a:p>
            <a:r>
              <a:rPr lang="en-US" sz="2400" dirty="0"/>
              <a:t>Where The Role of Belief enters the Restorative Practices</a:t>
            </a:r>
            <a:br>
              <a:rPr lang="en-US" sz="2400" dirty="0"/>
            </a:br>
            <a:endParaRPr lang="en-US" sz="2400" dirty="0"/>
          </a:p>
          <a:p>
            <a:pPr marL="800100" lvl="1" indent="-342900">
              <a:buFont typeface="Arial" panose="020B0604020202020204" pitchFamily="34" charset="0"/>
              <a:buChar char="•"/>
            </a:pPr>
            <a:r>
              <a:rPr lang="en-US" sz="2400" dirty="0"/>
              <a:t>Lisa Miller </a:t>
            </a:r>
            <a:r>
              <a:rPr lang="en-US" sz="2400" i="1" dirty="0"/>
              <a:t>(The Awakened Brain)</a:t>
            </a:r>
            <a:r>
              <a:rPr lang="en-US" sz="2400" dirty="0"/>
              <a:t> The child’s innate knowing</a:t>
            </a:r>
            <a:br>
              <a:rPr lang="en-US" sz="2400" dirty="0"/>
            </a:br>
            <a:endParaRPr lang="en-US" sz="2400" dirty="0"/>
          </a:p>
          <a:p>
            <a:pPr marL="800100" lvl="1" indent="-342900">
              <a:buFont typeface="Arial" panose="020B0604020202020204" pitchFamily="34" charset="0"/>
              <a:buChar char="•"/>
            </a:pPr>
            <a:r>
              <a:rPr lang="en-US" sz="2400" dirty="0"/>
              <a:t>Restoring the Childhood View</a:t>
            </a:r>
            <a:br>
              <a:rPr lang="en-US" sz="2400" dirty="0"/>
            </a:br>
            <a:endParaRPr lang="en-US" sz="2400" dirty="0"/>
          </a:p>
          <a:p>
            <a:pPr marL="800100" lvl="1" indent="-342900">
              <a:buFont typeface="Arial" panose="020B0604020202020204" pitchFamily="34" charset="0"/>
              <a:buChar char="•"/>
            </a:pPr>
            <a:r>
              <a:rPr lang="en-US" sz="2400" dirty="0"/>
              <a:t>Build Resilience in Children</a:t>
            </a:r>
          </a:p>
          <a:p>
            <a:endParaRPr lang="en-US" sz="2400" dirty="0"/>
          </a:p>
        </p:txBody>
      </p:sp>
      <p:sp>
        <p:nvSpPr>
          <p:cNvPr id="4" name="TextBox 3">
            <a:extLst>
              <a:ext uri="{FF2B5EF4-FFF2-40B4-BE49-F238E27FC236}">
                <a16:creationId xmlns:a16="http://schemas.microsoft.com/office/drawing/2014/main" id="{8A9F2007-2F96-50C7-88C9-270B43F2B142}"/>
              </a:ext>
            </a:extLst>
          </p:cNvPr>
          <p:cNvSpPr txBox="1"/>
          <p:nvPr/>
        </p:nvSpPr>
        <p:spPr>
          <a:xfrm>
            <a:off x="1127342" y="3742548"/>
            <a:ext cx="10779557" cy="2800767"/>
          </a:xfrm>
          <a:prstGeom prst="rect">
            <a:avLst/>
          </a:prstGeom>
          <a:noFill/>
        </p:spPr>
        <p:txBody>
          <a:bodyPr wrap="square" rtlCol="0">
            <a:spAutoFit/>
          </a:bodyPr>
          <a:lstStyle/>
          <a:p>
            <a:pPr marL="342900" indent="-342900">
              <a:buFont typeface="Arial" panose="020B0604020202020204" pitchFamily="34" charset="0"/>
              <a:buChar char="•"/>
            </a:pPr>
            <a:r>
              <a:rPr lang="en-US" sz="2400" dirty="0"/>
              <a:t>Teach the children through the heart, not the head</a:t>
            </a:r>
          </a:p>
          <a:p>
            <a:pPr marL="342900" indent="-342900">
              <a:buFont typeface="Arial" panose="020B0604020202020204" pitchFamily="34" charset="0"/>
              <a:buChar char="•"/>
            </a:pPr>
            <a:r>
              <a:rPr lang="en-US" sz="2400" dirty="0"/>
              <a:t>Experience over instruction</a:t>
            </a:r>
          </a:p>
          <a:p>
            <a:pPr marL="342900" indent="-342900">
              <a:buFont typeface="Arial" panose="020B0604020202020204" pitchFamily="34" charset="0"/>
              <a:buChar char="•"/>
            </a:pPr>
            <a:r>
              <a:rPr lang="en-US" sz="2400" dirty="0"/>
              <a:t>2022 article citing suicide related to ACEs ... </a:t>
            </a:r>
            <a:br>
              <a:rPr lang="en-US" sz="2400" dirty="0"/>
            </a:br>
            <a:r>
              <a:rPr lang="en-US" sz="2400" dirty="0"/>
              <a:t>"Research on adverse childhood experiences (ACEs) has proliferated over the last couple of decades." </a:t>
            </a:r>
            <a:br>
              <a:rPr lang="en-US" sz="2400" dirty="0"/>
            </a:br>
            <a:r>
              <a:rPr lang="en-US" sz="1600" dirty="0"/>
              <a:t>(</a:t>
            </a:r>
            <a:r>
              <a:rPr lang="en-US" sz="1600" dirty="0">
                <a:effectLst/>
                <a:latin typeface="Times New Roman" panose="02020603050405020304" pitchFamily="18" charset="0"/>
                <a:ea typeface="Times New Roman" panose="02020603050405020304" pitchFamily="18" charset="0"/>
              </a:rPr>
              <a:t>Thompson, M. P., &amp; Sugg, M. (2022). Adverse Childhood Experiences and their Impact on Suicidal Behaviors. </a:t>
            </a:r>
            <a:r>
              <a:rPr lang="en-US" sz="1600" i="1" dirty="0">
                <a:effectLst/>
                <a:latin typeface="Times New Roman" panose="02020603050405020304" pitchFamily="18" charset="0"/>
                <a:ea typeface="Times New Roman" panose="02020603050405020304" pitchFamily="18" charset="0"/>
              </a:rPr>
              <a:t>The Journal Of The Blue Cross NC Institute For Health &amp; Human Services, Volume 2: Adverse Childhood Experiences</a:t>
            </a:r>
            <a:r>
              <a:rPr lang="en-US" sz="1600" dirty="0">
                <a:effectLst/>
                <a:latin typeface="Times New Roman" panose="02020603050405020304" pitchFamily="18" charset="0"/>
                <a:ea typeface="Times New Roman" panose="02020603050405020304" pitchFamily="18" charset="0"/>
              </a:rPr>
              <a:t>, 22</a:t>
            </a:r>
            <a:r>
              <a:rPr lang="en-US" sz="1600" dirty="0">
                <a:effectLst/>
              </a:rPr>
              <a:t> </a:t>
            </a:r>
            <a:r>
              <a:rPr lang="en-US" sz="1600" dirty="0"/>
              <a:t>, p. 22)</a:t>
            </a:r>
          </a:p>
          <a:p>
            <a:endParaRPr lang="en-US" sz="2400" dirty="0"/>
          </a:p>
        </p:txBody>
      </p:sp>
    </p:spTree>
    <p:extLst>
      <p:ext uri="{BB962C8B-B14F-4D97-AF65-F5344CB8AC3E}">
        <p14:creationId xmlns:p14="http://schemas.microsoft.com/office/powerpoint/2010/main" val="365103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90C8B0-7991-1A89-1C43-EADE75AEC451}"/>
              </a:ext>
            </a:extLst>
          </p:cNvPr>
          <p:cNvPicPr>
            <a:picLocks noChangeAspect="1"/>
          </p:cNvPicPr>
          <p:nvPr/>
        </p:nvPicPr>
        <p:blipFill>
          <a:blip r:embed="rId3"/>
          <a:stretch>
            <a:fillRect/>
          </a:stretch>
        </p:blipFill>
        <p:spPr>
          <a:xfrm>
            <a:off x="871572" y="116375"/>
            <a:ext cx="2790495" cy="3601483"/>
          </a:xfrm>
          <a:prstGeom prst="rect">
            <a:avLst/>
          </a:prstGeom>
        </p:spPr>
      </p:pic>
      <p:pic>
        <p:nvPicPr>
          <p:cNvPr id="4" name="Picture 3">
            <a:extLst>
              <a:ext uri="{FF2B5EF4-FFF2-40B4-BE49-F238E27FC236}">
                <a16:creationId xmlns:a16="http://schemas.microsoft.com/office/drawing/2014/main" id="{397E4D91-80F2-FC04-3941-78848E0E7B6B}"/>
              </a:ext>
            </a:extLst>
          </p:cNvPr>
          <p:cNvPicPr>
            <a:picLocks noChangeAspect="1"/>
          </p:cNvPicPr>
          <p:nvPr/>
        </p:nvPicPr>
        <p:blipFill>
          <a:blip r:embed="rId4"/>
          <a:stretch>
            <a:fillRect/>
          </a:stretch>
        </p:blipFill>
        <p:spPr>
          <a:xfrm>
            <a:off x="1387170" y="2687567"/>
            <a:ext cx="2945330" cy="3883001"/>
          </a:xfrm>
          <a:prstGeom prst="rect">
            <a:avLst/>
          </a:prstGeom>
        </p:spPr>
      </p:pic>
      <p:pic>
        <p:nvPicPr>
          <p:cNvPr id="6" name="Picture 5">
            <a:extLst>
              <a:ext uri="{FF2B5EF4-FFF2-40B4-BE49-F238E27FC236}">
                <a16:creationId xmlns:a16="http://schemas.microsoft.com/office/drawing/2014/main" id="{A0531327-1989-0E51-8C35-99C6A9C1DAD4}"/>
              </a:ext>
            </a:extLst>
          </p:cNvPr>
          <p:cNvPicPr>
            <a:picLocks noChangeAspect="1"/>
          </p:cNvPicPr>
          <p:nvPr/>
        </p:nvPicPr>
        <p:blipFill>
          <a:blip r:embed="rId5"/>
          <a:stretch>
            <a:fillRect/>
          </a:stretch>
        </p:blipFill>
        <p:spPr>
          <a:xfrm>
            <a:off x="4036533" y="116375"/>
            <a:ext cx="3509201" cy="4807125"/>
          </a:xfrm>
          <a:prstGeom prst="rect">
            <a:avLst/>
          </a:prstGeom>
        </p:spPr>
      </p:pic>
      <p:pic>
        <p:nvPicPr>
          <p:cNvPr id="7" name="Picture 6">
            <a:extLst>
              <a:ext uri="{FF2B5EF4-FFF2-40B4-BE49-F238E27FC236}">
                <a16:creationId xmlns:a16="http://schemas.microsoft.com/office/drawing/2014/main" id="{105CFA42-434A-BFBD-359F-BB3918710C75}"/>
              </a:ext>
            </a:extLst>
          </p:cNvPr>
          <p:cNvPicPr>
            <a:picLocks noChangeAspect="1"/>
          </p:cNvPicPr>
          <p:nvPr/>
        </p:nvPicPr>
        <p:blipFill>
          <a:blip r:embed="rId6"/>
          <a:stretch>
            <a:fillRect/>
          </a:stretch>
        </p:blipFill>
        <p:spPr>
          <a:xfrm>
            <a:off x="5733956" y="3066077"/>
            <a:ext cx="2790495" cy="3714846"/>
          </a:xfrm>
          <a:prstGeom prst="rect">
            <a:avLst/>
          </a:prstGeom>
        </p:spPr>
      </p:pic>
      <p:sp>
        <p:nvSpPr>
          <p:cNvPr id="8" name="TextBox 7">
            <a:extLst>
              <a:ext uri="{FF2B5EF4-FFF2-40B4-BE49-F238E27FC236}">
                <a16:creationId xmlns:a16="http://schemas.microsoft.com/office/drawing/2014/main" id="{EB805E1E-C450-2FE9-610E-801A03156D84}"/>
              </a:ext>
            </a:extLst>
          </p:cNvPr>
          <p:cNvSpPr txBox="1"/>
          <p:nvPr/>
        </p:nvSpPr>
        <p:spPr>
          <a:xfrm>
            <a:off x="8650397" y="224594"/>
            <a:ext cx="3089399" cy="5016758"/>
          </a:xfrm>
          <a:prstGeom prst="rect">
            <a:avLst/>
          </a:prstGeom>
          <a:noFill/>
        </p:spPr>
        <p:txBody>
          <a:bodyPr wrap="square" rtlCol="0">
            <a:spAutoFit/>
          </a:bodyPr>
          <a:lstStyle/>
          <a:p>
            <a:pPr algn="ctr"/>
            <a:r>
              <a:rPr lang="en-US" sz="3200" dirty="0"/>
              <a:t>Setting intentions can use both vertical and horizontal brain integration.</a:t>
            </a:r>
          </a:p>
          <a:p>
            <a:pPr algn="ctr"/>
            <a:endParaRPr lang="en-US" sz="3200" dirty="0"/>
          </a:p>
          <a:p>
            <a:pPr algn="ctr"/>
            <a:r>
              <a:rPr lang="en-US" sz="3200" dirty="0"/>
              <a:t>In layman's terms: your head and your heart.</a:t>
            </a:r>
          </a:p>
          <a:p>
            <a:pPr algn="ctr"/>
            <a:endParaRPr lang="en-US" sz="3200" dirty="0"/>
          </a:p>
        </p:txBody>
      </p:sp>
    </p:spTree>
    <p:extLst>
      <p:ext uri="{BB962C8B-B14F-4D97-AF65-F5344CB8AC3E}">
        <p14:creationId xmlns:p14="http://schemas.microsoft.com/office/powerpoint/2010/main" val="296183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95778C-21C6-BB46-A7EF-DB24EF07CA48}"/>
              </a:ext>
            </a:extLst>
          </p:cNvPr>
          <p:cNvSpPr txBox="1"/>
          <p:nvPr/>
        </p:nvSpPr>
        <p:spPr>
          <a:xfrm>
            <a:off x="5365720" y="653595"/>
            <a:ext cx="6393833" cy="5693866"/>
          </a:xfrm>
          <a:prstGeom prst="rect">
            <a:avLst/>
          </a:prstGeom>
          <a:noFill/>
        </p:spPr>
        <p:txBody>
          <a:bodyPr wrap="square" rtlCol="0">
            <a:spAutoFit/>
          </a:bodyPr>
          <a:lstStyle/>
          <a:p>
            <a:pPr algn="ctr"/>
            <a:r>
              <a:rPr lang="en-US" sz="2800" dirty="0"/>
              <a:t>We started to use </a:t>
            </a:r>
          </a:p>
          <a:p>
            <a:pPr algn="ctr"/>
            <a:r>
              <a:rPr lang="en-US" sz="2800" dirty="0"/>
              <a:t>our left brain, and gained language, but …</a:t>
            </a:r>
          </a:p>
          <a:p>
            <a:pPr algn="ctr"/>
            <a:r>
              <a:rPr lang="en-US" sz="2800" dirty="0"/>
              <a:t>it was the end of simplicity …</a:t>
            </a:r>
          </a:p>
          <a:p>
            <a:pPr algn="ctr"/>
            <a:r>
              <a:rPr lang="en-US" sz="2800" dirty="0"/>
              <a:t>the end of living in the right brain …</a:t>
            </a:r>
          </a:p>
          <a:p>
            <a:pPr algn="ctr"/>
            <a:r>
              <a:rPr lang="en-US" sz="2800" dirty="0"/>
              <a:t>the end of heart thought …</a:t>
            </a:r>
          </a:p>
          <a:p>
            <a:pPr algn="ctr"/>
            <a:r>
              <a:rPr lang="en-US" sz="2800" dirty="0"/>
              <a:t>the end of </a:t>
            </a:r>
          </a:p>
          <a:p>
            <a:pPr algn="ctr"/>
            <a:r>
              <a:rPr lang="en-US" sz="2800" i="1" dirty="0"/>
              <a:t>The</a:t>
            </a:r>
            <a:r>
              <a:rPr lang="en-US" sz="2800" dirty="0"/>
              <a:t> </a:t>
            </a:r>
            <a:r>
              <a:rPr lang="en-US" sz="2800" i="1" dirty="0"/>
              <a:t>Top of our Game.</a:t>
            </a:r>
          </a:p>
          <a:p>
            <a:pPr algn="ctr"/>
            <a:endParaRPr lang="en-US" sz="2800" i="1" dirty="0"/>
          </a:p>
          <a:p>
            <a:pPr algn="ctr"/>
            <a:r>
              <a:rPr lang="en-US" sz="2800" dirty="0"/>
              <a:t>“It is very simple to be happy; </a:t>
            </a:r>
          </a:p>
          <a:p>
            <a:pPr algn="ctr"/>
            <a:r>
              <a:rPr lang="en-US" sz="2800" dirty="0"/>
              <a:t>but it is very difficult to be simple.” </a:t>
            </a:r>
            <a:br>
              <a:rPr lang="en-US" sz="2800" dirty="0"/>
            </a:br>
            <a:r>
              <a:rPr lang="en-US" sz="2800" dirty="0"/>
              <a:t>- Rabindranath Tagore</a:t>
            </a:r>
          </a:p>
          <a:p>
            <a:pPr algn="ctr"/>
            <a:endParaRPr lang="en-US" sz="2800" i="1" dirty="0"/>
          </a:p>
          <a:p>
            <a:pPr algn="ctr"/>
            <a:endParaRPr lang="en-US" sz="2800" i="1" dirty="0"/>
          </a:p>
        </p:txBody>
      </p:sp>
      <p:pic>
        <p:nvPicPr>
          <p:cNvPr id="2" name="Picture 1" descr="A child standing next to a river&#10;&#10;Description automatically generated with medium confidence">
            <a:extLst>
              <a:ext uri="{FF2B5EF4-FFF2-40B4-BE49-F238E27FC236}">
                <a16:creationId xmlns:a16="http://schemas.microsoft.com/office/drawing/2014/main" id="{E342682F-8ED3-E739-E232-F9F47214EA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005" y="343204"/>
            <a:ext cx="5599498" cy="5966131"/>
          </a:xfrm>
          <a:prstGeom prst="rect">
            <a:avLst/>
          </a:prstGeom>
        </p:spPr>
      </p:pic>
    </p:spTree>
    <p:extLst>
      <p:ext uri="{BB962C8B-B14F-4D97-AF65-F5344CB8AC3E}">
        <p14:creationId xmlns:p14="http://schemas.microsoft.com/office/powerpoint/2010/main" val="1769522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person, young&#10;&#10;Description automatically generated">
            <a:extLst>
              <a:ext uri="{FF2B5EF4-FFF2-40B4-BE49-F238E27FC236}">
                <a16:creationId xmlns:a16="http://schemas.microsoft.com/office/drawing/2014/main" id="{D28B97F1-362E-2F73-22F1-1D78B01621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sp>
        <p:nvSpPr>
          <p:cNvPr id="8" name="TextBox 7">
            <a:extLst>
              <a:ext uri="{FF2B5EF4-FFF2-40B4-BE49-F238E27FC236}">
                <a16:creationId xmlns:a16="http://schemas.microsoft.com/office/drawing/2014/main" id="{0BE3B5D2-8095-83CD-9ACA-E3608B577EDA}"/>
              </a:ext>
            </a:extLst>
          </p:cNvPr>
          <p:cNvSpPr txBox="1"/>
          <p:nvPr/>
        </p:nvSpPr>
        <p:spPr>
          <a:xfrm>
            <a:off x="0" y="1671927"/>
            <a:ext cx="6096000" cy="1569660"/>
          </a:xfrm>
          <a:prstGeom prst="rect">
            <a:avLst/>
          </a:prstGeom>
          <a:noFill/>
        </p:spPr>
        <p:txBody>
          <a:bodyPr wrap="square" rtlCol="0">
            <a:spAutoFit/>
          </a:bodyPr>
          <a:lstStyle/>
          <a:p>
            <a:pPr algn="ctr"/>
            <a:r>
              <a:rPr lang="en-US" sz="3200" dirty="0"/>
              <a:t>Simplicity Exercise #1</a:t>
            </a:r>
          </a:p>
          <a:p>
            <a:pPr algn="ctr"/>
            <a:endParaRPr lang="en-US" sz="3200" dirty="0"/>
          </a:p>
          <a:p>
            <a:pPr algn="ctr"/>
            <a:r>
              <a:rPr lang="en-US" sz="3200" dirty="0"/>
              <a:t>Look at the Stars</a:t>
            </a:r>
          </a:p>
        </p:txBody>
      </p:sp>
    </p:spTree>
    <p:extLst>
      <p:ext uri="{BB962C8B-B14F-4D97-AF65-F5344CB8AC3E}">
        <p14:creationId xmlns:p14="http://schemas.microsoft.com/office/powerpoint/2010/main" val="322248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ED979-B6CF-D5EE-91A5-B2053C0217DB}"/>
              </a:ext>
            </a:extLst>
          </p:cNvPr>
          <p:cNvSpPr txBox="1"/>
          <p:nvPr/>
        </p:nvSpPr>
        <p:spPr>
          <a:xfrm>
            <a:off x="-134911" y="1414466"/>
            <a:ext cx="6096000" cy="3539430"/>
          </a:xfrm>
          <a:prstGeom prst="rect">
            <a:avLst/>
          </a:prstGeom>
          <a:noFill/>
        </p:spPr>
        <p:txBody>
          <a:bodyPr wrap="square" rtlCol="0">
            <a:spAutoFit/>
          </a:bodyPr>
          <a:lstStyle/>
          <a:p>
            <a:pPr algn="ctr"/>
            <a:r>
              <a:rPr lang="en-US" sz="3200" dirty="0"/>
              <a:t>Simplicity Exercise #2</a:t>
            </a:r>
          </a:p>
          <a:p>
            <a:pPr algn="ctr"/>
            <a:endParaRPr lang="en-US" sz="3200" dirty="0"/>
          </a:p>
          <a:p>
            <a:pPr algn="ctr"/>
            <a:r>
              <a:rPr lang="en-US" sz="3200" dirty="0"/>
              <a:t>Baby Bella</a:t>
            </a:r>
          </a:p>
          <a:p>
            <a:pPr algn="ctr"/>
            <a:endParaRPr lang="en-US" sz="3200" dirty="0"/>
          </a:p>
          <a:p>
            <a:pPr algn="ctr"/>
            <a:r>
              <a:rPr lang="en-US" sz="3200" dirty="0"/>
              <a:t>The senses as a gateway to observation.</a:t>
            </a:r>
          </a:p>
          <a:p>
            <a:pPr algn="ctr"/>
            <a:endParaRPr lang="en-US" sz="3200" dirty="0"/>
          </a:p>
        </p:txBody>
      </p:sp>
      <p:pic>
        <p:nvPicPr>
          <p:cNvPr id="6" name="Picture 5">
            <a:extLst>
              <a:ext uri="{FF2B5EF4-FFF2-40B4-BE49-F238E27FC236}">
                <a16:creationId xmlns:a16="http://schemas.microsoft.com/office/drawing/2014/main" id="{5E676C24-D681-66AB-7BAF-ABA218A457F4}"/>
              </a:ext>
            </a:extLst>
          </p:cNvPr>
          <p:cNvPicPr>
            <a:picLocks noChangeAspect="1"/>
          </p:cNvPicPr>
          <p:nvPr/>
        </p:nvPicPr>
        <p:blipFill>
          <a:blip r:embed="rId4"/>
          <a:stretch>
            <a:fillRect/>
          </a:stretch>
        </p:blipFill>
        <p:spPr>
          <a:xfrm>
            <a:off x="5571798" y="871534"/>
            <a:ext cx="6096000" cy="4572000"/>
          </a:xfrm>
          <a:prstGeom prst="rect">
            <a:avLst/>
          </a:prstGeom>
        </p:spPr>
      </p:pic>
    </p:spTree>
    <p:extLst>
      <p:ext uri="{BB962C8B-B14F-4D97-AF65-F5344CB8AC3E}">
        <p14:creationId xmlns:p14="http://schemas.microsoft.com/office/powerpoint/2010/main" val="3434718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2B707C-356E-F44C-A75E-8B704F841D44}"/>
              </a:ext>
            </a:extLst>
          </p:cNvPr>
          <p:cNvSpPr txBox="1"/>
          <p:nvPr/>
        </p:nvSpPr>
        <p:spPr>
          <a:xfrm>
            <a:off x="301529" y="917407"/>
            <a:ext cx="5321085" cy="5078313"/>
          </a:xfrm>
          <a:prstGeom prst="rect">
            <a:avLst/>
          </a:prstGeom>
          <a:noFill/>
        </p:spPr>
        <p:txBody>
          <a:bodyPr wrap="square" rtlCol="0">
            <a:spAutoFit/>
          </a:bodyPr>
          <a:lstStyle/>
          <a:p>
            <a:pPr lvl="2" algn="ctr"/>
            <a:r>
              <a:rPr lang="en-US" sz="3600" i="1" dirty="0"/>
              <a:t>Believing is a Cause not a Consequence</a:t>
            </a:r>
            <a:endParaRPr lang="en-US" sz="6000" i="1" dirty="0"/>
          </a:p>
          <a:p>
            <a:pPr lvl="2" algn="ctr"/>
            <a:endParaRPr lang="en-US" sz="3600" dirty="0"/>
          </a:p>
          <a:p>
            <a:pPr lvl="2" algn="ctr"/>
            <a:r>
              <a:rPr lang="en-US" sz="3600" dirty="0"/>
              <a:t>Don’t ask if you believe 100% in your intentions …</a:t>
            </a:r>
          </a:p>
          <a:p>
            <a:pPr lvl="2" algn="ctr"/>
            <a:endParaRPr lang="en-US" sz="3600" dirty="0"/>
          </a:p>
          <a:p>
            <a:pPr lvl="2" algn="ctr"/>
            <a:r>
              <a:rPr lang="en-US" sz="3600" dirty="0"/>
              <a:t>just ask yourself, </a:t>
            </a:r>
          </a:p>
          <a:p>
            <a:pPr lvl="2" algn="ctr"/>
            <a:r>
              <a:rPr lang="en-US" sz="3600" i="1" dirty="0"/>
              <a:t>“Is it a yes or a no?”</a:t>
            </a:r>
            <a:endParaRPr lang="en-US" sz="3600" dirty="0"/>
          </a:p>
        </p:txBody>
      </p:sp>
      <p:pic>
        <p:nvPicPr>
          <p:cNvPr id="2" name="Picture 1">
            <a:extLst>
              <a:ext uri="{FF2B5EF4-FFF2-40B4-BE49-F238E27FC236}">
                <a16:creationId xmlns:a16="http://schemas.microsoft.com/office/drawing/2014/main" id="{BE782E9C-2ECA-854C-707B-F3E3804E5479}"/>
              </a:ext>
            </a:extLst>
          </p:cNvPr>
          <p:cNvPicPr>
            <a:picLocks noChangeAspect="1"/>
          </p:cNvPicPr>
          <p:nvPr/>
        </p:nvPicPr>
        <p:blipFill>
          <a:blip r:embed="rId3"/>
          <a:stretch>
            <a:fillRect/>
          </a:stretch>
        </p:blipFill>
        <p:spPr>
          <a:xfrm>
            <a:off x="6095999" y="540787"/>
            <a:ext cx="4637053" cy="5724757"/>
          </a:xfrm>
          <a:prstGeom prst="rect">
            <a:avLst/>
          </a:prstGeom>
        </p:spPr>
      </p:pic>
    </p:spTree>
    <p:extLst>
      <p:ext uri="{BB962C8B-B14F-4D97-AF65-F5344CB8AC3E}">
        <p14:creationId xmlns:p14="http://schemas.microsoft.com/office/powerpoint/2010/main" val="950510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21751</TotalTime>
  <Words>8150</Words>
  <Application>Microsoft Macintosh PowerPoint</Application>
  <PresentationFormat>Widescreen</PresentationFormat>
  <Paragraphs>314</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roboto</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Intuitive Education</dc:title>
  <dc:creator>john bickart</dc:creator>
  <cp:lastModifiedBy>john bickart</cp:lastModifiedBy>
  <cp:revision>722</cp:revision>
  <cp:lastPrinted>2022-10-17T18:56:06Z</cp:lastPrinted>
  <dcterms:created xsi:type="dcterms:W3CDTF">2019-10-28T11:27:33Z</dcterms:created>
  <dcterms:modified xsi:type="dcterms:W3CDTF">2022-10-17T20:21:57Z</dcterms:modified>
</cp:coreProperties>
</file>