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26"/>
  </p:notesMasterIdLst>
  <p:sldIdLst>
    <p:sldId id="549" r:id="rId2"/>
    <p:sldId id="555" r:id="rId3"/>
    <p:sldId id="394" r:id="rId4"/>
    <p:sldId id="556" r:id="rId5"/>
    <p:sldId id="541" r:id="rId6"/>
    <p:sldId id="330" r:id="rId7"/>
    <p:sldId id="313" r:id="rId8"/>
    <p:sldId id="390" r:id="rId9"/>
    <p:sldId id="396" r:id="rId10"/>
    <p:sldId id="398" r:id="rId11"/>
    <p:sldId id="510" r:id="rId12"/>
    <p:sldId id="359" r:id="rId13"/>
    <p:sldId id="400" r:id="rId14"/>
    <p:sldId id="508" r:id="rId15"/>
    <p:sldId id="315" r:id="rId16"/>
    <p:sldId id="401" r:id="rId17"/>
    <p:sldId id="509" r:id="rId18"/>
    <p:sldId id="421" r:id="rId19"/>
    <p:sldId id="288" r:id="rId20"/>
    <p:sldId id="312" r:id="rId21"/>
    <p:sldId id="402" r:id="rId22"/>
    <p:sldId id="511" r:id="rId23"/>
    <p:sldId id="426"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9E7"/>
    <a:srgbClr val="C0EBD2"/>
    <a:srgbClr val="94A7FF"/>
    <a:srgbClr val="0027B4"/>
    <a:srgbClr val="01155E"/>
    <a:srgbClr val="00005E"/>
    <a:srgbClr val="4C5DE9"/>
    <a:srgbClr val="0320FF"/>
    <a:srgbClr val="2E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4"/>
    <p:restoredTop sz="81672"/>
  </p:normalViewPr>
  <p:slideViewPr>
    <p:cSldViewPr snapToGrid="0" snapToObjects="1">
      <p:cViewPr varScale="1">
        <p:scale>
          <a:sx n="82" d="100"/>
          <a:sy n="82" d="100"/>
        </p:scale>
        <p:origin x="1328" y="160"/>
      </p:cViewPr>
      <p:guideLst/>
    </p:cSldViewPr>
  </p:slideViewPr>
  <p:outlineViewPr>
    <p:cViewPr>
      <p:scale>
        <a:sx n="33" d="100"/>
        <a:sy n="33" d="100"/>
      </p:scale>
      <p:origin x="0" y="-2390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20E5A-674F-1D44-B87C-3A578DE8FBFD}" type="datetimeFigureOut">
              <a:rPr lang="en-US" smtClean="0"/>
              <a:t>10/8/22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50BE1-4FD0-F147-8FFA-900F9D04A107}" type="slidenum">
              <a:rPr lang="en-US" smtClean="0"/>
              <a:t>‹#›</a:t>
            </a:fld>
            <a:endParaRPr lang="en-US"/>
          </a:p>
        </p:txBody>
      </p:sp>
    </p:spTree>
    <p:extLst>
      <p:ext uri="{BB962C8B-B14F-4D97-AF65-F5344CB8AC3E}">
        <p14:creationId xmlns:p14="http://schemas.microsoft.com/office/powerpoint/2010/main" val="218655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a:t>
            </a:fld>
            <a:endParaRPr lang="en-US"/>
          </a:p>
        </p:txBody>
      </p:sp>
    </p:spTree>
    <p:extLst>
      <p:ext uri="{BB962C8B-B14F-4D97-AF65-F5344CB8AC3E}">
        <p14:creationId xmlns:p14="http://schemas.microsoft.com/office/powerpoint/2010/main" val="411228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10</a:t>
            </a:fld>
            <a:endParaRPr lang="en-US"/>
          </a:p>
        </p:txBody>
      </p:sp>
    </p:spTree>
    <p:extLst>
      <p:ext uri="{BB962C8B-B14F-4D97-AF65-F5344CB8AC3E}">
        <p14:creationId xmlns:p14="http://schemas.microsoft.com/office/powerpoint/2010/main" val="315641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11</a:t>
            </a:fld>
            <a:endParaRPr lang="en-US"/>
          </a:p>
        </p:txBody>
      </p:sp>
    </p:spTree>
    <p:extLst>
      <p:ext uri="{BB962C8B-B14F-4D97-AF65-F5344CB8AC3E}">
        <p14:creationId xmlns:p14="http://schemas.microsoft.com/office/powerpoint/2010/main" val="369877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Story: from World Trade Centers Association in the twin towers in the 1990s, a decade before the tragedy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Audre Lorde's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Sister Outsider, </a:t>
            </a:r>
            <a:r>
              <a:rPr lang="en-US" sz="1200" kern="1200" dirty="0">
                <a:solidFill>
                  <a:schemeClr val="tx1"/>
                </a:solidFill>
                <a:effectLst/>
                <a:latin typeface="+mn-lt"/>
                <a:ea typeface="+mn-ea"/>
                <a:cs typeface="+mn-cs"/>
              </a:rPr>
              <a:t>she introduces the notion that one cannot dismantle the master's house with the master's tools. (Lorde, 1984) I feel that educators are in the position of dismantling what and how we currently teach with our heads as the master, and that we cannot use our heads to do the job. We will need to use our hearts.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Story continues: 9/11/2002, start my new career with a bang, Ray as best, Ray’s reaction, Ray’s admonition that he had to change himself because I changed students.</a:t>
            </a:r>
          </a:p>
          <a:p>
            <a:endParaRPr lang="en-US" sz="1200" i="1" dirty="0"/>
          </a:p>
          <a:p>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12</a:t>
            </a:fld>
            <a:endParaRPr lang="en-US"/>
          </a:p>
        </p:txBody>
      </p:sp>
    </p:spTree>
    <p:extLst>
      <p:ext uri="{BB962C8B-B14F-4D97-AF65-F5344CB8AC3E}">
        <p14:creationId xmlns:p14="http://schemas.microsoft.com/office/powerpoint/2010/main" val="121545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Interaction #2</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have you ever found yourself telling a student or coworker, “whoa, thanks for that! – you just moved me – I did not realize that before quite like that! - you changed me!”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this week (or even right now, in your mind) wait and watch for something you can learn, something that is really worth changing for, and get ready to express your gratitude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13</a:t>
            </a:fld>
            <a:endParaRPr lang="en-US"/>
          </a:p>
        </p:txBody>
      </p:sp>
    </p:spTree>
    <p:extLst>
      <p:ext uri="{BB962C8B-B14F-4D97-AF65-F5344CB8AC3E}">
        <p14:creationId xmlns:p14="http://schemas.microsoft.com/office/powerpoint/2010/main" val="227816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14</a:t>
            </a:fld>
            <a:endParaRPr lang="en-US"/>
          </a:p>
        </p:txBody>
      </p:sp>
    </p:spTree>
    <p:extLst>
      <p:ext uri="{BB962C8B-B14F-4D97-AF65-F5344CB8AC3E}">
        <p14:creationId xmlns:p14="http://schemas.microsoft.com/office/powerpoint/2010/main" val="1657881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(2007) Shanghai International Studies University summer program with my brother-in-law and son, so mixed ages – they lean in and I start to cry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they taught me to look through another’s eyes – to see a middle way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as I thanked them, I realized I was truly teaching – not how to debate – how to transform myself through learning and be grateful</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en-US" sz="1200" i="1" kern="1200" dirty="0">
                <a:solidFill>
                  <a:schemeClr val="tx1"/>
                </a:solidFill>
                <a:effectLst/>
                <a:latin typeface="+mn-lt"/>
                <a:ea typeface="+mn-ea"/>
                <a:cs typeface="+mn-cs"/>
              </a:rPr>
            </a:br>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15</a:t>
            </a:fld>
            <a:endParaRPr lang="en-US"/>
          </a:p>
        </p:txBody>
      </p:sp>
    </p:spTree>
    <p:extLst>
      <p:ext uri="{BB962C8B-B14F-4D97-AF65-F5344CB8AC3E}">
        <p14:creationId xmlns:p14="http://schemas.microsoft.com/office/powerpoint/2010/main" val="3183472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Interaction #3</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Let’s walk through a very simple, yet powerful technique.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close your hand and observe it for a moment.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now, without engaging your thoughts about it, continue observing your hand as you open it.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now, either close your eyes or just look in your mind and replay this event – just see it in your mind like a movie, complete with any sensations your senses experienced – it is important that you do not touch the movie with any head thoughts like, “why are we doing this?” or “gee my hand looks fatter than it did before the pandemic!”</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you have just done perhaps the most powerful opportunity to transform yourself that I know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you have learned to clear a still, empty space within yourself to let intuitions come in and you can even do this while you teaching</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16</a:t>
            </a:fld>
            <a:endParaRPr lang="en-US"/>
          </a:p>
        </p:txBody>
      </p:sp>
    </p:spTree>
    <p:extLst>
      <p:ext uri="{BB962C8B-B14F-4D97-AF65-F5344CB8AC3E}">
        <p14:creationId xmlns:p14="http://schemas.microsoft.com/office/powerpoint/2010/main" val="258801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17</a:t>
            </a:fld>
            <a:endParaRPr lang="en-US"/>
          </a:p>
        </p:txBody>
      </p:sp>
    </p:spTree>
    <p:extLst>
      <p:ext uri="{BB962C8B-B14F-4D97-AF65-F5344CB8AC3E}">
        <p14:creationId xmlns:p14="http://schemas.microsoft.com/office/powerpoint/2010/main" val="548344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kern="1200" dirty="0">
                <a:solidFill>
                  <a:schemeClr val="tx1"/>
                </a:solidFill>
                <a:effectLst/>
                <a:latin typeface="+mn-lt"/>
                <a:ea typeface="+mn-ea"/>
                <a:cs typeface="+mn-cs"/>
              </a:rPr>
              <a:t>Story: </a:t>
            </a:r>
            <a:r>
              <a:rPr lang="en-US" dirty="0" err="1"/>
              <a:t>fromThe</a:t>
            </a:r>
            <a:r>
              <a:rPr lang="en-US" dirty="0"/>
              <a:t> Waldorf School of Garden City, Long Island, NY (late 1970s)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A simple, yet powerful observation technique you can do weekly.  O/A in science, but also other ways.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But bigger message is to watch for life to highlight what is speaking to you</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18</a:t>
            </a:fld>
            <a:endParaRPr lang="en-US"/>
          </a:p>
        </p:txBody>
      </p:sp>
    </p:spTree>
    <p:extLst>
      <p:ext uri="{BB962C8B-B14F-4D97-AF65-F5344CB8AC3E}">
        <p14:creationId xmlns:p14="http://schemas.microsoft.com/office/powerpoint/2010/main" val="93742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rPr>
              <a:t>Research shows that the 20</a:t>
            </a:r>
            <a:r>
              <a:rPr lang="en-US" sz="1200" b="0" i="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rPr>
              <a:t> century saw education racing to name, categorize, and analyze in order to find right answers. The new paradigms circulate around deeper observations before doing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FF0000"/>
                </a:solidFill>
                <a:effectLst/>
                <a:latin typeface="Times New Roman" panose="02020603050405020304" pitchFamily="18" charset="0"/>
                <a:cs typeface="Times New Roman" panose="02020603050405020304" pitchFamily="18" charset="0"/>
              </a:rPr>
              <a:t>Here’s an exercise to help a student to hold off the tendency to jump to conclusions and analysis too soon. It’s simple. The teacher asks the students remain in a state of observation four different ways before even talking about what they think or analyze.  Since the 70s, I have had students make O/As. It’s a great process where the student first does an Observation, then an Analysis – an O/A.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Pretend you are in my science class. You are told that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first, we will observe a science demonstration. I light a candle. Now I take some iron filings and sprinkle them on the flame. They sparkle.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Now you are asked to close your eyes and replay – in your mind – a fantasy movie of what you saw – complete with anything your senses took in - adding or subtracting nothing. Just play it as closely to what actually happened, as possible.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Then you are asked to draw it.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Then you are asked to write it. Note that all this while you are still dealing with Observations. If students start to make deductions or inference or conclusions of any kind, they are told to hold them off for a moment.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Finally, students are asked to share their ideas about what happened. This is the time to finally analyze.</a:t>
            </a:r>
            <a:endPar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kern="1200" dirty="0">
                <a:solidFill>
                  <a:schemeClr val="tx1"/>
                </a:solidFill>
                <a:effectLst/>
                <a:latin typeface="+mn-lt"/>
                <a:ea typeface="+mn-ea"/>
                <a:cs typeface="+mn-cs"/>
              </a:rPr>
              <a:t>Siegel's Horizontal and Vertical Integration</a:t>
            </a:r>
          </a:p>
          <a:p>
            <a:r>
              <a:rPr lang="en-US" sz="1200" kern="1200" dirty="0">
                <a:solidFill>
                  <a:schemeClr val="tx1"/>
                </a:solidFill>
                <a:effectLst/>
                <a:latin typeface="+mn-lt"/>
                <a:ea typeface="+mn-ea"/>
                <a:cs typeface="+mn-cs"/>
              </a:rPr>
              <a:t>Horizontal - left integrates with right - if connected you are emotionally intelligent - in order to connect, find the side that is dominating the other side and “CONNECT AND REDIRECT"</a:t>
            </a:r>
          </a:p>
          <a:p>
            <a:r>
              <a:rPr lang="en-US" sz="1200" kern="1200" dirty="0">
                <a:solidFill>
                  <a:schemeClr val="tx1"/>
                </a:solidFill>
                <a:effectLst/>
                <a:latin typeface="+mn-lt"/>
                <a:ea typeface="+mn-ea"/>
                <a:cs typeface="+mn-cs"/>
              </a:rPr>
              <a:t>Vertical - upper brain: prefrontal cortex integrates with lower brain: limbic &amp; amygdala (K. C. Bickart, Wright, C. I., </a:t>
            </a:r>
            <a:r>
              <a:rPr lang="en-US" sz="1200" kern="1200" dirty="0" err="1">
                <a:solidFill>
                  <a:schemeClr val="tx1"/>
                </a:solidFill>
                <a:effectLst/>
                <a:latin typeface="+mn-lt"/>
                <a:ea typeface="+mn-ea"/>
                <a:cs typeface="+mn-cs"/>
              </a:rPr>
              <a:t>Dautoff</a:t>
            </a:r>
            <a:r>
              <a:rPr lang="en-US" sz="1200" kern="1200" dirty="0">
                <a:solidFill>
                  <a:schemeClr val="tx1"/>
                </a:solidFill>
                <a:effectLst/>
                <a:latin typeface="+mn-lt"/>
                <a:ea typeface="+mn-ea"/>
                <a:cs typeface="+mn-cs"/>
              </a:rPr>
              <a:t>, R. J., Dickerson, B. C., Barrett, L. F., 2011) to connect upper and lower, helping the child to identify the emotion is a key in what Dr. Siegel calls the “NAME IT TO TAME IT”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19</a:t>
            </a:fld>
            <a:endParaRPr lang="en-US"/>
          </a:p>
        </p:txBody>
      </p:sp>
    </p:spTree>
    <p:extLst>
      <p:ext uri="{BB962C8B-B14F-4D97-AF65-F5344CB8AC3E}">
        <p14:creationId xmlns:p14="http://schemas.microsoft.com/office/powerpoint/2010/main" val="343337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a:t>
            </a:fld>
            <a:endParaRPr lang="en-US"/>
          </a:p>
        </p:txBody>
      </p:sp>
    </p:spTree>
    <p:extLst>
      <p:ext uri="{BB962C8B-B14F-4D97-AF65-F5344CB8AC3E}">
        <p14:creationId xmlns:p14="http://schemas.microsoft.com/office/powerpoint/2010/main" val="376545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rPr>
              <a:t>Here is a typical Observation/Analysis sheet. After observing the science demonstration, then replaying it in the mind, you see the drawing, then 3 brief observations, followed by 3 analyses.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This technique is quite powerful in nurturing the mindfulness it takes to remain in the experience before jumping to left brain activity that articulates about the experience. It can also be done with a literary work or the analysis of a political or economic demonstration,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20</a:t>
            </a:fld>
            <a:endParaRPr lang="en-US"/>
          </a:p>
        </p:txBody>
      </p:sp>
    </p:spTree>
    <p:extLst>
      <p:ext uri="{BB962C8B-B14F-4D97-AF65-F5344CB8AC3E}">
        <p14:creationId xmlns:p14="http://schemas.microsoft.com/office/powerpoint/2010/main" val="1878948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Interaction #4</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let’s do the test, then talk about it – ready?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look around where you are right now for one of your favorite COLORS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is it better, the same, or worse than another time you have looked at this particular color?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if it does not look as good as you can remember – if you cannot experience this color so that it moves you - can you summon your awareness to increase your appreciation of it?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if it starts looking better, you are awakening – transforming – becoming present right now</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YOU ARE AWAKENING just a bit more than a moment ago!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a:p>
            <a:pPr marL="0" lv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21</a:t>
            </a:fld>
            <a:endParaRPr lang="en-US"/>
          </a:p>
        </p:txBody>
      </p:sp>
    </p:spTree>
    <p:extLst>
      <p:ext uri="{BB962C8B-B14F-4D97-AF65-F5344CB8AC3E}">
        <p14:creationId xmlns:p14="http://schemas.microsoft.com/office/powerpoint/2010/main" val="213392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22</a:t>
            </a:fld>
            <a:endParaRPr lang="en-US"/>
          </a:p>
        </p:txBody>
      </p:sp>
    </p:spTree>
    <p:extLst>
      <p:ext uri="{BB962C8B-B14F-4D97-AF65-F5344CB8AC3E}">
        <p14:creationId xmlns:p14="http://schemas.microsoft.com/office/powerpoint/2010/main" val="2497564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Final Test for the </a:t>
            </a:r>
            <a:r>
              <a:rPr lang="en-US" dirty="0"/>
              <a:t>VERA Institute of Justice Pathways Project for Incarcerated Individuals, NC State Prisons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Dad would often say, “I can’t wait for tomorrow because I get better looking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23</a:t>
            </a:fld>
            <a:endParaRPr lang="en-US"/>
          </a:p>
        </p:txBody>
      </p:sp>
    </p:spTree>
    <p:extLst>
      <p:ext uri="{BB962C8B-B14F-4D97-AF65-F5344CB8AC3E}">
        <p14:creationId xmlns:p14="http://schemas.microsoft.com/office/powerpoint/2010/main" val="3097096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effectLst/>
                <a:latin typeface="Calibri" panose="020F0502020204030204" pitchFamily="34" charset="0"/>
                <a:ea typeface="Times New Roman" panose="02020603050405020304" pitchFamily="18" charset="0"/>
                <a:cs typeface="Times New Roman" panose="02020603050405020304" pitchFamily="18" charset="0"/>
              </a:rPr>
              <a:t>Thank </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you.</a:t>
            </a:r>
          </a:p>
        </p:txBody>
      </p:sp>
      <p:sp>
        <p:nvSpPr>
          <p:cNvPr id="4" name="Slide Number Placeholder 3"/>
          <p:cNvSpPr>
            <a:spLocks noGrp="1"/>
          </p:cNvSpPr>
          <p:nvPr>
            <p:ph type="sldNum" sz="quarter" idx="5"/>
          </p:nvPr>
        </p:nvSpPr>
        <p:spPr/>
        <p:txBody>
          <a:bodyPr/>
          <a:lstStyle/>
          <a:p>
            <a:fld id="{1DD50BE1-4FD0-F147-8FFA-900F9D04A107}" type="slidenum">
              <a:rPr lang="en-US" smtClean="0"/>
              <a:t>24</a:t>
            </a:fld>
            <a:endParaRPr lang="en-US"/>
          </a:p>
        </p:txBody>
      </p:sp>
    </p:spTree>
    <p:extLst>
      <p:ext uri="{BB962C8B-B14F-4D97-AF65-F5344CB8AC3E}">
        <p14:creationId xmlns:p14="http://schemas.microsoft.com/office/powerpoint/2010/main" val="414923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Confirm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TO AWAKEN SPIRITUALLY IS - INTUITIVE EDUCATION – THIS MEANS THINKING WITH YOUR HEART FIRST, THEN YOUR HEAD,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Transform yourself through head/heart integration or left/right brain integration // ed is 180 degrees &amp; kids know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3</a:t>
            </a:fld>
            <a:endParaRPr lang="en-US"/>
          </a:p>
        </p:txBody>
      </p:sp>
    </p:spTree>
    <p:extLst>
      <p:ext uri="{BB962C8B-B14F-4D97-AF65-F5344CB8AC3E}">
        <p14:creationId xmlns:p14="http://schemas.microsoft.com/office/powerpoint/2010/main" val="127226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(2013). </a:t>
            </a:r>
            <a:r>
              <a:rPr lang="en-US" sz="1800" i="1" dirty="0">
                <a:effectLst/>
                <a:latin typeface="Times New Roman" panose="02020603050405020304" pitchFamily="18" charset="0"/>
                <a:ea typeface="Times New Roman" panose="02020603050405020304" pitchFamily="18" charset="0"/>
              </a:rPr>
              <a:t>The possible role of intuition in the child's epistemic beliefs in the Piagetian data set.</a:t>
            </a:r>
            <a:r>
              <a:rPr lang="en-US" sz="1800" dirty="0">
                <a:effectLst/>
                <a:latin typeface="Times New Roman" panose="02020603050405020304" pitchFamily="18" charset="0"/>
                <a:ea typeface="Times New Roman" panose="02020603050405020304" pitchFamily="18" charset="0"/>
              </a:rPr>
              <a:t> (Ph.D. Dissertation). UNCC, Charlotte, NC. DAI/A 74-11(E) database. (3589794)</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(2018). </a:t>
            </a:r>
            <a:r>
              <a:rPr lang="en-US" sz="1800" i="1" dirty="0">
                <a:effectLst/>
                <a:latin typeface="Times New Roman" panose="02020603050405020304" pitchFamily="18" charset="0"/>
                <a:ea typeface="Times New Roman" panose="02020603050405020304" pitchFamily="18" charset="0"/>
              </a:rPr>
              <a:t>The next version of you: 12 stories that highlight the use of intuition to update your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(2020a).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3).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(2020b).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2).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(2020c).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1).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(2022). </a:t>
            </a:r>
            <a:r>
              <a:rPr lang="en-US" sz="1800" i="1" dirty="0">
                <a:effectLst/>
                <a:latin typeface="Times New Roman" panose="02020603050405020304" pitchFamily="18" charset="0"/>
                <a:ea typeface="Times New Roman" panose="02020603050405020304" pitchFamily="18" charset="0"/>
              </a:rPr>
              <a:t>20 Opportunities to Transform Yourself While Teaching</a:t>
            </a:r>
            <a:r>
              <a:rPr lang="en-US" sz="1800" dirty="0">
                <a:effectLst/>
                <a:latin typeface="Times New Roman" panose="02020603050405020304" pitchFamily="18" charset="0"/>
                <a:ea typeface="Times New Roman" panose="02020603050405020304" pitchFamily="18" charset="0"/>
              </a:rPr>
              <a:t>.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(2021). </a:t>
            </a:r>
            <a:r>
              <a:rPr lang="en-US" sz="1800" i="1" dirty="0">
                <a:effectLst/>
                <a:latin typeface="Times New Roman" panose="02020603050405020304" pitchFamily="18" charset="0"/>
                <a:ea typeface="Times New Roman" panose="02020603050405020304" pitchFamily="18" charset="0"/>
              </a:rPr>
              <a:t>METAHUMAN : unleashing your infinite potential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HARMONY CROWN.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Ford, D., &amp; Williamson, M. (2010). </a:t>
            </a:r>
            <a:r>
              <a:rPr lang="en-US" sz="1800" i="1" dirty="0">
                <a:effectLst/>
                <a:latin typeface="Times New Roman" panose="02020603050405020304" pitchFamily="18" charset="0"/>
                <a:ea typeface="Times New Roman" panose="02020603050405020304" pitchFamily="18" charset="0"/>
              </a:rPr>
              <a:t>The shadow effect: Illuminating the hidden power of your true self</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HarperOne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(1994). Flow : living at the peak of your abilities. Niles, Ill.: Nightingale-Conant Corp.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&amp; Pratt, S. (2017). Finding flow : [the psychology of engagement with everyday life].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Darling-Hammond, L. (2010). </a:t>
            </a:r>
            <a:r>
              <a:rPr lang="en-US" sz="1800" i="1" dirty="0">
                <a:effectLst/>
                <a:latin typeface="Times New Roman" panose="02020603050405020304" pitchFamily="18" charset="0"/>
                <a:ea typeface="Times New Roman" panose="02020603050405020304" pitchFamily="18" charset="0"/>
              </a:rPr>
              <a:t>The flat world and education: how America's commitment to equity will determine our future</a:t>
            </a:r>
            <a:r>
              <a:rPr lang="en-US" sz="1800" dirty="0">
                <a:effectLst/>
                <a:latin typeface="Times New Roman" panose="02020603050405020304" pitchFamily="18" charset="0"/>
                <a:ea typeface="Times New Roman" panose="02020603050405020304" pitchFamily="18" charset="0"/>
              </a:rPr>
              <a:t>. New York: Teachers College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(1910). </a:t>
            </a:r>
            <a:r>
              <a:rPr lang="en-US" sz="1800" i="1" dirty="0">
                <a:effectLst/>
                <a:latin typeface="Times New Roman" panose="02020603050405020304" pitchFamily="18" charset="0"/>
                <a:ea typeface="Times New Roman" panose="02020603050405020304" pitchFamily="18" charset="0"/>
              </a:rPr>
              <a:t>How we think</a:t>
            </a:r>
            <a:r>
              <a:rPr lang="en-US" sz="1800" dirty="0">
                <a:effectLst/>
                <a:latin typeface="Times New Roman" panose="02020603050405020304" pitchFamily="18" charset="0"/>
                <a:ea typeface="Times New Roman" panose="02020603050405020304" pitchFamily="18" charset="0"/>
              </a:rPr>
              <a:t>. Boston: D.C. Heath &amp; Co.</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(1916/2005). </a:t>
            </a:r>
            <a:r>
              <a:rPr lang="en-US" sz="1800" i="1" dirty="0">
                <a:effectLst/>
                <a:latin typeface="Times New Roman" panose="02020603050405020304" pitchFamily="18" charset="0"/>
                <a:ea typeface="Times New Roman" panose="02020603050405020304" pitchFamily="18" charset="0"/>
              </a:rPr>
              <a:t>Democracy and education: An introduction to the philosophy of education</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Cosimo</a:t>
            </a:r>
            <a:r>
              <a:rPr lang="en-US" sz="1800" dirty="0">
                <a:effectLst/>
                <a:latin typeface="Times New Roman" panose="02020603050405020304" pitchFamily="18" charset="0"/>
                <a:ea typeface="Times New Roman" panose="02020603050405020304" pitchFamily="18" charset="0"/>
              </a:rPr>
              <a:t> Classics.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Dintersmith</a:t>
            </a:r>
            <a:r>
              <a:rPr lang="en-US" sz="1800" dirty="0">
                <a:effectLst/>
                <a:latin typeface="Times New Roman" panose="02020603050405020304" pitchFamily="18" charset="0"/>
                <a:ea typeface="Times New Roman" panose="02020603050405020304" pitchFamily="18" charset="0"/>
              </a:rPr>
              <a:t>, T. (2018). What school could be : insights and inspiration from teachers across America. </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(2017). </a:t>
            </a:r>
            <a:r>
              <a:rPr lang="en-US" sz="1800" i="1" dirty="0">
                <a:effectLst/>
                <a:latin typeface="Times New Roman" panose="02020603050405020304" pitchFamily="18" charset="0"/>
                <a:ea typeface="Times New Roman" panose="02020603050405020304" pitchFamily="18" charset="0"/>
              </a:rPr>
              <a:t>Becoming supernatural: how common people are doing the uncommon</a:t>
            </a:r>
            <a:r>
              <a:rPr lang="en-US" sz="1800" dirty="0">
                <a:effectLst/>
                <a:latin typeface="Times New Roman" panose="02020603050405020304" pitchFamily="18" charset="0"/>
                <a:ea typeface="Times New Roman" panose="02020603050405020304" pitchFamily="18" charset="0"/>
              </a:rPr>
              <a:t>. Carlsbad: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&amp; Boyce, A. (2016). </a:t>
            </a:r>
            <a:r>
              <a:rPr lang="en-US" sz="1800" i="1" dirty="0">
                <a:effectLst/>
                <a:latin typeface="Times New Roman" panose="02020603050405020304" pitchFamily="18" charset="0"/>
                <a:ea typeface="Times New Roman" panose="02020603050405020304" pitchFamily="18" charset="0"/>
              </a:rPr>
              <a:t>You Are the Placebo</a:t>
            </a:r>
            <a:r>
              <a:rPr lang="en-US" sz="1800" dirty="0">
                <a:effectLst/>
                <a:latin typeface="Times New Roman" panose="02020603050405020304" pitchFamily="18" charset="0"/>
                <a:ea typeface="Times New Roman" panose="02020603050405020304" pitchFamily="18" charset="0"/>
              </a:rPr>
              <a:t>. [United States]: Author's Republic : Made available through hoopla.</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Knight, J. Z., &amp; Encephalon, L. L. C. (2005). Mastering the art of observation. Rainier, WA: Encephalon.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a:t>
            </a:r>
            <a:r>
              <a:rPr lang="en-US" sz="1800" dirty="0" err="1">
                <a:effectLst/>
                <a:latin typeface="Times New Roman" panose="02020603050405020304" pitchFamily="18" charset="0"/>
                <a:ea typeface="Times New Roman" panose="02020603050405020304" pitchFamily="18" charset="0"/>
              </a:rPr>
              <a:t>Boutsikaris</a:t>
            </a:r>
            <a:r>
              <a:rPr lang="en-US" sz="1800" dirty="0">
                <a:effectLst/>
                <a:latin typeface="Times New Roman" panose="02020603050405020304" pitchFamily="18" charset="0"/>
                <a:ea typeface="Times New Roman" panose="02020603050405020304" pitchFamily="18" charset="0"/>
              </a:rPr>
              <a:t>, D. (2006). </a:t>
            </a:r>
            <a:r>
              <a:rPr lang="en-US" sz="1800" i="1" dirty="0">
                <a:effectLst/>
                <a:latin typeface="Times New Roman" panose="02020603050405020304" pitchFamily="18" charset="0"/>
                <a:ea typeface="Times New Roman" panose="02020603050405020304" pitchFamily="18" charset="0"/>
              </a:rPr>
              <a:t>Social intelligence the new science of human relationships</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Senge, P. M. (2007). </a:t>
            </a:r>
            <a:r>
              <a:rPr lang="en-US" sz="1800" i="1" dirty="0">
                <a:effectLst/>
                <a:latin typeface="Times New Roman" panose="02020603050405020304" pitchFamily="18" charset="0"/>
                <a:ea typeface="Times New Roman" panose="02020603050405020304" pitchFamily="18" charset="0"/>
              </a:rPr>
              <a:t>Working with presence</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Whitener, B. (2005). Emotional intelligence. Prince Frederick, MD: Landmark Audiobooks.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González, J. M., &amp; Darling-Hammond, L. (1997). </a:t>
            </a:r>
            <a:r>
              <a:rPr lang="en-US" sz="1800" i="1" dirty="0">
                <a:effectLst/>
                <a:latin typeface="Times New Roman" panose="02020603050405020304" pitchFamily="18" charset="0"/>
                <a:ea typeface="Times New Roman" panose="02020603050405020304" pitchFamily="18" charset="0"/>
              </a:rPr>
              <a:t>New concepts for new challenges: Professional development for teachers of immigrant youth</a:t>
            </a:r>
            <a:r>
              <a:rPr lang="en-US" sz="1800" dirty="0">
                <a:effectLst/>
                <a:latin typeface="Times New Roman" panose="02020603050405020304" pitchFamily="18" charset="0"/>
                <a:ea typeface="Times New Roman" panose="02020603050405020304" pitchFamily="18" charset="0"/>
              </a:rPr>
              <a:t>. [Washington, D.C.], McHenry, IL: Center for Applied Linguistics ; Delta Systems Co.</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Gurwitz</a:t>
            </a:r>
            <a:r>
              <a:rPr lang="en-US" sz="1800" dirty="0">
                <a:effectLst/>
                <a:latin typeface="Times New Roman" panose="02020603050405020304" pitchFamily="18" charset="0"/>
                <a:ea typeface="Times New Roman" panose="02020603050405020304" pitchFamily="18" charset="0"/>
              </a:rPr>
              <a:t>, A. S., Darling-Hammond, L., Pease, S. R., Education., U. S. D. o., &amp; Corporation., R. (1981). </a:t>
            </a:r>
            <a:r>
              <a:rPr lang="en-US" sz="1800" i="1" dirty="0">
                <a:effectLst/>
                <a:latin typeface="Times New Roman" panose="02020603050405020304" pitchFamily="18" charset="0"/>
                <a:ea typeface="Times New Roman" panose="02020603050405020304" pitchFamily="18" charset="0"/>
              </a:rPr>
              <a:t>Maintenance of effort provisions: An instrument of federalism in education</a:t>
            </a:r>
            <a:r>
              <a:rPr lang="en-US" sz="1800" dirty="0">
                <a:effectLst/>
                <a:latin typeface="Times New Roman" panose="02020603050405020304" pitchFamily="18" charset="0"/>
                <a:ea typeface="Times New Roman" panose="02020603050405020304" pitchFamily="18" charset="0"/>
              </a:rPr>
              <a:t>. Santa Monica, CA: Rand Corp.</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Haggstrom</a:t>
            </a:r>
            <a:r>
              <a:rPr lang="en-US" sz="1800" dirty="0">
                <a:effectLst/>
                <a:latin typeface="Times New Roman" panose="02020603050405020304" pitchFamily="18" charset="0"/>
                <a:ea typeface="Times New Roman" panose="02020603050405020304" pitchFamily="18" charset="0"/>
              </a:rPr>
              <a:t>, G. W., Darling-Hammond, L., </a:t>
            </a:r>
            <a:r>
              <a:rPr lang="en-US" sz="1800" dirty="0" err="1">
                <a:effectLst/>
                <a:latin typeface="Times New Roman" panose="02020603050405020304" pitchFamily="18" charset="0"/>
                <a:ea typeface="Times New Roman" panose="02020603050405020304" pitchFamily="18" charset="0"/>
              </a:rPr>
              <a:t>Grissmer</a:t>
            </a:r>
            <a:r>
              <a:rPr lang="en-US" sz="1800" dirty="0">
                <a:effectLst/>
                <a:latin typeface="Times New Roman" panose="02020603050405020304" pitchFamily="18" charset="0"/>
                <a:ea typeface="Times New Roman" panose="02020603050405020304" pitchFamily="18" charset="0"/>
              </a:rPr>
              <a:t>, D. W., &amp; Center for the Study of the Teaching Profession (Rand Corporation). (1988). </a:t>
            </a:r>
            <a:r>
              <a:rPr lang="en-US" sz="1800" i="1" dirty="0">
                <a:effectLst/>
                <a:latin typeface="Times New Roman" panose="02020603050405020304" pitchFamily="18" charset="0"/>
                <a:ea typeface="Times New Roman" panose="02020603050405020304" pitchFamily="18" charset="0"/>
              </a:rPr>
              <a:t>Assessing teacher supply and demand</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(2001). </a:t>
            </a:r>
            <a:r>
              <a:rPr lang="en-US" sz="1800" i="1" dirty="0">
                <a:effectLst/>
                <a:latin typeface="Times New Roman" panose="02020603050405020304" pitchFamily="18" charset="0"/>
                <a:ea typeface="Times New Roman" panose="02020603050405020304" pitchFamily="18" charset="0"/>
              </a:rPr>
              <a:t>From information to transformation: Education for the evolution of consciousness</a:t>
            </a:r>
            <a:r>
              <a:rPr lang="en-US" sz="1800" dirty="0">
                <a:effectLst/>
                <a:latin typeface="Times New Roman" panose="02020603050405020304" pitchFamily="18" charset="0"/>
                <a:ea typeface="Times New Roman" panose="02020603050405020304" pitchFamily="18" charset="0"/>
              </a:rPr>
              <a:t>. New York: P. Lang.</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(2010). </a:t>
            </a:r>
            <a:r>
              <a:rPr lang="en-US" sz="1800" i="1" dirty="0">
                <a:effectLst/>
                <a:latin typeface="Times New Roman" panose="02020603050405020304" pitchFamily="18" charset="0"/>
                <a:ea typeface="Times New Roman" panose="02020603050405020304" pitchFamily="18" charset="0"/>
              </a:rPr>
              <a:t>The secret spiritual world of children the breakthrough discovery that profoundly alters our conventional view of children's mystical experiences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New World Library.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(2014a). </a:t>
            </a:r>
            <a:r>
              <a:rPr lang="en-US" sz="1800" i="1" dirty="0">
                <a:effectLst/>
                <a:latin typeface="Times New Roman" panose="02020603050405020304" pitchFamily="18" charset="0"/>
                <a:ea typeface="Times New Roman" panose="02020603050405020304" pitchFamily="18" charset="0"/>
              </a:rPr>
              <a:t>The four virtues : presence, heart, wisdom, creation</a:t>
            </a:r>
            <a:r>
              <a:rPr lang="en-US" sz="1800" dirty="0">
                <a:effectLst/>
                <a:latin typeface="Times New Roman" panose="02020603050405020304" pitchFamily="18" charset="0"/>
                <a:ea typeface="Times New Roman" panose="02020603050405020304" pitchFamily="18" charset="0"/>
              </a:rPr>
              <a:t>. New York: Atria Books/Beyond Words.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(2014b). </a:t>
            </a:r>
            <a:r>
              <a:rPr lang="en-US" sz="1800" i="1" dirty="0">
                <a:effectLst/>
                <a:latin typeface="Times New Roman" panose="02020603050405020304" pitchFamily="18" charset="0"/>
                <a:ea typeface="Times New Roman" panose="02020603050405020304" pitchFamily="18" charset="0"/>
              </a:rPr>
              <a:t>The integrative mind : transformative education for a world on fire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Koppich</a:t>
            </a:r>
            <a:r>
              <a:rPr lang="en-US" sz="1800" dirty="0">
                <a:effectLst/>
                <a:latin typeface="Times New Roman" panose="02020603050405020304" pitchFamily="18" charset="0"/>
                <a:ea typeface="Times New Roman" panose="02020603050405020304" pitchFamily="18" charset="0"/>
              </a:rPr>
              <a:t>, J., </a:t>
            </a:r>
            <a:r>
              <a:rPr lang="en-US" sz="1800" dirty="0" err="1">
                <a:effectLst/>
                <a:latin typeface="Times New Roman" panose="02020603050405020304" pitchFamily="18" charset="0"/>
                <a:ea typeface="Times New Roman" panose="02020603050405020304" pitchFamily="18" charset="0"/>
              </a:rPr>
              <a:t>Merseth</a:t>
            </a:r>
            <a:r>
              <a:rPr lang="en-US" sz="1800" dirty="0">
                <a:effectLst/>
                <a:latin typeface="Times New Roman" panose="02020603050405020304" pitchFamily="18" charset="0"/>
                <a:ea typeface="Times New Roman" panose="02020603050405020304" pitchFamily="18" charset="0"/>
              </a:rPr>
              <a:t>, K. K.,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a five-year program</a:t>
            </a:r>
            <a:r>
              <a:rPr lang="en-US" sz="1800" dirty="0">
                <a:effectLst/>
                <a:latin typeface="Times New Roman" panose="02020603050405020304" pitchFamily="18" charset="0"/>
                <a:ea typeface="Times New Roman" panose="02020603050405020304" pitchFamily="18" charset="0"/>
              </a:rPr>
              <a:t>. Washington, DC: AACTE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Kuhn, T. S. (2004). </a:t>
            </a:r>
            <a:r>
              <a:rPr lang="en-US" sz="1800" i="1" dirty="0">
                <a:effectLst/>
                <a:latin typeface="Times New Roman" panose="02020603050405020304" pitchFamily="18" charset="0"/>
                <a:ea typeface="Times New Roman" panose="02020603050405020304" pitchFamily="18" charset="0"/>
              </a:rPr>
              <a:t>The structure of scientific revolutions</a:t>
            </a:r>
            <a:r>
              <a:rPr lang="en-US" sz="1800" dirty="0">
                <a:effectLst/>
                <a:latin typeface="Times New Roman" panose="02020603050405020304" pitchFamily="18" charset="0"/>
                <a:ea typeface="Times New Roman" panose="02020603050405020304" pitchFamily="18" charset="0"/>
              </a:rPr>
              <a:t>. Chicago [</a:t>
            </a:r>
            <a:r>
              <a:rPr lang="en-US"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Univ. of Chicago Press.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Lantieri</a:t>
            </a:r>
            <a:r>
              <a:rPr lang="en-US" sz="1800" dirty="0">
                <a:effectLst/>
                <a:latin typeface="Times New Roman" panose="02020603050405020304" pitchFamily="18" charset="0"/>
                <a:ea typeface="Times New Roman" panose="02020603050405020304" pitchFamily="18" charset="0"/>
              </a:rPr>
              <a:t>, L. (2008). Building inner resilience. </a:t>
            </a:r>
            <a:r>
              <a:rPr lang="en-US" sz="1800" i="1" dirty="0">
                <a:effectLst/>
                <a:latin typeface="Times New Roman" panose="02020603050405020304" pitchFamily="18" charset="0"/>
                <a:ea typeface="Times New Roman" panose="02020603050405020304" pitchFamily="18" charset="0"/>
              </a:rPr>
              <a:t>Reclaiming Children and Youth, 17</a:t>
            </a:r>
            <a:r>
              <a:rPr lang="en-US" sz="1800" dirty="0">
                <a:effectLst/>
                <a:latin typeface="Times New Roman" panose="02020603050405020304" pitchFamily="18" charset="0"/>
                <a:ea typeface="Times New Roman" panose="02020603050405020304" pitchFamily="18" charset="0"/>
              </a:rPr>
              <a:t>(2), 43-46.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(2005). </a:t>
            </a:r>
            <a:r>
              <a:rPr lang="en-US" sz="1800" i="1" dirty="0">
                <a:effectLst/>
                <a:latin typeface="Times New Roman" panose="02020603050405020304" pitchFamily="18" charset="0"/>
                <a:ea typeface="Times New Roman" panose="02020603050405020304" pitchFamily="18" charset="0"/>
              </a:rPr>
              <a:t>The biology of belief: Unleashing the power of consciousness, matter and miracles</a:t>
            </a:r>
            <a:r>
              <a:rPr lang="en-US" sz="1800" dirty="0">
                <a:effectLst/>
                <a:latin typeface="Times New Roman" panose="02020603050405020304" pitchFamily="18" charset="0"/>
                <a:ea typeface="Times New Roman" panose="02020603050405020304" pitchFamily="18" charset="0"/>
              </a:rPr>
              <a:t>. Santa Rosa, CA: Mountain of Love/Elite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(2006). </a:t>
            </a:r>
            <a:r>
              <a:rPr lang="en-US" sz="1800" i="1" dirty="0">
                <a:effectLst/>
                <a:latin typeface="Times New Roman" panose="02020603050405020304" pitchFamily="18" charset="0"/>
                <a:ea typeface="Times New Roman" panose="02020603050405020304" pitchFamily="18" charset="0"/>
              </a:rPr>
              <a:t>The wisdom of your cells: How your beliefs control your biology</a:t>
            </a:r>
            <a:r>
              <a:rPr lang="en-US" sz="1800" dirty="0">
                <a:effectLst/>
                <a:latin typeface="Times New Roman" panose="02020603050405020304" pitchFamily="18" charset="0"/>
                <a:ea typeface="Times New Roman" panose="02020603050405020304" pitchFamily="18" charset="0"/>
              </a:rPr>
              <a:t>. Boulder: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(2014). </a:t>
            </a:r>
            <a:r>
              <a:rPr lang="en-US" sz="1800" i="1" dirty="0">
                <a:effectLst/>
                <a:latin typeface="Times New Roman" panose="02020603050405020304" pitchFamily="18" charset="0"/>
                <a:ea typeface="Times New Roman" panose="02020603050405020304" pitchFamily="18" charset="0"/>
              </a:rPr>
              <a:t>The honeymoon effect: the science of creating heaven on earth</a:t>
            </a:r>
            <a:r>
              <a:rPr lang="en-US" sz="1800" dirty="0">
                <a:effectLst/>
                <a:latin typeface="Times New Roman" panose="02020603050405020304" pitchFamily="18" charset="0"/>
                <a:ea typeface="Times New Roman" panose="02020603050405020304" pitchFamily="18" charset="0"/>
              </a:rPr>
              <a:t>. Boulder, CO: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a:t>
            </a:r>
            <a:r>
              <a:rPr lang="en-US" sz="1800" dirty="0" err="1">
                <a:effectLst/>
                <a:latin typeface="Times New Roman" panose="02020603050405020304" pitchFamily="18" charset="0"/>
                <a:ea typeface="Times New Roman" panose="02020603050405020304" pitchFamily="18" charset="0"/>
              </a:rPr>
              <a:t>Bhaerman</a:t>
            </a:r>
            <a:r>
              <a:rPr lang="en-US" sz="1800" dirty="0">
                <a:effectLst/>
                <a:latin typeface="Times New Roman" panose="02020603050405020304" pitchFamily="18" charset="0"/>
                <a:ea typeface="Times New Roman" panose="02020603050405020304" pitchFamily="18" charset="0"/>
              </a:rPr>
              <a:t>, S. (2009). </a:t>
            </a:r>
            <a:r>
              <a:rPr lang="en-US" sz="1800" i="1" dirty="0">
                <a:effectLst/>
                <a:latin typeface="Times New Roman" panose="02020603050405020304" pitchFamily="18" charset="0"/>
                <a:ea typeface="Times New Roman" panose="02020603050405020304" pitchFamily="18" charset="0"/>
              </a:rPr>
              <a:t>Spontaneous evolution: Our positive future (and a way to get there from here)</a:t>
            </a:r>
            <a:r>
              <a:rPr lang="en-US" sz="1800" dirty="0">
                <a:effectLst/>
                <a:latin typeface="Times New Roman" panose="02020603050405020304" pitchFamily="18" charset="0"/>
                <a:ea typeface="Times New Roman" panose="02020603050405020304" pitchFamily="18" charset="0"/>
              </a:rPr>
              <a:t>. Carlsbad, Calif.: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rPr>
              <a:t>, I. (2009). </a:t>
            </a:r>
            <a:r>
              <a:rPr lang="en-US" sz="1800" i="1" dirty="0">
                <a:effectLst/>
                <a:latin typeface="Times New Roman" panose="02020603050405020304" pitchFamily="18" charset="0"/>
                <a:ea typeface="Times New Roman" panose="02020603050405020304" pitchFamily="18" charset="0"/>
              </a:rPr>
              <a:t>The master and his emissary: the divided brain and the making of the Western world</a:t>
            </a:r>
            <a:r>
              <a:rPr lang="en-US" sz="1800" dirty="0">
                <a:effectLst/>
                <a:latin typeface="Times New Roman" panose="02020603050405020304" pitchFamily="18" charset="0"/>
                <a:ea typeface="Times New Roman" panose="02020603050405020304" pitchFamily="18" charset="0"/>
              </a:rPr>
              <a:t>. New Haven: Yale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(2015). </a:t>
            </a:r>
            <a:r>
              <a:rPr lang="en-US" sz="1800" i="1" dirty="0">
                <a:effectLst/>
                <a:latin typeface="Times New Roman" panose="02020603050405020304" pitchFamily="18" charset="0"/>
                <a:ea typeface="Times New Roman" panose="02020603050405020304" pitchFamily="18" charset="0"/>
              </a:rPr>
              <a:t>The spiritual child: The new science on parenting for health and lifelong thriving</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Millman, J., &amp; Darling-Hammond, L. (1990). </a:t>
            </a:r>
            <a:r>
              <a:rPr lang="en-US" sz="1800" i="1" dirty="0">
                <a:effectLst/>
                <a:latin typeface="Times New Roman" panose="02020603050405020304" pitchFamily="18" charset="0"/>
                <a:ea typeface="Times New Roman" panose="02020603050405020304" pitchFamily="18" charset="0"/>
              </a:rPr>
              <a:t>The New handbook of teacher evaluation: assessing elementary and secondary school teachers</a:t>
            </a:r>
            <a:r>
              <a:rPr lang="en-US" sz="1800" dirty="0">
                <a:effectLst/>
                <a:latin typeface="Times New Roman" panose="02020603050405020304" pitchFamily="18" charset="0"/>
                <a:ea typeface="Times New Roman" panose="02020603050405020304" pitchFamily="18" charset="0"/>
              </a:rPr>
              <a:t>. Newbury Park, Calif.: Sage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(1993). </a:t>
            </a:r>
            <a:r>
              <a:rPr lang="en-US" sz="1800" i="1" dirty="0">
                <a:effectLst/>
                <a:latin typeface="Times New Roman" panose="02020603050405020304" pitchFamily="18" charset="0"/>
                <a:ea typeface="Times New Roman" panose="02020603050405020304" pitchFamily="18" charset="0"/>
              </a:rPr>
              <a:t>To know as we are known: Education as a spiritual journey</a:t>
            </a:r>
            <a:r>
              <a:rPr lang="en-US" sz="1800" dirty="0">
                <a:effectLst/>
                <a:latin typeface="Times New Roman" panose="02020603050405020304" pitchFamily="18" charset="0"/>
                <a:ea typeface="Times New Roman" panose="02020603050405020304" pitchFamily="18" charset="0"/>
              </a:rPr>
              <a:t>. San Francisco: </a:t>
            </a:r>
            <a:r>
              <a:rPr lang="en-US" sz="1800" dirty="0" err="1">
                <a:effectLst/>
                <a:latin typeface="Times New Roman" panose="02020603050405020304" pitchFamily="18" charset="0"/>
                <a:ea typeface="Times New Roman" panose="02020603050405020304" pitchFamily="18" charset="0"/>
              </a:rPr>
              <a:t>HarperSanFrancisco</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(1998). </a:t>
            </a:r>
            <a:r>
              <a:rPr lang="en-US" sz="1800" i="1" dirty="0">
                <a:effectLst/>
                <a:latin typeface="Times New Roman" panose="02020603050405020304" pitchFamily="18" charset="0"/>
                <a:ea typeface="Times New Roman" panose="02020603050405020304" pitchFamily="18" charset="0"/>
              </a:rPr>
              <a:t>The courage to teach: Exploring the inner landscape of a teacher's life</a:t>
            </a:r>
            <a:r>
              <a:rPr lang="en-US" sz="1800" dirty="0">
                <a:effectLst/>
                <a:latin typeface="Times New Roman" panose="02020603050405020304" pitchFamily="18" charset="0"/>
                <a:ea typeface="Times New Roman" panose="02020603050405020304" pitchFamily="18" charset="0"/>
              </a:rPr>
              <a:t>. San Francisco, Calif.: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(2004). </a:t>
            </a:r>
            <a:r>
              <a:rPr lang="en-US" sz="1800" i="1" dirty="0">
                <a:effectLst/>
                <a:latin typeface="Times New Roman" panose="02020603050405020304" pitchFamily="18" charset="0"/>
                <a:ea typeface="Times New Roman" panose="02020603050405020304" pitchFamily="18" charset="0"/>
              </a:rPr>
              <a:t>A hidden wholeness: The journey toward an undivided life: welcoming the soul and weaving community in a wounded world</a:t>
            </a:r>
            <a:r>
              <a:rPr lang="en-US" sz="1800" dirty="0">
                <a:effectLst/>
                <a:latin typeface="Times New Roman" panose="02020603050405020304" pitchFamily="18" charset="0"/>
                <a:ea typeface="Times New Roman" panose="02020603050405020304" pitchFamily="18" charset="0"/>
              </a:rPr>
              <a:t>. San Francisco, CA: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Zajonc, A., &amp; Scribner, M. (2010). </a:t>
            </a:r>
            <a:r>
              <a:rPr lang="en-US" sz="1800" i="1" dirty="0">
                <a:effectLst/>
                <a:latin typeface="Times New Roman" panose="02020603050405020304" pitchFamily="18" charset="0"/>
                <a:ea typeface="Times New Roman" panose="02020603050405020304" pitchFamily="18" charset="0"/>
              </a:rPr>
              <a:t>The heart of higher education: a call to renewal</a:t>
            </a:r>
            <a:r>
              <a:rPr lang="en-US" sz="1800" dirty="0">
                <a:effectLst/>
                <a:latin typeface="Times New Roman" panose="02020603050405020304" pitchFamily="18" charset="0"/>
                <a:ea typeface="Times New Roman" panose="02020603050405020304" pitchFamily="18" charset="0"/>
              </a:rPr>
              <a:t>. San Francisco: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(1929/2007). </a:t>
            </a:r>
            <a:r>
              <a:rPr lang="en-US" sz="1800" i="1" dirty="0">
                <a:effectLst/>
                <a:latin typeface="Times New Roman" panose="02020603050405020304" pitchFamily="18" charset="0"/>
                <a:ea typeface="Times New Roman" panose="02020603050405020304" pitchFamily="18" charset="0"/>
              </a:rPr>
              <a:t>The child's conception of the world</a:t>
            </a:r>
            <a:r>
              <a:rPr lang="en-US" sz="1800" dirty="0">
                <a:effectLst/>
                <a:latin typeface="Times New Roman" panose="02020603050405020304" pitchFamily="18" charset="0"/>
                <a:ea typeface="Times New Roman" panose="02020603050405020304" pitchFamily="18" charset="0"/>
              </a:rPr>
              <a:t>. Lanham, MD: Rowman &amp; Littlefield.</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(1950). </a:t>
            </a:r>
            <a:r>
              <a:rPr lang="en-US" sz="1800" i="1" dirty="0">
                <a:effectLst/>
                <a:latin typeface="Times New Roman" panose="02020603050405020304" pitchFamily="18" charset="0"/>
                <a:ea typeface="Times New Roman" panose="02020603050405020304" pitchFamily="18" charset="0"/>
              </a:rPr>
              <a:t>The psychology of intelligence</a:t>
            </a:r>
            <a:r>
              <a:rPr lang="en-US" sz="1800" dirty="0">
                <a:effectLst/>
                <a:latin typeface="Times New Roman" panose="02020603050405020304" pitchFamily="18" charset="0"/>
                <a:ea typeface="Times New Roman" panose="02020603050405020304" pitchFamily="18" charset="0"/>
              </a:rPr>
              <a:t>. London: Routledge &amp; Paul.</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(1959). </a:t>
            </a:r>
            <a:r>
              <a:rPr lang="en-US" sz="1800" i="1" dirty="0">
                <a:effectLst/>
                <a:latin typeface="Times New Roman" panose="02020603050405020304" pitchFamily="18" charset="0"/>
                <a:ea typeface="Times New Roman" panose="02020603050405020304" pitchFamily="18" charset="0"/>
              </a:rPr>
              <a:t>The language and thought of the child</a:t>
            </a:r>
            <a:r>
              <a:rPr lang="en-US" sz="1800" dirty="0">
                <a:effectLst/>
                <a:latin typeface="Times New Roman" panose="02020603050405020304" pitchFamily="18" charset="0"/>
                <a:ea typeface="Times New Roman" panose="02020603050405020304" pitchFamily="18" charset="0"/>
              </a:rPr>
              <a:t>. New York: Humanities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(1965). </a:t>
            </a:r>
            <a:r>
              <a:rPr lang="en-US" sz="1800" i="1" dirty="0">
                <a:effectLst/>
                <a:latin typeface="Times New Roman" panose="02020603050405020304" pitchFamily="18" charset="0"/>
                <a:ea typeface="Times New Roman" panose="02020603050405020304" pitchFamily="18" charset="0"/>
              </a:rPr>
              <a:t>The moral judgment of the child</a:t>
            </a:r>
            <a:r>
              <a:rPr lang="en-US" sz="1800" dirty="0">
                <a:effectLst/>
                <a:latin typeface="Times New Roman" panose="02020603050405020304" pitchFamily="18" charset="0"/>
                <a:ea typeface="Times New Roman" panose="02020603050405020304" pitchFamily="18" charset="0"/>
              </a:rPr>
              <a:t>. New York: Free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(1973). </a:t>
            </a:r>
            <a:r>
              <a:rPr lang="en-US" sz="1800" i="1" dirty="0">
                <a:effectLst/>
                <a:latin typeface="Times New Roman" panose="02020603050405020304" pitchFamily="18" charset="0"/>
                <a:ea typeface="Times New Roman" panose="02020603050405020304" pitchFamily="18" charset="0"/>
              </a:rPr>
              <a:t>The child and reality; problems of genetic psychology</a:t>
            </a:r>
            <a:r>
              <a:rPr lang="en-US" sz="1800" dirty="0">
                <a:effectLst/>
                <a:latin typeface="Times New Roman" panose="02020603050405020304" pitchFamily="18" charset="0"/>
                <a:ea typeface="Times New Roman" panose="02020603050405020304" pitchFamily="18" charset="0"/>
              </a:rPr>
              <a:t>. New York: Grossman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(1976). </a:t>
            </a:r>
            <a:r>
              <a:rPr lang="en-US" sz="1800" i="1" dirty="0">
                <a:effectLst/>
                <a:latin typeface="Times New Roman" panose="02020603050405020304" pitchFamily="18" charset="0"/>
                <a:ea typeface="Times New Roman" panose="02020603050405020304" pitchFamily="18" charset="0"/>
              </a:rPr>
              <a:t>The grasp of consciousness: action and concept in the young child</a:t>
            </a:r>
            <a:r>
              <a:rPr lang="en-US" sz="1800" dirty="0">
                <a:effectLst/>
                <a:latin typeface="Times New Roman" panose="02020603050405020304" pitchFamily="18" charset="0"/>
                <a:ea typeface="Times New Roman" panose="02020603050405020304" pitchFamily="18" charset="0"/>
              </a:rPr>
              <a:t>. Cambridge: Harvard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Inhelder</a:t>
            </a:r>
            <a:r>
              <a:rPr lang="en-US" sz="1800" dirty="0">
                <a:effectLst/>
                <a:latin typeface="Times New Roman" panose="02020603050405020304" pitchFamily="18" charset="0"/>
                <a:ea typeface="Times New Roman" panose="02020603050405020304" pitchFamily="18" charset="0"/>
              </a:rPr>
              <a:t>, B. (1969). </a:t>
            </a:r>
            <a:r>
              <a:rPr lang="en-US" sz="1800" i="1" dirty="0">
                <a:effectLst/>
                <a:latin typeface="Times New Roman" panose="02020603050405020304" pitchFamily="18" charset="0"/>
                <a:ea typeface="Times New Roman" panose="02020603050405020304" pitchFamily="18" charset="0"/>
              </a:rPr>
              <a:t>The psychology of the child</a:t>
            </a:r>
            <a:r>
              <a:rPr lang="en-US" sz="1800" dirty="0">
                <a:effectLst/>
                <a:latin typeface="Times New Roman" panose="02020603050405020304" pitchFamily="18" charset="0"/>
                <a:ea typeface="Times New Roman" panose="02020603050405020304" pitchFamily="18" charset="0"/>
              </a:rPr>
              <a:t>. New York: Basic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Valsiner</a:t>
            </a:r>
            <a:r>
              <a:rPr lang="en-US" sz="1800" dirty="0">
                <a:effectLst/>
                <a:latin typeface="Times New Roman" panose="02020603050405020304" pitchFamily="18" charset="0"/>
                <a:ea typeface="Times New Roman" panose="02020603050405020304" pitchFamily="18" charset="0"/>
              </a:rPr>
              <a:t>, J. (1927/2001). </a:t>
            </a:r>
            <a:r>
              <a:rPr lang="en-US" sz="1800" i="1" dirty="0">
                <a:effectLst/>
                <a:latin typeface="Times New Roman" panose="02020603050405020304" pitchFamily="18" charset="0"/>
                <a:ea typeface="Times New Roman" panose="02020603050405020304" pitchFamily="18" charset="0"/>
              </a:rPr>
              <a:t>The child's conception of physical causality</a:t>
            </a:r>
            <a:r>
              <a:rPr lang="en-US" sz="1800" dirty="0">
                <a:effectLst/>
                <a:latin typeface="Times New Roman" panose="02020603050405020304" pitchFamily="18" charset="0"/>
                <a:ea typeface="Times New Roman" panose="02020603050405020304" pitchFamily="18" charset="0"/>
              </a:rPr>
              <a:t>. New Brunswick (N. J.); London: Transaction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(2000). </a:t>
            </a:r>
            <a:r>
              <a:rPr lang="en-US" sz="1800" i="1" dirty="0">
                <a:effectLst/>
                <a:latin typeface="Times New Roman" panose="02020603050405020304" pitchFamily="18" charset="0"/>
                <a:ea typeface="Times New Roman" panose="02020603050405020304" pitchFamily="18" charset="0"/>
              </a:rPr>
              <a:t>Schools that learn: A fifth discipline </a:t>
            </a:r>
            <a:r>
              <a:rPr lang="en-US" sz="1800" i="1" dirty="0" err="1">
                <a:effectLst/>
                <a:latin typeface="Times New Roman" panose="02020603050405020304" pitchFamily="18" charset="0"/>
                <a:ea typeface="Times New Roman" panose="02020603050405020304" pitchFamily="18" charset="0"/>
              </a:rPr>
              <a:t>fieldbook</a:t>
            </a:r>
            <a:r>
              <a:rPr lang="en-US" sz="1800" i="1" dirty="0">
                <a:effectLst/>
                <a:latin typeface="Times New Roman" panose="02020603050405020304" pitchFamily="18" charset="0"/>
                <a:ea typeface="Times New Roman" panose="02020603050405020304" pitchFamily="18" charset="0"/>
              </a:rPr>
              <a:t> for educators, parents, and everyone who cares about education</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(2008). </a:t>
            </a:r>
            <a:r>
              <a:rPr lang="en-US" sz="1800" i="1" dirty="0">
                <a:effectLst/>
                <a:latin typeface="Times New Roman" panose="02020603050405020304" pitchFamily="18" charset="0"/>
                <a:ea typeface="Times New Roman" panose="02020603050405020304" pitchFamily="18" charset="0"/>
              </a:rPr>
              <a:t>The necessary revolution : how individuals and organizations are working together to create a sustainable world</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(2010). </a:t>
            </a:r>
            <a:r>
              <a:rPr lang="en-US" sz="1800" i="1" dirty="0">
                <a:effectLst/>
                <a:latin typeface="Times New Roman" panose="02020603050405020304" pitchFamily="18" charset="0"/>
                <a:ea typeface="Times New Roman" panose="02020603050405020304" pitchFamily="18" charset="0"/>
              </a:rPr>
              <a:t>Mindsight: the new science of personal transformation</a:t>
            </a:r>
            <a:r>
              <a:rPr lang="en-US" sz="1800" dirty="0">
                <a:effectLst/>
                <a:latin typeface="Times New Roman" panose="02020603050405020304" pitchFamily="18" charset="0"/>
                <a:ea typeface="Times New Roman" panose="02020603050405020304" pitchFamily="18" charset="0"/>
              </a:rPr>
              <a:t>. New York: Bantam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(2018). </a:t>
            </a:r>
            <a:r>
              <a:rPr lang="en-US" sz="1800" i="1" dirty="0">
                <a:effectLst/>
                <a:latin typeface="Times New Roman" panose="02020603050405020304" pitchFamily="18" charset="0"/>
                <a:ea typeface="Times New Roman" panose="02020603050405020304" pitchFamily="18" charset="0"/>
              </a:rPr>
              <a:t>Aware : the science and practice of presence, a complete guide to the groundbreaking Wheel of Awareness meditation practice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Skinner, B. F. (1953). </a:t>
            </a:r>
            <a:r>
              <a:rPr lang="en-US" sz="1800" i="1" dirty="0">
                <a:effectLst/>
                <a:latin typeface="Times New Roman" panose="02020603050405020304" pitchFamily="18" charset="0"/>
                <a:ea typeface="Times New Roman" panose="02020603050405020304" pitchFamily="18" charset="0"/>
              </a:rPr>
              <a:t>Science and human behavior</a:t>
            </a:r>
            <a:r>
              <a:rPr lang="en-US" sz="1800" dirty="0">
                <a:effectLst/>
                <a:latin typeface="Times New Roman" panose="02020603050405020304" pitchFamily="18" charset="0"/>
                <a:ea typeface="Times New Roman" panose="02020603050405020304" pitchFamily="18" charset="0"/>
              </a:rPr>
              <a:t>. New York: Macmillan.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Thorndike, E. L. (1913/2010). </a:t>
            </a:r>
            <a:r>
              <a:rPr lang="en-US" sz="1800" i="1" dirty="0">
                <a:effectLst/>
                <a:latin typeface="Times New Roman" panose="02020603050405020304" pitchFamily="18" charset="0"/>
                <a:ea typeface="Times New Roman" panose="02020603050405020304" pitchFamily="18" charset="0"/>
              </a:rPr>
              <a:t>Educational psychology</a:t>
            </a:r>
            <a:r>
              <a:rPr lang="en-US" sz="1800" dirty="0">
                <a:effectLst/>
                <a:latin typeface="Times New Roman" panose="02020603050405020304" pitchFamily="18" charset="0"/>
                <a:ea typeface="Times New Roman" panose="02020603050405020304" pitchFamily="18" charset="0"/>
              </a:rPr>
              <a:t>. [Charleston, SC]: </a:t>
            </a:r>
            <a:r>
              <a:rPr lang="en-US" sz="1800" dirty="0" err="1">
                <a:effectLst/>
                <a:latin typeface="Times New Roman" panose="02020603050405020304" pitchFamily="18" charset="0"/>
                <a:ea typeface="Times New Roman" panose="02020603050405020304" pitchFamily="18" charset="0"/>
              </a:rPr>
              <a:t>Nabu</a:t>
            </a:r>
            <a:r>
              <a:rPr lang="en-US" sz="1800" dirty="0">
                <a:effectLst/>
                <a:latin typeface="Times New Roman" panose="02020603050405020304" pitchFamily="18" charset="0"/>
                <a:ea typeface="Times New Roman" panose="02020603050405020304" pitchFamily="18" charset="0"/>
              </a:rPr>
              <a:t> Press, [</a:t>
            </a:r>
            <a:r>
              <a:rPr lang="en-US" sz="1800" dirty="0" err="1">
                <a:effectLst/>
                <a:latin typeface="Times New Roman" panose="02020603050405020304" pitchFamily="18" charset="0"/>
                <a:ea typeface="Times New Roman" panose="02020603050405020304" pitchFamily="18" charset="0"/>
              </a:rPr>
              <a:t>BiblioBazaar</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Berry, B., Profession., R. C. C. f. t. S. o. t. T., &amp; Education, N. I. o. (1987). </a:t>
            </a:r>
            <a:r>
              <a:rPr lang="en-US" sz="1800" i="1" dirty="0">
                <a:effectLst/>
                <a:latin typeface="Times New Roman" panose="02020603050405020304" pitchFamily="18" charset="0"/>
                <a:ea typeface="Times New Roman" panose="02020603050405020304" pitchFamily="18" charset="0"/>
              </a:rPr>
              <a:t>Effective teacher selection: From recruitment to retention</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&amp; Klein, S. P. (1986). Evaluating the teaching skills of beginning teachers a report to the Senate Education Committee and House Education Committee. Santa Monica, Calif.: Rand,.</a:t>
            </a:r>
          </a:p>
          <a:p>
            <a:pPr marL="457200" marR="0" indent="-457200">
              <a:spcBef>
                <a:spcPts val="0"/>
              </a:spcBef>
              <a:spcAft>
                <a:spcPts val="1000"/>
              </a:spcAft>
            </a:pPr>
            <a:r>
              <a:rPr lang="en-US" sz="1800" dirty="0" err="1">
                <a:effectLst/>
                <a:latin typeface="Times New Roman" panose="02020603050405020304" pitchFamily="18" charset="0"/>
                <a:ea typeface="Times New Roman" panose="02020603050405020304" pitchFamily="18" charset="0"/>
              </a:rPr>
              <a:t>Zeichner</a:t>
            </a:r>
            <a:r>
              <a:rPr lang="en-US" sz="1800" dirty="0">
                <a:effectLst/>
                <a:latin typeface="Times New Roman" panose="02020603050405020304" pitchFamily="18" charset="0"/>
                <a:ea typeface="Times New Roman" panose="02020603050405020304" pitchFamily="18" charset="0"/>
              </a:rPr>
              <a:t>, K. M., Miller, L., </a:t>
            </a:r>
            <a:r>
              <a:rPr lang="en-US" sz="1800" dirty="0" err="1">
                <a:effectLst/>
                <a:latin typeface="Times New Roman" panose="02020603050405020304" pitchFamily="18" charset="0"/>
                <a:ea typeface="Times New Roman" panose="02020603050405020304" pitchFamily="18" charset="0"/>
              </a:rPr>
              <a:t>Silvernail</a:t>
            </a:r>
            <a:r>
              <a:rPr lang="en-US" sz="1800" dirty="0">
                <a:effectLst/>
                <a:latin typeface="Times New Roman" panose="02020603050405020304" pitchFamily="18" charset="0"/>
                <a:ea typeface="Times New Roman" panose="02020603050405020304" pitchFamily="18" charset="0"/>
              </a:rPr>
              <a:t>, D. L.,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the undergraduate years</a:t>
            </a:r>
            <a:r>
              <a:rPr lang="en-US" sz="1800" dirty="0">
                <a:effectLst/>
                <a:latin typeface="Times New Roman" panose="02020603050405020304" pitchFamily="18" charset="0"/>
                <a:ea typeface="Times New Roman" panose="02020603050405020304" pitchFamily="18" charset="0"/>
              </a:rPr>
              <a:t>. Washington, DC: AACTE Publications.</a:t>
            </a:r>
            <a:endParaRPr lang="en-US" dirty="0"/>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4</a:t>
            </a:fld>
            <a:endParaRPr lang="en-US"/>
          </a:p>
        </p:txBody>
      </p:sp>
    </p:spTree>
    <p:extLst>
      <p:ext uri="{BB962C8B-B14F-4D97-AF65-F5344CB8AC3E}">
        <p14:creationId xmlns:p14="http://schemas.microsoft.com/office/powerpoint/2010/main" val="80147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5</a:t>
            </a:fld>
            <a:endParaRPr lang="en-US"/>
          </a:p>
        </p:txBody>
      </p:sp>
    </p:spTree>
    <p:extLst>
      <p:ext uri="{BB962C8B-B14F-4D97-AF65-F5344CB8AC3E}">
        <p14:creationId xmlns:p14="http://schemas.microsoft.com/office/powerpoint/2010/main" val="370134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6</a:t>
            </a:fld>
            <a:endParaRPr lang="en-US"/>
          </a:p>
        </p:txBody>
      </p:sp>
    </p:spTree>
    <p:extLst>
      <p:ext uri="{BB962C8B-B14F-4D97-AF65-F5344CB8AC3E}">
        <p14:creationId xmlns:p14="http://schemas.microsoft.com/office/powerpoint/2010/main" val="120266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Lisa Miller describes perceptual field can be seen as </a:t>
            </a:r>
            <a:r>
              <a:rPr lang="en-US" sz="1200" kern="1200" dirty="0">
                <a:solidFill>
                  <a:schemeClr val="tx1"/>
                </a:solidFill>
                <a:effectLst/>
                <a:latin typeface="+mn-lt"/>
                <a:ea typeface="+mn-ea"/>
                <a:cs typeface="+mn-cs"/>
              </a:rPr>
              <a:t>Top-down attention vs. Bottom-up perception – or awareness can be achieving or awakened</a:t>
            </a:r>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Dan Siegel describes vertical and horizontal integration of the brain</a:t>
            </a:r>
          </a:p>
          <a:p>
            <a:pPr lvl="0"/>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But as Lisa said, </a:t>
            </a:r>
            <a:r>
              <a:rPr lang="en-US" sz="1200" kern="1200" dirty="0">
                <a:solidFill>
                  <a:schemeClr val="tx1"/>
                </a:solidFill>
                <a:effectLst/>
                <a:latin typeface="+mn-lt"/>
                <a:ea typeface="+mn-ea"/>
                <a:cs typeface="+mn-cs"/>
              </a:rPr>
              <a:t>"INTEGRATION IS KEY",  she describes Quest orientation as a way to journey through life, perceiving with fresh eyes, and then using new experience to fuel change</a:t>
            </a:r>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rgbClr val="1A1A1A"/>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Lisa Miller said in </a:t>
            </a:r>
            <a:r>
              <a:rPr lang="en-US" sz="1200" i="1" kern="1200" dirty="0">
                <a:solidFill>
                  <a:schemeClr val="tx1"/>
                </a:solidFill>
                <a:effectLst/>
                <a:latin typeface="+mn-lt"/>
                <a:ea typeface="+mn-ea"/>
                <a:cs typeface="+mn-cs"/>
              </a:rPr>
              <a:t>The Awakened Brain</a:t>
            </a:r>
            <a:r>
              <a:rPr lang="en-US" sz="1200" kern="1200" dirty="0">
                <a:solidFill>
                  <a:schemeClr val="tx1"/>
                </a:solidFill>
                <a:effectLst/>
                <a:latin typeface="+mn-lt"/>
                <a:ea typeface="+mn-ea"/>
                <a:cs typeface="+mn-cs"/>
              </a:rPr>
              <a:t>,  Top-down attention focuses you on the task at hand you want to achieve, but limits our perceptual field. Bottom-up perception opens you to most salient or emotionally relevant.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Lisa Miller's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Awakened Brain</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she writes a chapter called "THE TWO MODES OF AWARENESS", "﻿As a result of this awakened awareness, our eyes move to meaningful events. In achieving awareness, the stranger who starts talking to us on the bus might be annoying or intrusive, or just invisible. In awakened awareness, we might hear what he says—and even see how it’s relevant to our own lives" (Miller, 2021, p. 165).</a:t>
            </a:r>
          </a:p>
          <a:p>
            <a:pPr lvl="1"/>
            <a:r>
              <a:rPr lang="en-US" sz="1200" kern="1200" dirty="0">
                <a:solidFill>
                  <a:schemeClr val="tx1"/>
                </a:solidFill>
                <a:effectLst/>
                <a:latin typeface="+mn-lt"/>
                <a:ea typeface="+mn-ea"/>
                <a:cs typeface="+mn-cs"/>
              </a:rPr>
              <a:t>then in a chapter called "INTEGRATION IS KEY", "Quest orientation is characterized by a tendency to journey in life: to search for answers to meaningful personal decisions and big existential questions; to perceive doubt as positive; and to be open to change, or more accurately, open to perceiving with fresh eyes, and then using new experience to fuel change. In quest, we open ourselves to the messages from life, take seriously this discovery, and then actively use learning to shape our decisions and actions—our personal operating manual" (Miller, 2021, p. 169).</a:t>
            </a:r>
          </a:p>
          <a:p>
            <a:pPr lvl="1"/>
            <a:r>
              <a:rPr lang="en-US" sz="1200" kern="1200" dirty="0">
                <a:solidFill>
                  <a:schemeClr val="tx1"/>
                </a:solidFill>
                <a:effectLst/>
                <a:latin typeface="+mn-lt"/>
                <a:ea typeface="+mn-ea"/>
                <a:cs typeface="+mn-cs"/>
              </a:rPr>
              <a:t>"In depression, parts of the brain are dysregulated and disconnected. They aren’t functioning optimally or working together. But in quest, the brain is coherent and connected, its regions and networks in harmony. Essentially, the questing brain integrates our achieving and awakened awareness" (Miller, 2021, p. 172).</a:t>
            </a:r>
          </a:p>
          <a:p>
            <a:pPr lvl="0"/>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7</a:t>
            </a:fld>
            <a:endParaRPr lang="en-US"/>
          </a:p>
        </p:txBody>
      </p:sp>
    </p:spTree>
    <p:extLst>
      <p:ext uri="{BB962C8B-B14F-4D97-AF65-F5344CB8AC3E}">
        <p14:creationId xmlns:p14="http://schemas.microsoft.com/office/powerpoint/2010/main" val="169263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8</a:t>
            </a:fld>
            <a:endParaRPr lang="en-US"/>
          </a:p>
        </p:txBody>
      </p:sp>
    </p:spTree>
    <p:extLst>
      <p:ext uri="{BB962C8B-B14F-4D97-AF65-F5344CB8AC3E}">
        <p14:creationId xmlns:p14="http://schemas.microsoft.com/office/powerpoint/2010/main" val="304821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Interaction #1</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if you don’t have any, I want to know your secret.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now, picture that somehow, some way, this problem starts getting better – if you two had some difficulty, you are now getting along</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but – and this is important – however this new possibility of your problem disappearing or at least improving - do not try to picture how you got there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do not think of the logistics the specific changes that healed this problem – just picture moving toward this new possibility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 this act of beginning to move without analyzing how using an opportunity to transform yourself</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9</a:t>
            </a:fld>
            <a:endParaRPr lang="en-US"/>
          </a:p>
        </p:txBody>
      </p:sp>
    </p:spTree>
    <p:extLst>
      <p:ext uri="{BB962C8B-B14F-4D97-AF65-F5344CB8AC3E}">
        <p14:creationId xmlns:p14="http://schemas.microsoft.com/office/powerpoint/2010/main" val="1252802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3ED0EEA5-402E-B598-CC95-3AD1D74D6D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0400" y="427725"/>
            <a:ext cx="663600" cy="497700"/>
          </a:xfrm>
          <a:prstGeom prst="rect">
            <a:avLst/>
          </a:prstGeom>
        </p:spPr>
      </p:pic>
      <p:pic>
        <p:nvPicPr>
          <p:cNvPr id="4" name="Picture 3">
            <a:extLst>
              <a:ext uri="{FF2B5EF4-FFF2-40B4-BE49-F238E27FC236}">
                <a16:creationId xmlns:a16="http://schemas.microsoft.com/office/drawing/2014/main" id="{AEB6BA75-D9AC-2875-D9E5-7207698692A7}"/>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rcRect/>
          <a:stretch/>
        </p:blipFill>
        <p:spPr>
          <a:xfrm>
            <a:off x="955964" y="-2104821"/>
            <a:ext cx="11236036" cy="11257311"/>
          </a:xfrm>
          <a:prstGeom prst="rect">
            <a:avLst/>
          </a:prstGeom>
        </p:spPr>
      </p:pic>
      <p:pic>
        <p:nvPicPr>
          <p:cNvPr id="5" name="Picture 4" descr="A picture containing nature, dark&#10;&#10;Description automatically generated">
            <a:extLst>
              <a:ext uri="{FF2B5EF4-FFF2-40B4-BE49-F238E27FC236}">
                <a16:creationId xmlns:a16="http://schemas.microsoft.com/office/drawing/2014/main" id="{9EE6502F-0610-74EB-9850-2D2261CBFD83}"/>
              </a:ext>
            </a:extLst>
          </p:cNvPr>
          <p:cNvPicPr>
            <a:picLocks noChangeAspect="1"/>
          </p:cNvPicPr>
          <p:nvPr userDrawn="1"/>
        </p:nvPicPr>
        <p:blipFill>
          <a:blip r:embed="rId4"/>
          <a:stretch>
            <a:fillRect/>
          </a:stretch>
        </p:blipFill>
        <p:spPr>
          <a:xfrm>
            <a:off x="11350752" y="525262"/>
            <a:ext cx="477784" cy="401339"/>
          </a:xfrm>
          <a:prstGeom prst="rect">
            <a:avLst/>
          </a:prstGeom>
        </p:spPr>
      </p:pic>
    </p:spTree>
    <p:extLst>
      <p:ext uri="{BB962C8B-B14F-4D97-AF65-F5344CB8AC3E}">
        <p14:creationId xmlns:p14="http://schemas.microsoft.com/office/powerpoint/2010/main" val="13453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71D1-503F-324E-AC5F-75FE9332C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7B949-4263-4742-A5E5-7F92282E5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EAB8C9-45BB-5146-8620-3F229BCC9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814CD-9866-3A45-A792-64979564BCE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62EA8933-F2DB-3F49-A800-BFA6C87E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75366-EEA1-B146-B82F-CC9A84E059B5}"/>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1498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0715-BB98-AB49-9557-E78E2E088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BC2620-A7C8-4E4F-8FD8-5A3FD9435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15C69-EA1B-5446-AFE4-5C6D0E84B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6CF3D42D-5DC8-CB47-87DA-830C3C54B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F80AA-A350-3C46-9789-FF7D870954AD}"/>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96542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8FDE2-DA4F-A843-BFC7-8BC15C969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3A58F-45E7-1A48-960D-07320B232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5E426-FF2C-384A-B976-48AC52B28546}"/>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431F60D1-F4E7-5143-A481-FFA55786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AABC-5722-FC4D-AA48-52B67222396B}"/>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230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CF86-D6D3-5C42-93F2-7427F81F0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27CD3-A550-5E40-BEF6-5F0335FD7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8A77-B602-C146-AEEB-9497C2C3BA4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3DD3D813-C110-0C4F-9045-8F900E937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6F873-24B5-6941-8632-99D9FA7FD2DF}"/>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33312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5F42-CF1E-6D4D-8C73-801A3B791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E26A1-C773-ED45-A96D-A6751FF95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C0FB5-B408-204F-B8C7-EE575F31F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1C503555-F171-5D49-AF02-D946DB7A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C970-180F-B94B-8858-5FD86D8748DE}"/>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7148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1C5D-4542-774A-8247-F6C9375B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D88CD3-AAAE-B140-BD44-C0DE3213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9775A-8F28-FD4D-AF82-8B608EFF8267}"/>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2D158D30-875A-F949-BFB6-C2681219C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5CC2D-87F0-934D-9D32-3418236B12D8}"/>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855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5F9C-A41A-5F47-8D7B-E2ABB225E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00B6F-01B0-F649-864C-7FAD99158D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E8FDC-DA23-2942-8053-26AFD6E7C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872549-F271-974F-A208-9785AA80377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D4C1FF49-64C3-3140-AD4F-846B2F58E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C4143-5198-1D40-95D4-7F33356A93C1}"/>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5393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95B1-0573-C747-B805-C3B782A164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ED5F8E-B4D1-1C4B-AE92-14692920A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86E47-2AF2-9647-B8B8-C4973D028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D7C51-860F-1D44-92B8-73DCC76B0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72E48-5587-104C-9B8C-876D91D10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93A4E-CA80-914E-B8B7-3AE49BBDC73B}"/>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8" name="Footer Placeholder 7">
            <a:extLst>
              <a:ext uri="{FF2B5EF4-FFF2-40B4-BE49-F238E27FC236}">
                <a16:creationId xmlns:a16="http://schemas.microsoft.com/office/drawing/2014/main" id="{39954261-82CD-4C4F-9D9E-3BE6839D1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C4B0B-4AEE-DC47-AF39-CB8C9312D052}"/>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6295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1469-EFFA-6B48-BED5-6F06A9CF3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A347C-7C9E-9248-A6C5-9AA4FF27E4B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4" name="Footer Placeholder 3">
            <a:extLst>
              <a:ext uri="{FF2B5EF4-FFF2-40B4-BE49-F238E27FC236}">
                <a16:creationId xmlns:a16="http://schemas.microsoft.com/office/drawing/2014/main" id="{A00E8CAE-2977-ED49-9B0F-14AA4B90F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96E2E-B1E4-9349-874D-2F8DB3D31A6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98635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15EC0-B845-A146-ADF7-50BB82EEDC4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3" name="Footer Placeholder 2">
            <a:extLst>
              <a:ext uri="{FF2B5EF4-FFF2-40B4-BE49-F238E27FC236}">
                <a16:creationId xmlns:a16="http://schemas.microsoft.com/office/drawing/2014/main" id="{217E3763-268B-154B-90D4-2C844F578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A78EF-1BF2-4641-A5F2-CECA5918225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53991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8B4-1B2A-F644-9F15-DDB7ABF5A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8490C-6736-E14F-93E9-7C500ADDA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BAF24-8A69-5942-8DF1-DFE145F9C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516EB-A701-8A44-A2F4-00CF199AE34D}"/>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75F62109-5243-3F4E-A980-F5E32FC45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DE40-DEB0-694D-BE08-C0CBE00A7BC9}"/>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48923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73565-CAD5-5A49-A1A1-2FB021188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F58D5-B73E-6D42-A878-87D1EDBC9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DF255-2ADA-2E41-9C75-10C5B9FFF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CA9B4-FB02-A143-9B33-D881ECA11A14}" type="datetimeFigureOut">
              <a:rPr lang="en-US" smtClean="0"/>
              <a:t>10/8/22</a:t>
            </a:fld>
            <a:endParaRPr lang="en-US"/>
          </a:p>
        </p:txBody>
      </p:sp>
      <p:sp>
        <p:nvSpPr>
          <p:cNvPr id="5" name="Footer Placeholder 4">
            <a:extLst>
              <a:ext uri="{FF2B5EF4-FFF2-40B4-BE49-F238E27FC236}">
                <a16:creationId xmlns:a16="http://schemas.microsoft.com/office/drawing/2014/main" id="{AC54665F-DFF3-5D4E-977F-18B792DA3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EA938-B5C5-724E-A118-2C3934254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BAC13-48C1-5B45-B05D-09E5E9D18CC5}" type="slidenum">
              <a:rPr lang="en-US" smtClean="0"/>
              <a:t>‹#›</a:t>
            </a:fld>
            <a:endParaRPr lang="en-US"/>
          </a:p>
        </p:txBody>
      </p:sp>
    </p:spTree>
    <p:extLst>
      <p:ext uri="{BB962C8B-B14F-4D97-AF65-F5344CB8AC3E}">
        <p14:creationId xmlns:p14="http://schemas.microsoft.com/office/powerpoint/2010/main" val="3279229554"/>
      </p:ext>
    </p:extLst>
  </p:cSld>
  <p:clrMap bg1="lt1" tx1="dk1" bg2="lt2" tx2="dk2" accent1="accent1" accent2="accent2" accent3="accent3" accent4="accent4" accent5="accent5" accent6="accent6" hlink="hlink" folHlink="folHlink"/>
  <p:sldLayoutIdLst>
    <p:sldLayoutId id="2147483903"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bickart.org/20-short-transforming-stories.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bickart.org/20-short-transforming-stories.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bickart.org/20-short-transforming-storie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bickart.org/20-short-transforming-stories.html" TargetMode="External"/><Relationship Id="rId5" Type="http://schemas.openxmlformats.org/officeDocument/2006/relationships/hyperlink" Target="https://commons.wikimedia.org/wiki/User:%C3%98yvind_Holmstad"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3451766" y="784766"/>
            <a:ext cx="5288468" cy="5288468"/>
          </a:xfrm>
          <a:prstGeom prst="rect">
            <a:avLst/>
          </a:prstGeom>
        </p:spPr>
      </p:pic>
    </p:spTree>
    <p:extLst>
      <p:ext uri="{BB962C8B-B14F-4D97-AF65-F5344CB8AC3E}">
        <p14:creationId xmlns:p14="http://schemas.microsoft.com/office/powerpoint/2010/main" val="2262625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3477875"/>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44842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431983"/>
          </a:xfrm>
          <a:prstGeom prst="rect">
            <a:avLst/>
          </a:prstGeom>
          <a:noFill/>
          <a:ln w="130175" cmpd="thinThick">
            <a:noFill/>
          </a:ln>
        </p:spPr>
        <p:txBody>
          <a:bodyPr wrap="square" rtlCol="0">
            <a:spAutoFit/>
          </a:bodyPr>
          <a:lstStyle/>
          <a:p>
            <a:pPr lvl="0"/>
            <a:r>
              <a:rPr lang="en-US" sz="2400" i="1" dirty="0">
                <a:highlight>
                  <a:srgbClr val="C0EBD2"/>
                </a:highlight>
              </a:rPr>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67740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standing next to a river&#10;&#10;Description automatically generated with medium confidence">
            <a:extLst>
              <a:ext uri="{FF2B5EF4-FFF2-40B4-BE49-F238E27FC236}">
                <a16:creationId xmlns:a16="http://schemas.microsoft.com/office/drawing/2014/main" id="{F21552BC-B412-4E48-9FD8-B0987E63BB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84" y="238538"/>
            <a:ext cx="5212048" cy="5553312"/>
          </a:xfrm>
          <a:prstGeom prst="rect">
            <a:avLst/>
          </a:prstGeom>
        </p:spPr>
      </p:pic>
      <p:sp>
        <p:nvSpPr>
          <p:cNvPr id="5" name="TextBox 4">
            <a:extLst>
              <a:ext uri="{FF2B5EF4-FFF2-40B4-BE49-F238E27FC236}">
                <a16:creationId xmlns:a16="http://schemas.microsoft.com/office/drawing/2014/main" id="{4D6696F1-44C4-5940-B10A-5ACC57C805C4}"/>
              </a:ext>
            </a:extLst>
          </p:cNvPr>
          <p:cNvSpPr txBox="1"/>
          <p:nvPr/>
        </p:nvSpPr>
        <p:spPr>
          <a:xfrm>
            <a:off x="5545602" y="1596367"/>
            <a:ext cx="6393833" cy="3170099"/>
          </a:xfrm>
          <a:prstGeom prst="rect">
            <a:avLst/>
          </a:prstGeom>
          <a:noFill/>
        </p:spPr>
        <p:txBody>
          <a:bodyPr wrap="square" rtlCol="0">
            <a:spAutoFit/>
          </a:bodyPr>
          <a:lstStyle/>
          <a:p>
            <a:r>
              <a:rPr lang="en-US" sz="3200" dirty="0"/>
              <a:t>“For out of the overflow of his heart his mouth speaks.” </a:t>
            </a:r>
          </a:p>
          <a:p>
            <a:r>
              <a:rPr lang="en-US" sz="2000" dirty="0"/>
              <a:t>– Christ (Luke 6:45)</a:t>
            </a:r>
          </a:p>
          <a:p>
            <a:endParaRPr lang="en-US" sz="3200" dirty="0"/>
          </a:p>
          <a:p>
            <a:r>
              <a:rPr lang="en-US" sz="3200" dirty="0"/>
              <a:t>“See the false as false - the true as true. Look into your heart." </a:t>
            </a:r>
          </a:p>
          <a:p>
            <a:r>
              <a:rPr lang="en-US" sz="2000" dirty="0"/>
              <a:t>- Buddha</a:t>
            </a:r>
          </a:p>
        </p:txBody>
      </p:sp>
      <p:pic>
        <p:nvPicPr>
          <p:cNvPr id="2" name="Picture 1" descr="Graphical user interface, application&#10;&#10;Description automatically generated">
            <a:hlinkClick r:id="rId4"/>
            <a:extLst>
              <a:ext uri="{FF2B5EF4-FFF2-40B4-BE49-F238E27FC236}">
                <a16:creationId xmlns:a16="http://schemas.microsoft.com/office/drawing/2014/main" id="{DA51F23A-110D-7045-95A9-EE737DC70E8C}"/>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362617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48757"/>
          </a:xfrm>
          <a:prstGeom prst="rect">
            <a:avLst/>
          </a:prstGeom>
          <a:noFill/>
        </p:spPr>
        <p:txBody>
          <a:bodyPr wrap="square" rtlCol="0">
            <a:spAutoFit/>
          </a:bodyPr>
          <a:lstStyle/>
          <a:p>
            <a:pPr marL="514350" lvl="0" indent="-514350">
              <a:lnSpc>
                <a:spcPct val="150000"/>
              </a:lnSpc>
              <a:buFont typeface="+mj-lt"/>
              <a:buAutoNum type="romanUcPeriod"/>
            </a:pPr>
            <a:r>
              <a:rPr lang="en-US" sz="2000" i="1" dirty="0"/>
              <a:t>First,</a:t>
            </a:r>
            <a:r>
              <a:rPr lang="en-US" sz="2000" b="1" i="1" dirty="0"/>
              <a:t> Change Yourself ...</a:t>
            </a:r>
            <a:r>
              <a:rPr lang="en-US" sz="2000" i="1" dirty="0"/>
              <a:t> </a:t>
            </a:r>
          </a:p>
          <a:p>
            <a:pPr marL="514350" indent="-514350">
              <a:lnSpc>
                <a:spcPct val="150000"/>
              </a:lnSpc>
              <a:buFont typeface="+mj-lt"/>
              <a:buAutoNum type="romanUcPeriod"/>
            </a:pPr>
            <a:r>
              <a:rPr lang="en-US" sz="3600" i="1" dirty="0">
                <a:highlight>
                  <a:srgbClr val="C0EBD1"/>
                </a:highlight>
              </a:rPr>
              <a:t> The </a:t>
            </a:r>
            <a:r>
              <a:rPr lang="en-US" sz="3600" b="1" i="1" dirty="0">
                <a:highlight>
                  <a:srgbClr val="C0EBD1"/>
                </a:highlight>
              </a:rPr>
              <a:t>True Teacher </a:t>
            </a:r>
            <a:r>
              <a:rPr lang="en-US" sz="3600" i="1" dirty="0">
                <a:highlight>
                  <a:srgbClr val="C0EBD1"/>
                </a:highlight>
              </a:rPr>
              <a:t>... </a:t>
            </a:r>
          </a:p>
          <a:p>
            <a:pPr marL="514350" indent="-514350">
              <a:lnSpc>
                <a:spcPct val="150000"/>
              </a:lnSpc>
              <a:buFont typeface="+mj-lt"/>
              <a:buAutoNum type="romanUcPeriod"/>
            </a:pPr>
            <a:r>
              <a:rPr lang="en-US" sz="2000" b="1" i="1" dirty="0"/>
              <a:t>Intuitive</a:t>
            </a:r>
            <a:r>
              <a:rPr lang="en-US" sz="2000" i="1" dirty="0"/>
              <a:t> Teaching ... </a:t>
            </a:r>
          </a:p>
          <a:p>
            <a:pPr marL="514350" lvl="0" indent="-514350">
              <a:lnSpc>
                <a:spcPct val="150000"/>
              </a:lnSpc>
              <a:buFont typeface="+mj-lt"/>
              <a:buAutoNum type="romanUcPeriod"/>
            </a:pPr>
            <a:r>
              <a:rPr lang="en-US" sz="2000" i="1" dirty="0"/>
              <a:t>The Test of </a:t>
            </a:r>
            <a:r>
              <a:rPr lang="en-US" sz="2000" b="1" i="1" dirty="0"/>
              <a:t>Awakening</a:t>
            </a:r>
            <a:r>
              <a:rPr lang="en-US" sz="2000" i="1" dirty="0"/>
              <a:t> ... </a:t>
            </a:r>
          </a:p>
        </p:txBody>
      </p:sp>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5" name="TextBox 4">
            <a:extLst>
              <a:ext uri="{FF2B5EF4-FFF2-40B4-BE49-F238E27FC236}">
                <a16:creationId xmlns:a16="http://schemas.microsoft.com/office/drawing/2014/main" id="{E30E16CD-E29B-CA47-98FB-072F3C186334}"/>
              </a:ext>
            </a:extLst>
          </p:cNvPr>
          <p:cNvSpPr txBox="1"/>
          <p:nvPr/>
        </p:nvSpPr>
        <p:spPr>
          <a:xfrm>
            <a:off x="5861538" y="3827582"/>
            <a:ext cx="5838093" cy="2554545"/>
          </a:xfrm>
          <a:prstGeom prst="rect">
            <a:avLst/>
          </a:prstGeom>
          <a:noFill/>
          <a:ln w="38100">
            <a:solidFill>
              <a:schemeClr val="tx1"/>
            </a:solidFill>
          </a:ln>
        </p:spPr>
        <p:txBody>
          <a:bodyPr wrap="square" rtlCol="0">
            <a:spAutoFit/>
          </a:bodyPr>
          <a:lstStyle/>
          <a:p>
            <a:r>
              <a:rPr lang="en-US" sz="4000" i="1" dirty="0">
                <a:solidFill>
                  <a:srgbClr val="FF0000"/>
                </a:solidFill>
              </a:rPr>
              <a:t>Remember the student who taught you … ?</a:t>
            </a:r>
            <a:br>
              <a:rPr lang="en-US" sz="4000" i="1" dirty="0">
                <a:solidFill>
                  <a:srgbClr val="FF0000"/>
                </a:solidFill>
              </a:rPr>
            </a:br>
            <a:br>
              <a:rPr lang="en-US" sz="4000" i="1" dirty="0">
                <a:solidFill>
                  <a:srgbClr val="FF0000"/>
                </a:solidFill>
              </a:rPr>
            </a:br>
            <a:r>
              <a:rPr lang="en-US" sz="4000" i="1" dirty="0">
                <a:solidFill>
                  <a:srgbClr val="FF0000"/>
                </a:solidFill>
              </a:rPr>
              <a:t>This week, lie in wait!!!</a:t>
            </a:r>
            <a:endParaRPr lang="en-US" sz="4000" dirty="0"/>
          </a:p>
        </p:txBody>
      </p:sp>
      <p:pic>
        <p:nvPicPr>
          <p:cNvPr id="6" name="Picture 5" descr="Graphical user interface&#10;&#10;Description automatically generated">
            <a:hlinkClick r:id="rId3"/>
            <a:extLst>
              <a:ext uri="{FF2B5EF4-FFF2-40B4-BE49-F238E27FC236}">
                <a16:creationId xmlns:a16="http://schemas.microsoft.com/office/drawing/2014/main" id="{132E7BBD-CFEC-BC52-855D-B61539A64C0B}"/>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243629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431983"/>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2400" i="1" dirty="0">
                <a:highlight>
                  <a:srgbClr val="C0EBD2"/>
                </a:highlight>
              </a:rPr>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1913657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with medium confidence">
            <a:extLst>
              <a:ext uri="{FF2B5EF4-FFF2-40B4-BE49-F238E27FC236}">
                <a16:creationId xmlns:a16="http://schemas.microsoft.com/office/drawing/2014/main" id="{41363300-5EF1-3E42-9FE2-92302843E295}"/>
              </a:ext>
            </a:extLst>
          </p:cNvPr>
          <p:cNvPicPr>
            <a:picLocks noChangeAspect="1"/>
          </p:cNvPicPr>
          <p:nvPr/>
        </p:nvPicPr>
        <p:blipFill>
          <a:blip r:embed="rId3"/>
          <a:stretch>
            <a:fillRect/>
          </a:stretch>
        </p:blipFill>
        <p:spPr>
          <a:xfrm>
            <a:off x="263466" y="1402351"/>
            <a:ext cx="6311153" cy="4712328"/>
          </a:xfrm>
          <a:prstGeom prst="rect">
            <a:avLst/>
          </a:prstGeom>
        </p:spPr>
      </p:pic>
      <p:sp>
        <p:nvSpPr>
          <p:cNvPr id="3" name="TextBox 2">
            <a:extLst>
              <a:ext uri="{FF2B5EF4-FFF2-40B4-BE49-F238E27FC236}">
                <a16:creationId xmlns:a16="http://schemas.microsoft.com/office/drawing/2014/main" id="{6AD9C768-46B7-1A49-A9DA-838B4C9185E3}"/>
              </a:ext>
            </a:extLst>
          </p:cNvPr>
          <p:cNvSpPr txBox="1"/>
          <p:nvPr/>
        </p:nvSpPr>
        <p:spPr>
          <a:xfrm>
            <a:off x="6311154" y="498915"/>
            <a:ext cx="5852270" cy="4524315"/>
          </a:xfrm>
          <a:prstGeom prst="rect">
            <a:avLst/>
          </a:prstGeom>
          <a:noFill/>
        </p:spPr>
        <p:txBody>
          <a:bodyPr wrap="square" rtlCol="0">
            <a:spAutoFit/>
          </a:bodyPr>
          <a:lstStyle/>
          <a:p>
            <a:pPr algn="ctr"/>
            <a:r>
              <a:rPr lang="en-US" sz="3600" i="1" dirty="0"/>
              <a:t>Telling, I became a teacher.</a:t>
            </a:r>
          </a:p>
          <a:p>
            <a:pPr algn="ctr"/>
            <a:endParaRPr lang="en-US" sz="3600" i="1" dirty="0"/>
          </a:p>
          <a:p>
            <a:pPr algn="ctr"/>
            <a:r>
              <a:rPr lang="en-US" sz="3600" i="1" dirty="0"/>
              <a:t>Listening, I became a student.</a:t>
            </a:r>
          </a:p>
          <a:p>
            <a:pPr algn="ctr"/>
            <a:endParaRPr lang="en-US" sz="3600" i="1" dirty="0"/>
          </a:p>
          <a:p>
            <a:pPr algn="ctr"/>
            <a:r>
              <a:rPr lang="en-US" sz="3600" i="1" dirty="0"/>
              <a:t>Thanking, I became a friend.</a:t>
            </a:r>
          </a:p>
          <a:p>
            <a:pPr algn="ctr"/>
            <a:endParaRPr lang="en-US" sz="3600" i="1" dirty="0"/>
          </a:p>
          <a:p>
            <a:pPr algn="ctr"/>
            <a:r>
              <a:rPr lang="en-US" sz="3600" i="1" dirty="0"/>
              <a:t>And lo … </a:t>
            </a:r>
          </a:p>
          <a:p>
            <a:pPr algn="ctr"/>
            <a:r>
              <a:rPr lang="en-US" sz="3600" i="1" dirty="0"/>
              <a:t>I was Truly Teaching</a:t>
            </a:r>
          </a:p>
        </p:txBody>
      </p:sp>
      <p:pic>
        <p:nvPicPr>
          <p:cNvPr id="2" name="Picture 1" descr="Graphical user interface, application&#10;&#10;Description automatically generated">
            <a:hlinkClick r:id="rId4"/>
            <a:extLst>
              <a:ext uri="{FF2B5EF4-FFF2-40B4-BE49-F238E27FC236}">
                <a16:creationId xmlns:a16="http://schemas.microsoft.com/office/drawing/2014/main" id="{9B11DB2D-5277-5546-49D1-6167076EAF06}"/>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1449988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48757"/>
          </a:xfrm>
          <a:prstGeom prst="rect">
            <a:avLst/>
          </a:prstGeom>
          <a:noFill/>
        </p:spPr>
        <p:txBody>
          <a:bodyPr wrap="square" rtlCol="0">
            <a:spAutoFit/>
          </a:bodyPr>
          <a:lstStyle/>
          <a:p>
            <a:pPr marL="514350" lvl="0" indent="-514350">
              <a:lnSpc>
                <a:spcPct val="150000"/>
              </a:lnSpc>
              <a:buFont typeface="+mj-lt"/>
              <a:buAutoNum type="romanUcPeriod"/>
            </a:pPr>
            <a:r>
              <a:rPr lang="en-US" sz="2000" i="1" dirty="0"/>
              <a:t>First,</a:t>
            </a:r>
            <a:r>
              <a:rPr lang="en-US" sz="2000" b="1" i="1" dirty="0"/>
              <a:t> Change Yourself ...</a:t>
            </a:r>
            <a:r>
              <a:rPr lang="en-US" sz="2000" i="1" dirty="0"/>
              <a:t> </a:t>
            </a:r>
          </a:p>
          <a:p>
            <a:pPr marL="514350" indent="-514350">
              <a:lnSpc>
                <a:spcPct val="150000"/>
              </a:lnSpc>
              <a:buFont typeface="+mj-lt"/>
              <a:buAutoNum type="romanUcPeriod"/>
            </a:pPr>
            <a:r>
              <a:rPr lang="en-US" sz="2000" i="1" dirty="0"/>
              <a:t>The </a:t>
            </a:r>
            <a:r>
              <a:rPr lang="en-US" sz="2000" b="1" i="1" dirty="0"/>
              <a:t>True Teacher </a:t>
            </a:r>
            <a:r>
              <a:rPr lang="en-US" sz="2000" i="1" dirty="0"/>
              <a:t>... </a:t>
            </a:r>
          </a:p>
          <a:p>
            <a:pPr marL="514350" indent="-514350">
              <a:lnSpc>
                <a:spcPct val="150000"/>
              </a:lnSpc>
              <a:buFont typeface="+mj-lt"/>
              <a:buAutoNum type="romanUcPeriod"/>
            </a:pPr>
            <a:r>
              <a:rPr lang="en-US" sz="3600" b="1" i="1" dirty="0">
                <a:highlight>
                  <a:srgbClr val="C0EBD1"/>
                </a:highlight>
              </a:rPr>
              <a:t> Intuitive</a:t>
            </a:r>
            <a:r>
              <a:rPr lang="en-US" sz="3600" i="1" dirty="0">
                <a:highlight>
                  <a:srgbClr val="C0EBD1"/>
                </a:highlight>
              </a:rPr>
              <a:t> Teaching ... </a:t>
            </a:r>
          </a:p>
          <a:p>
            <a:pPr marL="514350" lvl="0" indent="-514350">
              <a:lnSpc>
                <a:spcPct val="150000"/>
              </a:lnSpc>
              <a:buFont typeface="+mj-lt"/>
              <a:buAutoNum type="romanUcPeriod"/>
            </a:pPr>
            <a:r>
              <a:rPr lang="en-US" sz="2000" i="1" dirty="0"/>
              <a:t>The Test of </a:t>
            </a:r>
            <a:r>
              <a:rPr lang="en-US" sz="2000" b="1" i="1" dirty="0"/>
              <a:t>Awakening</a:t>
            </a:r>
            <a:r>
              <a:rPr lang="en-US" sz="2000" i="1" dirty="0"/>
              <a:t> ... </a:t>
            </a:r>
          </a:p>
        </p:txBody>
      </p:sp>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5" name="TextBox 4">
            <a:extLst>
              <a:ext uri="{FF2B5EF4-FFF2-40B4-BE49-F238E27FC236}">
                <a16:creationId xmlns:a16="http://schemas.microsoft.com/office/drawing/2014/main" id="{2AE4715D-ABBC-6A44-B6E5-932EE27FF64C}"/>
              </a:ext>
            </a:extLst>
          </p:cNvPr>
          <p:cNvSpPr txBox="1"/>
          <p:nvPr/>
        </p:nvSpPr>
        <p:spPr>
          <a:xfrm>
            <a:off x="5580185" y="4215402"/>
            <a:ext cx="5978769" cy="2123658"/>
          </a:xfrm>
          <a:prstGeom prst="rect">
            <a:avLst/>
          </a:prstGeom>
          <a:noFill/>
          <a:ln w="38100">
            <a:solidFill>
              <a:schemeClr val="tx1"/>
            </a:solidFill>
          </a:ln>
        </p:spPr>
        <p:txBody>
          <a:bodyPr wrap="square" rtlCol="0">
            <a:spAutoFit/>
          </a:bodyPr>
          <a:lstStyle/>
          <a:p>
            <a:pPr algn="ctr"/>
            <a:r>
              <a:rPr lang="en-US" sz="4400" i="1" dirty="0">
                <a:solidFill>
                  <a:srgbClr val="FF0000"/>
                </a:solidFill>
              </a:rPr>
              <a:t>Observe your hand …</a:t>
            </a:r>
          </a:p>
          <a:p>
            <a:pPr algn="ctr"/>
            <a:endParaRPr lang="en-US" sz="4400" i="1" dirty="0">
              <a:solidFill>
                <a:srgbClr val="FF0000"/>
              </a:solidFill>
            </a:endParaRPr>
          </a:p>
          <a:p>
            <a:pPr algn="ctr"/>
            <a:r>
              <a:rPr lang="en-US" sz="4400" i="1" dirty="0">
                <a:solidFill>
                  <a:srgbClr val="FF0000"/>
                </a:solidFill>
              </a:rPr>
              <a:t>without thought.</a:t>
            </a:r>
            <a:endParaRPr lang="en-US" sz="4400" dirty="0"/>
          </a:p>
        </p:txBody>
      </p:sp>
      <p:pic>
        <p:nvPicPr>
          <p:cNvPr id="6" name="Picture 5" descr="Graphical user interface&#10;&#10;Description automatically generated">
            <a:hlinkClick r:id="rId3"/>
            <a:extLst>
              <a:ext uri="{FF2B5EF4-FFF2-40B4-BE49-F238E27FC236}">
                <a16:creationId xmlns:a16="http://schemas.microsoft.com/office/drawing/2014/main" id="{17D61AA7-DFFD-1126-5F98-9D4D70646C6B}"/>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152732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062651"/>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2400" i="1" dirty="0">
                <a:highlight>
                  <a:srgbClr val="C0EBD2"/>
                </a:highlight>
              </a:rPr>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355412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7A7493-0307-944B-8178-F885201CA61D}"/>
              </a:ext>
            </a:extLst>
          </p:cNvPr>
          <p:cNvGrpSpPr/>
          <p:nvPr/>
        </p:nvGrpSpPr>
        <p:grpSpPr>
          <a:xfrm>
            <a:off x="2875356" y="354622"/>
            <a:ext cx="4522704" cy="6148756"/>
            <a:chOff x="0" y="0"/>
            <a:chExt cx="1327785" cy="1869440"/>
          </a:xfrm>
        </p:grpSpPr>
        <p:pic>
          <p:nvPicPr>
            <p:cNvPr id="4" name="Picture 3" descr="Dan Bickart">
              <a:extLst>
                <a:ext uri="{FF2B5EF4-FFF2-40B4-BE49-F238E27FC236}">
                  <a16:creationId xmlns:a16="http://schemas.microsoft.com/office/drawing/2014/main" id="{003911F9-26D9-474A-AD72-F2205B2E3E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327785" cy="1626870"/>
            </a:xfrm>
            <a:prstGeom prst="rect">
              <a:avLst/>
            </a:prstGeom>
            <a:ln>
              <a:noFill/>
            </a:ln>
            <a:extLst>
              <a:ext uri="{53640926-AAD7-44D8-BBD7-CCE9431645EC}">
                <a14:shadowObscured xmlns:a14="http://schemas.microsoft.com/office/drawing/2010/main"/>
              </a:ext>
            </a:extLst>
          </p:spPr>
        </p:pic>
        <p:sp>
          <p:nvSpPr>
            <p:cNvPr id="5" name="Text Box 102">
              <a:extLst>
                <a:ext uri="{FF2B5EF4-FFF2-40B4-BE49-F238E27FC236}">
                  <a16:creationId xmlns:a16="http://schemas.microsoft.com/office/drawing/2014/main" id="{59B84F03-A919-DA4D-920A-F403013208F8}"/>
                </a:ext>
              </a:extLst>
            </p:cNvPr>
            <p:cNvSpPr txBox="1"/>
            <p:nvPr/>
          </p:nvSpPr>
          <p:spPr>
            <a:xfrm>
              <a:off x="33867" y="1625600"/>
              <a:ext cx="1276985" cy="2438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1000"/>
                </a:spcAft>
              </a:pPr>
              <a:r>
                <a:rPr lang="en-US" sz="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Illustrated by Daniel Bickart</a:t>
              </a:r>
              <a:endParaRPr lang="en-US" sz="9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 name="Rectangle 4">
            <a:extLst>
              <a:ext uri="{FF2B5EF4-FFF2-40B4-BE49-F238E27FC236}">
                <a16:creationId xmlns:a16="http://schemas.microsoft.com/office/drawing/2014/main" id="{7B29EB7E-E4E1-EE4B-A7FA-E9958ACC1C21}"/>
              </a:ext>
            </a:extLst>
          </p:cNvPr>
          <p:cNvSpPr>
            <a:spLocks noChangeArrowheads="1"/>
          </p:cNvSpPr>
          <p:nvPr/>
        </p:nvSpPr>
        <p:spPr bwMode="auto">
          <a:xfrm>
            <a:off x="-880533" y="6010041"/>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200" i="1" dirty="0">
                <a:ea typeface="Times New Roman" panose="02020603050405020304" pitchFamily="18" charset="0"/>
              </a:rPr>
              <a:t>“Three Heads are Better than One”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6" name="Picture 5" descr="Graphical user interface, application&#10;&#10;Description automatically generated">
            <a:hlinkClick r:id="rId4"/>
            <a:extLst>
              <a:ext uri="{FF2B5EF4-FFF2-40B4-BE49-F238E27FC236}">
                <a16:creationId xmlns:a16="http://schemas.microsoft.com/office/drawing/2014/main" id="{78CB2168-A2E6-1F45-AFAA-5A9DD4CC4F1F}"/>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322248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a:extLst>
              <a:ext uri="{FF2B5EF4-FFF2-40B4-BE49-F238E27FC236}">
                <a16:creationId xmlns:a16="http://schemas.microsoft.com/office/drawing/2014/main" id="{3AEF807F-0150-E942-A359-29F703FBB99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a:off x="4924328" y="1373634"/>
            <a:ext cx="6778809" cy="5484366"/>
          </a:xfrm>
          <a:prstGeom prst="rect">
            <a:avLst/>
          </a:prstGeom>
        </p:spPr>
      </p:pic>
      <p:sp>
        <p:nvSpPr>
          <p:cNvPr id="4" name="Content Placeholder 2">
            <a:extLst>
              <a:ext uri="{FF2B5EF4-FFF2-40B4-BE49-F238E27FC236}">
                <a16:creationId xmlns:a16="http://schemas.microsoft.com/office/drawing/2014/main" id="{497BC983-4807-1A4C-8AC5-2B739C41F932}"/>
              </a:ext>
            </a:extLst>
          </p:cNvPr>
          <p:cNvSpPr>
            <a:spLocks noGrp="1"/>
          </p:cNvSpPr>
          <p:nvPr>
            <p:ph idx="4294967295"/>
          </p:nvPr>
        </p:nvSpPr>
        <p:spPr>
          <a:xfrm>
            <a:off x="1922463" y="682625"/>
            <a:ext cx="10269537" cy="4351338"/>
          </a:xfrm>
          <a:prstGeom prst="rect">
            <a:avLst/>
          </a:prstGeom>
        </p:spPr>
        <p:txBody>
          <a:bodyPr>
            <a:normAutofit/>
          </a:bodyPr>
          <a:lstStyle/>
          <a:p>
            <a:pPr marL="0" indent="0">
              <a:buNone/>
            </a:pPr>
            <a:r>
              <a:rPr lang="en-US" sz="3600" b="1" i="1" dirty="0">
                <a:solidFill>
                  <a:srgbClr val="C00000"/>
                </a:solidFill>
              </a:rPr>
              <a:t>Observation vs Analysis</a:t>
            </a:r>
          </a:p>
          <a:p>
            <a:pPr marL="0" indent="0">
              <a:buNone/>
            </a:pPr>
            <a:endParaRPr lang="en-US" sz="2400" dirty="0"/>
          </a:p>
          <a:p>
            <a:pPr marL="0" indent="0">
              <a:buNone/>
            </a:pPr>
            <a:r>
              <a:rPr lang="en-US" sz="3200" dirty="0"/>
              <a:t>Make an (O/A) sheet. </a:t>
            </a:r>
          </a:p>
          <a:p>
            <a:pPr lvl="1"/>
            <a:r>
              <a:rPr lang="en-US" sz="3200" dirty="0"/>
              <a:t>First, </a:t>
            </a:r>
            <a:r>
              <a:rPr lang="en-US" sz="3200" b="1" i="1" dirty="0"/>
              <a:t>Observe</a:t>
            </a:r>
            <a:r>
              <a:rPr lang="en-US" sz="3200" dirty="0"/>
              <a:t>. [</a:t>
            </a:r>
            <a:r>
              <a:rPr lang="en-US" sz="3200" b="1" dirty="0">
                <a:solidFill>
                  <a:srgbClr val="C00000"/>
                </a:solidFill>
              </a:rPr>
              <a:t>Heart</a:t>
            </a:r>
            <a:r>
              <a:rPr lang="en-US" sz="3200" dirty="0"/>
              <a:t>]</a:t>
            </a:r>
          </a:p>
          <a:p>
            <a:pPr lvl="1"/>
            <a:r>
              <a:rPr lang="en-US" sz="3200" dirty="0"/>
              <a:t>Then, Fantasize what you observed. [</a:t>
            </a:r>
            <a:r>
              <a:rPr lang="en-US" sz="3200" b="1" dirty="0">
                <a:solidFill>
                  <a:srgbClr val="C00000"/>
                </a:solidFill>
              </a:rPr>
              <a:t>Heart</a:t>
            </a:r>
            <a:r>
              <a:rPr lang="en-US" sz="3200" dirty="0"/>
              <a:t>] </a:t>
            </a:r>
          </a:p>
          <a:p>
            <a:pPr lvl="1"/>
            <a:r>
              <a:rPr lang="en-US" sz="3200" dirty="0"/>
              <a:t>Then, </a:t>
            </a:r>
            <a:r>
              <a:rPr lang="en-US" sz="3200" b="1" i="1" dirty="0"/>
              <a:t>Draw</a:t>
            </a:r>
            <a:r>
              <a:rPr lang="en-US" sz="3200" dirty="0"/>
              <a:t> what you observed. [</a:t>
            </a:r>
            <a:r>
              <a:rPr lang="en-US" sz="3200" b="1" dirty="0">
                <a:solidFill>
                  <a:srgbClr val="C00000"/>
                </a:solidFill>
              </a:rPr>
              <a:t>Heart</a:t>
            </a:r>
            <a:r>
              <a:rPr lang="en-US" sz="3200" dirty="0"/>
              <a:t>]</a:t>
            </a:r>
          </a:p>
          <a:p>
            <a:pPr lvl="1"/>
            <a:r>
              <a:rPr lang="en-US" sz="3200" dirty="0"/>
              <a:t>Then, </a:t>
            </a:r>
            <a:r>
              <a:rPr lang="en-US" sz="3200" b="1" i="1" dirty="0"/>
              <a:t>Write</a:t>
            </a:r>
            <a:r>
              <a:rPr lang="en-US" sz="3200" dirty="0"/>
              <a:t> what you observed. [</a:t>
            </a:r>
            <a:r>
              <a:rPr lang="en-US" sz="3200" b="1" dirty="0">
                <a:solidFill>
                  <a:srgbClr val="C00000"/>
                </a:solidFill>
              </a:rPr>
              <a:t>Heart</a:t>
            </a:r>
            <a:r>
              <a:rPr lang="en-US" sz="3200" dirty="0"/>
              <a:t>]</a:t>
            </a:r>
          </a:p>
          <a:p>
            <a:pPr lvl="1"/>
            <a:r>
              <a:rPr lang="en-US" sz="3200" dirty="0"/>
              <a:t>Finally, </a:t>
            </a:r>
            <a:r>
              <a:rPr lang="en-US" sz="3200" b="1" i="1" dirty="0"/>
              <a:t>Analyze</a:t>
            </a:r>
            <a:r>
              <a:rPr lang="en-US" sz="3200" dirty="0"/>
              <a:t>. [</a:t>
            </a:r>
            <a:r>
              <a:rPr lang="en-US" sz="3200" b="1" dirty="0">
                <a:solidFill>
                  <a:srgbClr val="0070C0"/>
                </a:solidFill>
              </a:rPr>
              <a:t>Head</a:t>
            </a:r>
            <a:r>
              <a:rPr lang="en-US" sz="3200" dirty="0"/>
              <a:t>]</a:t>
            </a:r>
          </a:p>
        </p:txBody>
      </p:sp>
    </p:spTree>
    <p:extLst>
      <p:ext uri="{BB962C8B-B14F-4D97-AF65-F5344CB8AC3E}">
        <p14:creationId xmlns:p14="http://schemas.microsoft.com/office/powerpoint/2010/main" val="61032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276473" y="249384"/>
            <a:ext cx="3479054" cy="5288468"/>
          </a:xfrm>
          <a:prstGeom prst="rect">
            <a:avLst/>
          </a:prstGeom>
          <a:effectLst>
            <a:outerShdw blurRad="50800" dist="38100" dir="2700000" algn="tl" rotWithShape="0">
              <a:prstClr val="black">
                <a:alpha val="40000"/>
              </a:prstClr>
            </a:outerShdw>
          </a:effectLst>
        </p:spPr>
      </p:pic>
      <p:pic>
        <p:nvPicPr>
          <p:cNvPr id="3" name="Picture 2" descr="A person holding a baby&#10;&#10;Description automatically generated with low confidence">
            <a:extLst>
              <a:ext uri="{FF2B5EF4-FFF2-40B4-BE49-F238E27FC236}">
                <a16:creationId xmlns:a16="http://schemas.microsoft.com/office/drawing/2014/main" id="{6DE97C28-13B4-A0C8-7ADB-0D31E2801FA7}"/>
              </a:ext>
            </a:extLst>
          </p:cNvPr>
          <p:cNvPicPr>
            <a:picLocks noChangeAspect="1"/>
          </p:cNvPicPr>
          <p:nvPr/>
        </p:nvPicPr>
        <p:blipFill>
          <a:blip r:embed="rId4"/>
          <a:stretch>
            <a:fillRect/>
          </a:stretch>
        </p:blipFill>
        <p:spPr>
          <a:xfrm>
            <a:off x="9971940" y="3217847"/>
            <a:ext cx="1943587" cy="2935213"/>
          </a:xfrm>
          <a:prstGeom prst="rect">
            <a:avLst/>
          </a:prstGeom>
          <a:effectLst>
            <a:outerShdw blurRad="50800" dist="38100" dir="2700000" algn="tl" rotWithShape="0">
              <a:prstClr val="black">
                <a:alpha val="40000"/>
              </a:prstClr>
            </a:outerShdw>
          </a:effectLst>
        </p:spPr>
      </p:pic>
      <p:pic>
        <p:nvPicPr>
          <p:cNvPr id="5" name="Picture 4" descr="Graphical user interface, application&#10;&#10;Description automatically generated">
            <a:extLst>
              <a:ext uri="{FF2B5EF4-FFF2-40B4-BE49-F238E27FC236}">
                <a16:creationId xmlns:a16="http://schemas.microsoft.com/office/drawing/2014/main" id="{EB5EC356-36A0-7494-6525-CFE2BE370276}"/>
              </a:ext>
            </a:extLst>
          </p:cNvPr>
          <p:cNvPicPr>
            <a:picLocks noChangeAspect="1"/>
          </p:cNvPicPr>
          <p:nvPr/>
        </p:nvPicPr>
        <p:blipFill>
          <a:blip r:embed="rId5"/>
          <a:stretch>
            <a:fillRect/>
          </a:stretch>
        </p:blipFill>
        <p:spPr>
          <a:xfrm>
            <a:off x="4034009" y="1256453"/>
            <a:ext cx="5937931" cy="342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849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8DE47-578F-5A46-9469-9EE876FC4E39}"/>
              </a:ext>
            </a:extLst>
          </p:cNvPr>
          <p:cNvPicPr/>
          <p:nvPr/>
        </p:nvPicPr>
        <p:blipFill>
          <a:blip r:embed="rId3" cstate="screen">
            <a:extLst>
              <a:ext uri="{28A0092B-C50C-407E-A947-70E740481C1C}">
                <a14:useLocalDpi xmlns:a14="http://schemas.microsoft.com/office/drawing/2010/main"/>
              </a:ext>
            </a:extLst>
          </a:blip>
          <a:stretch>
            <a:fillRect/>
          </a:stretch>
        </p:blipFill>
        <p:spPr>
          <a:xfrm>
            <a:off x="5628806" y="666426"/>
            <a:ext cx="5003031" cy="5970113"/>
          </a:xfrm>
          <a:prstGeom prst="rect">
            <a:avLst/>
          </a:prstGeom>
          <a:solidFill>
            <a:srgbClr val="FFFFFF">
              <a:shade val="85000"/>
            </a:srgbClr>
          </a:solidFill>
          <a:ln w="6350" cap="sq">
            <a:solidFill>
              <a:srgbClr val="FFFFFF"/>
            </a:solidFill>
            <a:miter lim="800000"/>
          </a:ln>
          <a:effectLst>
            <a:outerShdw blurRad="50800" dist="1905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5" name="Picture 15">
            <a:extLst>
              <a:ext uri="{FF2B5EF4-FFF2-40B4-BE49-F238E27FC236}">
                <a16:creationId xmlns:a16="http://schemas.microsoft.com/office/drawing/2014/main" id="{3AEF807F-0150-E942-A359-29F703FBB9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161" y="176135"/>
            <a:ext cx="4533405" cy="3667732"/>
          </a:xfrm>
          <a:prstGeom prst="rect">
            <a:avLst/>
          </a:prstGeom>
        </p:spPr>
      </p:pic>
    </p:spTree>
    <p:extLst>
      <p:ext uri="{BB962C8B-B14F-4D97-AF65-F5344CB8AC3E}">
        <p14:creationId xmlns:p14="http://schemas.microsoft.com/office/powerpoint/2010/main" val="108244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01052"/>
          </a:xfrm>
          <a:prstGeom prst="rect">
            <a:avLst/>
          </a:prstGeom>
          <a:noFill/>
        </p:spPr>
        <p:txBody>
          <a:bodyPr wrap="square" rtlCol="0">
            <a:spAutoFit/>
          </a:bodyPr>
          <a:lstStyle/>
          <a:p>
            <a:pPr marL="514350" lvl="0" indent="-514350">
              <a:lnSpc>
                <a:spcPct val="150000"/>
              </a:lnSpc>
              <a:buFont typeface="+mj-lt"/>
              <a:buAutoNum type="romanUcPeriod"/>
            </a:pPr>
            <a:r>
              <a:rPr lang="en-US" sz="2000" i="1" dirty="0"/>
              <a:t>First,</a:t>
            </a:r>
            <a:r>
              <a:rPr lang="en-US" sz="2000" b="1" i="1" dirty="0"/>
              <a:t> Change Yourself ...</a:t>
            </a:r>
            <a:r>
              <a:rPr lang="en-US" sz="2000" i="1" dirty="0"/>
              <a:t> </a:t>
            </a:r>
          </a:p>
          <a:p>
            <a:pPr marL="514350" indent="-514350">
              <a:lnSpc>
                <a:spcPct val="150000"/>
              </a:lnSpc>
              <a:buFont typeface="+mj-lt"/>
              <a:buAutoNum type="romanUcPeriod"/>
            </a:pPr>
            <a:r>
              <a:rPr lang="en-US" sz="2000" i="1" dirty="0"/>
              <a:t>The </a:t>
            </a:r>
            <a:r>
              <a:rPr lang="en-US" sz="2000" b="1" i="1" dirty="0"/>
              <a:t>True Teacher </a:t>
            </a:r>
            <a:r>
              <a:rPr lang="en-US" sz="2000" i="1" dirty="0"/>
              <a:t>... </a:t>
            </a:r>
          </a:p>
          <a:p>
            <a:pPr marL="514350" indent="-514350">
              <a:lnSpc>
                <a:spcPct val="150000"/>
              </a:lnSpc>
              <a:buFont typeface="+mj-lt"/>
              <a:buAutoNum type="romanUcPeriod"/>
            </a:pPr>
            <a:r>
              <a:rPr lang="en-US" sz="2000" b="1" i="1" dirty="0"/>
              <a:t>Intuitive</a:t>
            </a:r>
            <a:r>
              <a:rPr lang="en-US" sz="2000" i="1" dirty="0"/>
              <a:t> Teaching ... </a:t>
            </a:r>
          </a:p>
          <a:p>
            <a:pPr marL="514350" lvl="0" indent="-514350">
              <a:lnSpc>
                <a:spcPct val="150000"/>
              </a:lnSpc>
              <a:buFont typeface="+mj-lt"/>
              <a:buAutoNum type="romanUcPeriod"/>
            </a:pPr>
            <a:r>
              <a:rPr lang="en-US" sz="3600" i="1" dirty="0">
                <a:highlight>
                  <a:srgbClr val="C0EBD1"/>
                </a:highlight>
              </a:rPr>
              <a:t> The Test of </a:t>
            </a:r>
            <a:r>
              <a:rPr lang="en-US" sz="3600" b="1" i="1" dirty="0">
                <a:highlight>
                  <a:srgbClr val="C0EBD1"/>
                </a:highlight>
              </a:rPr>
              <a:t>Awakening</a:t>
            </a:r>
            <a:r>
              <a:rPr lang="en-US" sz="3600" i="1" dirty="0">
                <a:highlight>
                  <a:srgbClr val="C0EBD1"/>
                </a:highlight>
              </a:rPr>
              <a:t> ... </a:t>
            </a:r>
          </a:p>
        </p:txBody>
      </p:sp>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5" name="TextBox 4">
            <a:extLst>
              <a:ext uri="{FF2B5EF4-FFF2-40B4-BE49-F238E27FC236}">
                <a16:creationId xmlns:a16="http://schemas.microsoft.com/office/drawing/2014/main" id="{7C5170B6-95C4-0E4D-BD1C-792347A9427B}"/>
              </a:ext>
            </a:extLst>
          </p:cNvPr>
          <p:cNvSpPr txBox="1"/>
          <p:nvPr/>
        </p:nvSpPr>
        <p:spPr>
          <a:xfrm>
            <a:off x="2414953" y="4950750"/>
            <a:ext cx="8481298" cy="1015663"/>
          </a:xfrm>
          <a:prstGeom prst="rect">
            <a:avLst/>
          </a:prstGeom>
          <a:noFill/>
          <a:ln w="38100">
            <a:solidFill>
              <a:schemeClr val="tx1"/>
            </a:solidFill>
          </a:ln>
        </p:spPr>
        <p:txBody>
          <a:bodyPr wrap="square" rtlCol="0">
            <a:spAutoFit/>
          </a:bodyPr>
          <a:lstStyle/>
          <a:p>
            <a:pPr algn="ctr"/>
            <a:r>
              <a:rPr lang="en-US" sz="6000" i="1" dirty="0">
                <a:solidFill>
                  <a:srgbClr val="FF0000"/>
                </a:solidFill>
              </a:rPr>
              <a:t>Look at a COLOR</a:t>
            </a:r>
            <a:endParaRPr lang="en-US" sz="6000" dirty="0"/>
          </a:p>
        </p:txBody>
      </p:sp>
      <p:pic>
        <p:nvPicPr>
          <p:cNvPr id="7" name="Picture 6" descr="Graphical user interface&#10;&#10;Description automatically generated">
            <a:hlinkClick r:id="rId3"/>
            <a:extLst>
              <a:ext uri="{FF2B5EF4-FFF2-40B4-BE49-F238E27FC236}">
                <a16:creationId xmlns:a16="http://schemas.microsoft.com/office/drawing/2014/main" id="{052F8770-1FAF-E378-9664-B938DE6DB76C}"/>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2227803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801314"/>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2400" i="1" dirty="0">
                <a:highlight>
                  <a:srgbClr val="C0EBD2"/>
                </a:highlight>
              </a:rPr>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134588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F6F8FA-4B6A-6243-BC7F-A2F043D249CE}"/>
              </a:ext>
            </a:extLst>
          </p:cNvPr>
          <p:cNvSpPr txBox="1"/>
          <p:nvPr/>
        </p:nvSpPr>
        <p:spPr>
          <a:xfrm>
            <a:off x="3049361" y="3203806"/>
            <a:ext cx="6098720" cy="646331"/>
          </a:xfrm>
          <a:prstGeom prst="rect">
            <a:avLst/>
          </a:prstGeom>
          <a:noFill/>
        </p:spPr>
        <p:txBody>
          <a:bodyPr wrap="square">
            <a:spAutoFit/>
          </a:bodyPr>
          <a:lstStyle/>
          <a:p>
            <a:br>
              <a:rPr lang="en-US" dirty="0"/>
            </a:br>
            <a:endParaRPr lang="en-US" dirty="0"/>
          </a:p>
        </p:txBody>
      </p:sp>
      <p:pic>
        <p:nvPicPr>
          <p:cNvPr id="6" name="Picture 5">
            <a:extLst>
              <a:ext uri="{FF2B5EF4-FFF2-40B4-BE49-F238E27FC236}">
                <a16:creationId xmlns:a16="http://schemas.microsoft.com/office/drawing/2014/main" id="{ABE086E7-9C7A-3043-BAC4-F61FDD545D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7309" y="1099946"/>
            <a:ext cx="5159375" cy="3869055"/>
          </a:xfrm>
          <a:prstGeom prst="rect">
            <a:avLst/>
          </a:prstGeom>
        </p:spPr>
      </p:pic>
      <p:grpSp>
        <p:nvGrpSpPr>
          <p:cNvPr id="4" name="Group 3">
            <a:extLst>
              <a:ext uri="{FF2B5EF4-FFF2-40B4-BE49-F238E27FC236}">
                <a16:creationId xmlns:a16="http://schemas.microsoft.com/office/drawing/2014/main" id="{0F4CEEEF-4290-7A42-9335-3EC7A254CB7F}"/>
              </a:ext>
            </a:extLst>
          </p:cNvPr>
          <p:cNvGrpSpPr/>
          <p:nvPr/>
        </p:nvGrpSpPr>
        <p:grpSpPr>
          <a:xfrm>
            <a:off x="905982" y="728420"/>
            <a:ext cx="5339835" cy="6098197"/>
            <a:chOff x="905982" y="259984"/>
            <a:chExt cx="5609119" cy="6566633"/>
          </a:xfrm>
        </p:grpSpPr>
        <p:pic>
          <p:nvPicPr>
            <p:cNvPr id="5" name="Picture 4" descr="A picture containing person, outdoor, group, colorful&#10;&#10;Description automatically generated">
              <a:extLst>
                <a:ext uri="{FF2B5EF4-FFF2-40B4-BE49-F238E27FC236}">
                  <a16:creationId xmlns:a16="http://schemas.microsoft.com/office/drawing/2014/main" id="{9F9E34F4-159D-3B4F-97F9-140FAA10E7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5982" y="259984"/>
              <a:ext cx="5609119" cy="6338031"/>
            </a:xfrm>
            <a:prstGeom prst="rect">
              <a:avLst/>
            </a:prstGeom>
          </p:spPr>
        </p:pic>
        <p:sp>
          <p:nvSpPr>
            <p:cNvPr id="2" name="TextBox 1">
              <a:extLst>
                <a:ext uri="{FF2B5EF4-FFF2-40B4-BE49-F238E27FC236}">
                  <a16:creationId xmlns:a16="http://schemas.microsoft.com/office/drawing/2014/main" id="{1836C6E7-C336-6A4D-ADC2-A245BFBB1D6C}"/>
                </a:ext>
              </a:extLst>
            </p:cNvPr>
            <p:cNvSpPr txBox="1"/>
            <p:nvPr/>
          </p:nvSpPr>
          <p:spPr>
            <a:xfrm>
              <a:off x="905983" y="6538927"/>
              <a:ext cx="5609118" cy="287690"/>
            </a:xfrm>
            <a:prstGeom prst="rect">
              <a:avLst/>
            </a:prstGeom>
            <a:noFill/>
          </p:spPr>
          <p:txBody>
            <a:bodyPr wrap="square" rtlCol="0">
              <a:spAutoFit/>
            </a:bodyPr>
            <a:lstStyle/>
            <a:p>
              <a:pPr algn="ctr"/>
              <a:r>
                <a:rPr lang="en-US" sz="1200" u="sng" dirty="0">
                  <a:hlinkClick r:id="rId5" tooltip="User:Øyvind Holmstad"/>
                </a:rPr>
                <a:t>Øyvind Holmstad</a:t>
              </a:r>
              <a:endParaRPr lang="en-US" sz="1200" dirty="0"/>
            </a:p>
          </p:txBody>
        </p:sp>
      </p:grpSp>
      <p:pic>
        <p:nvPicPr>
          <p:cNvPr id="7" name="Picture 6" descr="Graphical user interface, application&#10;&#10;Description automatically generated">
            <a:hlinkClick r:id="rId6"/>
            <a:extLst>
              <a:ext uri="{FF2B5EF4-FFF2-40B4-BE49-F238E27FC236}">
                <a16:creationId xmlns:a16="http://schemas.microsoft.com/office/drawing/2014/main" id="{91F13852-EB20-DA4F-D232-DEFF9AEBFEBA}"/>
              </a:ext>
            </a:extLst>
          </p:cNvPr>
          <p:cNvPicPr>
            <a:picLocks noChangeAspect="1"/>
          </p:cNvPicPr>
          <p:nvPr/>
        </p:nvPicPr>
        <p:blipFill>
          <a:blip r:embed="rId7"/>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190308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A6CEF-81DD-7F4B-B7CF-C9550B314BB2}"/>
              </a:ext>
            </a:extLst>
          </p:cNvPr>
          <p:cNvSpPr>
            <a:spLocks noGrp="1"/>
          </p:cNvSpPr>
          <p:nvPr>
            <p:ph type="title" idx="4294967295"/>
          </p:nvPr>
        </p:nvSpPr>
        <p:spPr>
          <a:xfrm>
            <a:off x="838201" y="1641752"/>
            <a:ext cx="4394200" cy="1323439"/>
          </a:xfrm>
        </p:spPr>
        <p:txBody>
          <a:bodyPr vert="horz" lIns="91440" tIns="45720" rIns="91440" bIns="45720" rtlCol="0" anchor="t">
            <a:normAutofit/>
          </a:bodyPr>
          <a:lstStyle/>
          <a:p>
            <a:r>
              <a:rPr lang="en-US" sz="4000">
                <a:solidFill>
                  <a:schemeClr val="bg1"/>
                </a:solidFill>
              </a:rPr>
              <a:t>Conclusion</a:t>
            </a:r>
            <a:br>
              <a:rPr lang="en-US" sz="4000">
                <a:solidFill>
                  <a:schemeClr val="bg1"/>
                </a:solidFill>
              </a:rPr>
            </a:br>
            <a:r>
              <a:rPr lang="en-US" sz="4000">
                <a:solidFill>
                  <a:schemeClr val="bg1"/>
                </a:solidFill>
              </a:rPr>
              <a:t>to Part 1 of 5</a:t>
            </a:r>
            <a:endParaRPr lang="en-US" sz="4000" i="1">
              <a:solidFill>
                <a:schemeClr val="bg1"/>
              </a:solidFill>
            </a:endParaRPr>
          </a:p>
        </p:txBody>
      </p:sp>
      <p:sp>
        <p:nvSpPr>
          <p:cNvPr id="3" name="Content Placeholder 2">
            <a:extLst>
              <a:ext uri="{FF2B5EF4-FFF2-40B4-BE49-F238E27FC236}">
                <a16:creationId xmlns:a16="http://schemas.microsoft.com/office/drawing/2014/main" id="{CA736D38-1D51-EA44-B237-F9B3D2672263}"/>
              </a:ext>
            </a:extLst>
          </p:cNvPr>
          <p:cNvSpPr>
            <a:spLocks noGrp="1"/>
          </p:cNvSpPr>
          <p:nvPr>
            <p:ph idx="4294967295"/>
          </p:nvPr>
        </p:nvSpPr>
        <p:spPr>
          <a:xfrm>
            <a:off x="838201" y="3146400"/>
            <a:ext cx="4394200" cy="2454300"/>
          </a:xfrm>
          <a:prstGeom prst="rect">
            <a:avLst/>
          </a:prstGeom>
        </p:spPr>
        <p:txBody>
          <a:bodyPr vert="horz" lIns="91440" tIns="45720" rIns="91440" bIns="45720" rtlCol="0">
            <a:normAutofit/>
          </a:bodyPr>
          <a:lstStyle/>
          <a:p>
            <a:pPr marL="0" indent="0">
              <a:spcAft>
                <a:spcPts val="1200"/>
              </a:spcAft>
              <a:buNone/>
            </a:pPr>
            <a:r>
              <a:rPr lang="en-US" sz="2000" i="1" dirty="0">
                <a:solidFill>
                  <a:schemeClr val="bg1">
                    <a:alpha val="80000"/>
                  </a:schemeClr>
                </a:solidFill>
              </a:rPr>
              <a:t>“When you come to a fork in the road, </a:t>
            </a:r>
            <a:br>
              <a:rPr lang="en-US" sz="2000" i="1" dirty="0">
                <a:solidFill>
                  <a:schemeClr val="bg1">
                    <a:alpha val="80000"/>
                  </a:schemeClr>
                </a:solidFill>
              </a:rPr>
            </a:br>
            <a:r>
              <a:rPr lang="en-US" sz="2000" i="1" dirty="0">
                <a:solidFill>
                  <a:schemeClr val="bg1">
                    <a:alpha val="80000"/>
                  </a:schemeClr>
                </a:solidFill>
              </a:rPr>
              <a:t>take it.”</a:t>
            </a:r>
          </a:p>
          <a:p>
            <a:pPr marL="0" indent="0">
              <a:spcAft>
                <a:spcPts val="1200"/>
              </a:spcAft>
              <a:buNone/>
            </a:pPr>
            <a:r>
              <a:rPr lang="en-US" sz="2000" i="1" dirty="0">
                <a:solidFill>
                  <a:schemeClr val="bg1">
                    <a:alpha val="80000"/>
                  </a:schemeClr>
                </a:solidFill>
              </a:rPr>
              <a:t>- Yogi Berra</a:t>
            </a:r>
          </a:p>
          <a:p>
            <a:pPr marL="0" indent="0">
              <a:spcAft>
                <a:spcPts val="1200"/>
              </a:spcAft>
              <a:buNone/>
            </a:pPr>
            <a:br>
              <a:rPr lang="en-US" sz="2000" i="1" dirty="0">
                <a:solidFill>
                  <a:schemeClr val="bg1">
                    <a:alpha val="80000"/>
                  </a:schemeClr>
                </a:solidFill>
              </a:rPr>
            </a:br>
            <a:r>
              <a:rPr lang="en-US" sz="2000" i="1" dirty="0">
                <a:solidFill>
                  <a:schemeClr val="bg1">
                    <a:alpha val="80000"/>
                  </a:schemeClr>
                </a:solidFill>
              </a:rPr>
              <a:t>Thank You!</a:t>
            </a:r>
            <a:endParaRPr lang="en-US" sz="2000" b="1" dirty="0">
              <a:solidFill>
                <a:schemeClr val="bg1">
                  <a:alpha val="80000"/>
                </a:schemeClr>
              </a:solidFill>
            </a:endParaRPr>
          </a:p>
        </p:txBody>
      </p:sp>
      <p:pic>
        <p:nvPicPr>
          <p:cNvPr id="7" name="Picture 6" descr="A picture containing ground, outdoor, person, young&#10;&#10;Description automatically generated">
            <a:extLst>
              <a:ext uri="{FF2B5EF4-FFF2-40B4-BE49-F238E27FC236}">
                <a16:creationId xmlns:a16="http://schemas.microsoft.com/office/drawing/2014/main" id="{0A4547D9-FFE5-5F4F-B653-8DBB7F4007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4" name="Group 13">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5" name="Freeform: Shape 14">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2932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02CB-B15D-824F-B131-E5AED3A0F164}"/>
              </a:ext>
            </a:extLst>
          </p:cNvPr>
          <p:cNvSpPr>
            <a:spLocks noGrp="1"/>
          </p:cNvSpPr>
          <p:nvPr>
            <p:ph type="ctrTitle"/>
          </p:nvPr>
        </p:nvSpPr>
        <p:spPr>
          <a:xfrm>
            <a:off x="1524000" y="920552"/>
            <a:ext cx="9038253" cy="3520819"/>
          </a:xfrm>
        </p:spPr>
        <p:txBody>
          <a:bodyPr>
            <a:normAutofit fontScale="90000"/>
          </a:bodyPr>
          <a:lstStyle/>
          <a:p>
            <a:pPr>
              <a:lnSpc>
                <a:spcPct val="150000"/>
              </a:lnSpc>
            </a:pPr>
            <a:r>
              <a:rPr lang="en-US" dirty="0">
                <a:cs typeface="Times New Roman" panose="02020603050405020304" pitchFamily="18" charset="0"/>
              </a:rPr>
              <a:t>20 Opportunities</a:t>
            </a:r>
            <a:br>
              <a:rPr lang="en-US" dirty="0">
                <a:cs typeface="Times New Roman" panose="02020603050405020304" pitchFamily="18" charset="0"/>
              </a:rPr>
            </a:br>
            <a:r>
              <a:rPr lang="en-US" dirty="0">
                <a:cs typeface="Times New Roman" panose="02020603050405020304" pitchFamily="18" charset="0"/>
              </a:rPr>
              <a:t>to Transform Yourself</a:t>
            </a:r>
            <a:br>
              <a:rPr lang="en-US" dirty="0">
                <a:cs typeface="Times New Roman" panose="02020603050405020304" pitchFamily="18" charset="0"/>
              </a:rPr>
            </a:br>
            <a:r>
              <a:rPr lang="en-US" dirty="0">
                <a:cs typeface="Times New Roman" panose="02020603050405020304" pitchFamily="18" charset="0"/>
              </a:rPr>
              <a:t>While Teaching</a:t>
            </a:r>
            <a:endParaRPr lang="en-US" sz="4000" dirty="0">
              <a:cs typeface="Times New Roman" panose="02020603050405020304" pitchFamily="18" charset="0"/>
            </a:endParaRPr>
          </a:p>
        </p:txBody>
      </p:sp>
      <p:sp>
        <p:nvSpPr>
          <p:cNvPr id="3" name="Subtitle 2">
            <a:extLst>
              <a:ext uri="{FF2B5EF4-FFF2-40B4-BE49-F238E27FC236}">
                <a16:creationId xmlns:a16="http://schemas.microsoft.com/office/drawing/2014/main" id="{D8B400F9-1678-4D43-9C21-8676D5CC3E7C}"/>
              </a:ext>
            </a:extLst>
          </p:cNvPr>
          <p:cNvSpPr>
            <a:spLocks noGrp="1"/>
          </p:cNvSpPr>
          <p:nvPr>
            <p:ph type="subTitle" idx="1"/>
          </p:nvPr>
        </p:nvSpPr>
        <p:spPr>
          <a:xfrm>
            <a:off x="0" y="4625078"/>
            <a:ext cx="12192000" cy="387805"/>
          </a:xfrm>
        </p:spPr>
        <p:txBody>
          <a:bodyPr>
            <a:normAutofit/>
          </a:bodyPr>
          <a:lstStyle/>
          <a:p>
            <a:r>
              <a:rPr lang="en-US" sz="1800" i="1" dirty="0"/>
              <a:t>A workshop taken from actual experiences that honor spirituality in education.</a:t>
            </a:r>
            <a:endParaRPr lang="en-US" sz="1800" dirty="0"/>
          </a:p>
        </p:txBody>
      </p:sp>
      <p:sp>
        <p:nvSpPr>
          <p:cNvPr id="4" name="Subtitle 2">
            <a:extLst>
              <a:ext uri="{FF2B5EF4-FFF2-40B4-BE49-F238E27FC236}">
                <a16:creationId xmlns:a16="http://schemas.microsoft.com/office/drawing/2014/main" id="{7A53181A-4EB7-E54D-9A02-47EEE85FA44B}"/>
              </a:ext>
            </a:extLst>
          </p:cNvPr>
          <p:cNvSpPr txBox="1">
            <a:spLocks/>
          </p:cNvSpPr>
          <p:nvPr/>
        </p:nvSpPr>
        <p:spPr>
          <a:xfrm>
            <a:off x="8335616" y="5996899"/>
            <a:ext cx="2484783" cy="861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Times New Roman" panose="02020603050405020304" pitchFamily="18" charset="0"/>
              </a:rPr>
              <a:t>John Bickart, Ph.D.</a:t>
            </a:r>
          </a:p>
          <a:p>
            <a:r>
              <a:rPr lang="en-US" sz="1800" dirty="0" err="1">
                <a:cs typeface="Times New Roman" panose="02020603050405020304" pitchFamily="18" charset="0"/>
              </a:rPr>
              <a:t>bickart.org</a:t>
            </a:r>
            <a:endParaRPr lang="en-US" sz="1800" dirty="0">
              <a:cs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AF48A3F3-773C-B144-A1AF-6E42EF1511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5654" y="177800"/>
            <a:ext cx="2293859" cy="2051050"/>
          </a:xfrm>
          <a:prstGeom prst="rect">
            <a:avLst/>
          </a:prstGeom>
        </p:spPr>
      </p:pic>
      <p:sp>
        <p:nvSpPr>
          <p:cNvPr id="6" name="TextBox 5">
            <a:extLst>
              <a:ext uri="{FF2B5EF4-FFF2-40B4-BE49-F238E27FC236}">
                <a16:creationId xmlns:a16="http://schemas.microsoft.com/office/drawing/2014/main" id="{A4DDDE17-B21E-0449-9C0D-049148EF2C86}"/>
              </a:ext>
            </a:extLst>
          </p:cNvPr>
          <p:cNvSpPr txBox="1"/>
          <p:nvPr/>
        </p:nvSpPr>
        <p:spPr>
          <a:xfrm>
            <a:off x="0" y="5013711"/>
            <a:ext cx="12192000" cy="954107"/>
          </a:xfrm>
          <a:prstGeom prst="rect">
            <a:avLst/>
          </a:prstGeom>
          <a:noFill/>
        </p:spPr>
        <p:txBody>
          <a:bodyPr wrap="square" rtlCol="0">
            <a:spAutoFit/>
          </a:bodyPr>
          <a:lstStyle/>
          <a:p>
            <a:pPr algn="ctr"/>
            <a:r>
              <a:rPr lang="en-US" sz="3200" dirty="0">
                <a:cs typeface="Times New Roman" panose="02020603050405020304" pitchFamily="18" charset="0"/>
              </a:rPr>
              <a:t>Part 1 of 5 - "Reclaiming Your Spirituality" </a:t>
            </a:r>
          </a:p>
          <a:p>
            <a:pPr algn="ctr"/>
            <a:r>
              <a:rPr lang="en-US" sz="2400" dirty="0">
                <a:cs typeface="Times New Roman" panose="02020603050405020304" pitchFamily="18" charset="0"/>
              </a:rPr>
              <a:t>(Opportunities #1 - #4)</a:t>
            </a:r>
            <a:endParaRPr lang="en-US" sz="2400" dirty="0"/>
          </a:p>
        </p:txBody>
      </p:sp>
      <p:pic>
        <p:nvPicPr>
          <p:cNvPr id="8" name="Picture 7" descr="A picture containing nature, dark&#10;&#10;Description automatically generated">
            <a:extLst>
              <a:ext uri="{FF2B5EF4-FFF2-40B4-BE49-F238E27FC236}">
                <a16:creationId xmlns:a16="http://schemas.microsoft.com/office/drawing/2014/main" id="{5F6B55AF-6DF6-5E18-329D-459B144301D9}"/>
              </a:ext>
            </a:extLst>
          </p:cNvPr>
          <p:cNvPicPr>
            <a:picLocks noChangeAspect="1"/>
          </p:cNvPicPr>
          <p:nvPr/>
        </p:nvPicPr>
        <p:blipFill>
          <a:blip r:embed="rId4"/>
          <a:stretch>
            <a:fillRect/>
          </a:stretch>
        </p:blipFill>
        <p:spPr>
          <a:xfrm>
            <a:off x="9321778" y="319291"/>
            <a:ext cx="2537463" cy="2133776"/>
          </a:xfrm>
          <a:prstGeom prst="rect">
            <a:avLst/>
          </a:prstGeom>
        </p:spPr>
      </p:pic>
    </p:spTree>
    <p:extLst>
      <p:ext uri="{BB962C8B-B14F-4D97-AF65-F5344CB8AC3E}">
        <p14:creationId xmlns:p14="http://schemas.microsoft.com/office/powerpoint/2010/main" val="265928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8A2559-2EA1-B565-99EE-A1EDE40D9758}"/>
              </a:ext>
            </a:extLst>
          </p:cNvPr>
          <p:cNvSpPr txBox="1"/>
          <p:nvPr/>
        </p:nvSpPr>
        <p:spPr>
          <a:xfrm>
            <a:off x="1112112" y="322732"/>
            <a:ext cx="8603387" cy="923330"/>
          </a:xfrm>
          <a:prstGeom prst="rect">
            <a:avLst/>
          </a:prstGeom>
          <a:noFill/>
        </p:spPr>
        <p:txBody>
          <a:bodyPr wrap="square" rtlCol="0">
            <a:spAutoFit/>
          </a:bodyPr>
          <a:lstStyle/>
          <a:p>
            <a:r>
              <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rPr>
              <a:t>Literature Review as seen on </a:t>
            </a:r>
            <a:r>
              <a:rPr lang="en-US" altLang="en-US" sz="3600" b="1" dirty="0" err="1">
                <a:latin typeface="Times New Roman" panose="02020603050405020304" pitchFamily="18" charset="0"/>
                <a:ea typeface="Times New Roman" panose="02020603050405020304" pitchFamily="18" charset="0"/>
                <a:cs typeface="Times New Roman" panose="02020603050405020304" pitchFamily="18" charset="0"/>
              </a:rPr>
              <a:t>bickart.org</a:t>
            </a:r>
            <a:endPar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B3197F59-347B-BF48-84B3-A835A0055212}"/>
              </a:ext>
            </a:extLst>
          </p:cNvPr>
          <p:cNvSpPr>
            <a:spLocks noChangeArrowheads="1"/>
          </p:cNvSpPr>
          <p:nvPr/>
        </p:nvSpPr>
        <p:spPr bwMode="auto">
          <a:xfrm>
            <a:off x="1112112" y="920806"/>
            <a:ext cx="1089764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Wisdom Teaching and Practical Exercises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(Laozi, 2005/circa 500 BC)</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Childhood &amp; Spirituality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(Bickart, 2013, 2018, 2020a, 2020b, 2020c, 2022; Hart, 2001, 2010, 2014a, 2014b; L. Miller, 2015; L. W. E. S. Miller, 2021)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Awareness, Mindsight, and Flow</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(Csikszentmihalyi, 1994; Csikszentmihalyi &amp; Pratt, 2017; Siegel, 2010, 2018)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Mindfulness and Nondual Awareness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(Chopra, 2021; Chopra, Ford, &amp; Williamson, 2010;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Lantieri</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2008; Palmer, 1993, 1998, 2004; Palmer, Zajonc, &amp; Scribner, 2010)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Emotional and Social Intelligence, Presence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(Goleman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Boutsikaris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2006; Goleman &amp; Senge, 2007; Goleman &amp; Whitener, 2005; Senge, 2000,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Belief</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Boyce, 2016;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Knight, &amp; Encephalon, 2005; B. H. Lipton, 2005, 2006, 2014; B. H. Lipton,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Bhaerman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Right versus Left Brain Dominance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Early Opposition to the Mechanical View of Humans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(Dewey, 1910, 1916/2005)</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Historically Assumed Separateness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(Kuhn, 2004)</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Reduced Importance of Childhood</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(Piaget, 1929/2007, 1950, 1959, 1965, 1973, 1976;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Inhelder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1969;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Valsiner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1927/2001)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Excessive Testing</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2010; Gonz</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lez &amp; Darling-Hammond, 1997;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Gurwitz</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Pease, Education., &amp; Corporation., 1981;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Haggstrom</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Grissmer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Center for the Study of the Teaching Profession (Rand Corporation), 1988;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Koppich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Merseth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American Association of Colleges for Teacher Education., &amp; National Commission on Teaching &amp; America's Future (U.S.), 2000; Millman &amp; Darling-Hammond, 1990; Wise, Darling-Hammond, Berry, Profession., &amp; Education, 1987; Wise, Darling-Hammond, &amp; Klein, 1986;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Zeichner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2000)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Students-only, Community-centered, Right Answers, Restricted Resources, Not tests, Not algebra, Not control, Not norms, Brick &amp; Mortar Schools, Integrated Disciplines, Inspirational Content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Dintersmith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2018; Hart, 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1800s Factory Model</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(Skinner, 1953; Thorndike, 1913/2010)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891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holding a baby&#10;&#10;Description automatically generated with medium confidence">
            <a:extLst>
              <a:ext uri="{FF2B5EF4-FFF2-40B4-BE49-F238E27FC236}">
                <a16:creationId xmlns:a16="http://schemas.microsoft.com/office/drawing/2014/main" id="{C1DFBD8E-036D-2D44-AE38-DF11736177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2730" y="0"/>
            <a:ext cx="3857625" cy="6858000"/>
          </a:xfrm>
          <a:prstGeom prst="rect">
            <a:avLst/>
          </a:prstGeom>
        </p:spPr>
      </p:pic>
      <p:sp>
        <p:nvSpPr>
          <p:cNvPr id="3" name="TextBox 2">
            <a:extLst>
              <a:ext uri="{FF2B5EF4-FFF2-40B4-BE49-F238E27FC236}">
                <a16:creationId xmlns:a16="http://schemas.microsoft.com/office/drawing/2014/main" id="{415D9111-92DD-E44D-A6E7-1BA615E532F1}"/>
              </a:ext>
            </a:extLst>
          </p:cNvPr>
          <p:cNvSpPr txBox="1"/>
          <p:nvPr/>
        </p:nvSpPr>
        <p:spPr>
          <a:xfrm>
            <a:off x="5843733" y="1007166"/>
            <a:ext cx="5288093" cy="5262979"/>
          </a:xfrm>
          <a:prstGeom prst="rect">
            <a:avLst/>
          </a:prstGeom>
          <a:noFill/>
        </p:spPr>
        <p:txBody>
          <a:bodyPr wrap="square" rtlCol="0">
            <a:spAutoFit/>
          </a:bodyPr>
          <a:lstStyle/>
          <a:p>
            <a:pPr algn="ctr"/>
            <a:r>
              <a:rPr lang="en-US" sz="2400" dirty="0"/>
              <a:t>We need to commit!</a:t>
            </a:r>
            <a:br>
              <a:rPr lang="en-US" sz="2400" dirty="0"/>
            </a:br>
            <a:br>
              <a:rPr lang="en-US" sz="2400" dirty="0"/>
            </a:br>
            <a:r>
              <a:rPr lang="en-US" sz="2400" dirty="0"/>
              <a:t>What if we cannot see the next version of humankind by using our heads to analyze our current situation?</a:t>
            </a:r>
            <a:br>
              <a:rPr lang="en-US" sz="2400" dirty="0"/>
            </a:br>
            <a:br>
              <a:rPr lang="en-US" sz="2400" dirty="0"/>
            </a:br>
            <a:r>
              <a:rPr lang="en-US" sz="2400" dirty="0"/>
              <a:t>​Isn't it time to </a:t>
            </a:r>
            <a:r>
              <a:rPr lang="en-US" sz="2400" b="1" i="1" dirty="0"/>
              <a:t>Awaken</a:t>
            </a:r>
            <a:r>
              <a:rPr lang="en-US" sz="2400" dirty="0"/>
              <a:t>, then look again by thinking with our Hearts?</a:t>
            </a:r>
            <a:br>
              <a:rPr lang="en-US" sz="2400" dirty="0"/>
            </a:br>
            <a:br>
              <a:rPr lang="en-US" sz="2400" dirty="0"/>
            </a:br>
            <a:r>
              <a:rPr lang="en-US" sz="2400" dirty="0"/>
              <a:t>We cannot transform the world around us</a:t>
            </a:r>
            <a:br>
              <a:rPr lang="en-US" sz="2400" dirty="0"/>
            </a:br>
            <a:r>
              <a:rPr lang="en-US" sz="2400" dirty="0"/>
              <a:t>​until we first transform ourselves.</a:t>
            </a:r>
          </a:p>
          <a:p>
            <a:pPr algn="ctr"/>
            <a:r>
              <a:rPr lang="en-US" sz="2400" dirty="0"/>
              <a:t> </a:t>
            </a:r>
          </a:p>
        </p:txBody>
      </p:sp>
    </p:spTree>
    <p:extLst>
      <p:ext uri="{BB962C8B-B14F-4D97-AF65-F5344CB8AC3E}">
        <p14:creationId xmlns:p14="http://schemas.microsoft.com/office/powerpoint/2010/main" val="43176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4071790362"/>
              </p:ext>
            </p:extLst>
          </p:nvPr>
        </p:nvGraphicFramePr>
        <p:xfrm>
          <a:off x="5585033" y="1211711"/>
          <a:ext cx="5786204" cy="4184302"/>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dirty="0">
                          <a:effectLst/>
                        </a:rPr>
                        <a:t>Analytic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r>
                        <a:rPr lang="en-US" sz="2400">
                          <a:effectLst/>
                        </a:rPr>
                        <a:t>Adult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Child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r>
                        <a:rPr lang="en-US" sz="2400" dirty="0">
                          <a:effectLst/>
                        </a:rPr>
                        <a:t>Moderns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Ancients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r>
                        <a:rPr lang="en-US" sz="2400" dirty="0">
                          <a:effectLst/>
                        </a:rPr>
                        <a:t>West</a:t>
                      </a:r>
                      <a:r>
                        <a:rPr lang="en-US" sz="1100" dirty="0">
                          <a:effectLst/>
                        </a:rPr>
                        <a:t> </a:t>
                      </a:r>
                      <a:br>
                        <a:rPr lang="en-US" sz="1100" dirty="0">
                          <a:effectLst/>
                        </a:rPr>
                      </a:br>
                      <a:r>
                        <a:rPr lang="en-US" sz="1200" dirty="0">
                          <a:effectLst/>
                        </a:rPr>
                        <a:t>(current N. America &amp; W. Europe)*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East</a:t>
                      </a:r>
                      <a:br>
                        <a:rPr lang="en-US" sz="1800" dirty="0">
                          <a:effectLst/>
                        </a:rPr>
                      </a:br>
                      <a:r>
                        <a:rPr lang="en-US" sz="1200" dirty="0">
                          <a:effectLst/>
                        </a:rPr>
                        <a:t>(current Asia)*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1265115"/>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1271266"/>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953CCB77-87A6-0F4E-870C-799CE67E68CF}"/>
              </a:ext>
            </a:extLst>
          </p:cNvPr>
          <p:cNvSpPr>
            <a:spLocks noGrp="1"/>
          </p:cNvSpPr>
          <p:nvPr>
            <p:ph type="title" idx="4294967295"/>
          </p:nvPr>
        </p:nvSpPr>
        <p:spPr>
          <a:xfrm>
            <a:off x="0" y="601133"/>
            <a:ext cx="12192000" cy="1690688"/>
          </a:xfrm>
        </p:spPr>
        <p:txBody>
          <a:bodyPr>
            <a:normAutofit/>
          </a:bodyPr>
          <a:lstStyle/>
          <a:p>
            <a:r>
              <a:rPr lang="en-US" sz="4100" dirty="0"/>
              <a:t>  Overview</a:t>
            </a:r>
            <a:br>
              <a:rPr lang="en-US" dirty="0"/>
            </a:br>
            <a:br>
              <a:rPr lang="en-US" sz="1200" dirty="0"/>
            </a:br>
            <a:r>
              <a:rPr lang="en-US" sz="1400" dirty="0"/>
              <a:t>	</a:t>
            </a:r>
            <a:r>
              <a:rPr lang="en-US" sz="2000" dirty="0"/>
              <a:t> </a:t>
            </a:r>
            <a:endParaRPr lang="en-US" dirty="0"/>
          </a:p>
        </p:txBody>
      </p:sp>
      <p:sp>
        <p:nvSpPr>
          <p:cNvPr id="10" name="TextBox 9">
            <a:extLst>
              <a:ext uri="{FF2B5EF4-FFF2-40B4-BE49-F238E27FC236}">
                <a16:creationId xmlns:a16="http://schemas.microsoft.com/office/drawing/2014/main" id="{349ADF63-75CD-AB45-8135-C693B173EAF9}"/>
              </a:ext>
            </a:extLst>
          </p:cNvPr>
          <p:cNvSpPr txBox="1"/>
          <p:nvPr/>
        </p:nvSpPr>
        <p:spPr>
          <a:xfrm>
            <a:off x="523630" y="1971552"/>
            <a:ext cx="4477000" cy="2236125"/>
          </a:xfrm>
          <a:prstGeom prst="rect">
            <a:avLst/>
          </a:prstGeom>
          <a:noFill/>
        </p:spPr>
        <p:txBody>
          <a:bodyPr wrap="square">
            <a:spAutoFit/>
          </a:bodyPr>
          <a:lstStyle/>
          <a:p>
            <a:pPr algn="ctr">
              <a:lnSpc>
                <a:spcPct val="150000"/>
              </a:lnSpc>
            </a:pPr>
            <a:r>
              <a:rPr lang="en-US" sz="2400" dirty="0"/>
              <a:t>“It is very simple to be happy; but it is very difficult to be simple.” </a:t>
            </a:r>
            <a:br>
              <a:rPr lang="en-US" sz="2400" dirty="0"/>
            </a:br>
            <a:r>
              <a:rPr lang="en-US" sz="2400" dirty="0"/>
              <a:t>- Rabindranath Tagore</a:t>
            </a:r>
          </a:p>
        </p:txBody>
      </p:sp>
      <p:sp>
        <p:nvSpPr>
          <p:cNvPr id="3" name="TextBox 2">
            <a:extLst>
              <a:ext uri="{FF2B5EF4-FFF2-40B4-BE49-F238E27FC236}">
                <a16:creationId xmlns:a16="http://schemas.microsoft.com/office/drawing/2014/main" id="{15311A9C-9875-6E42-92A3-A6882FE35601}"/>
              </a:ext>
            </a:extLst>
          </p:cNvPr>
          <p:cNvSpPr txBox="1"/>
          <p:nvPr/>
        </p:nvSpPr>
        <p:spPr>
          <a:xfrm>
            <a:off x="5585034" y="5540186"/>
            <a:ext cx="5786204" cy="553998"/>
          </a:xfrm>
          <a:prstGeom prst="rect">
            <a:avLst/>
          </a:prstGeom>
          <a:noFill/>
        </p:spPr>
        <p:txBody>
          <a:bodyPr wrap="square" rtlCol="0">
            <a:spAutoFit/>
          </a:bodyPr>
          <a:lstStyle/>
          <a:p>
            <a:pPr algn="ct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697573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93DA5E-7CEB-3D45-804D-1E43BA3EEBEF}"/>
              </a:ext>
            </a:extLst>
          </p:cNvPr>
          <p:cNvSpPr>
            <a:spLocks noGrp="1"/>
          </p:cNvSpPr>
          <p:nvPr>
            <p:ph idx="4294967295"/>
          </p:nvPr>
        </p:nvSpPr>
        <p:spPr>
          <a:xfrm>
            <a:off x="1427163" y="2244725"/>
            <a:ext cx="10764837" cy="4351338"/>
          </a:xfrm>
          <a:prstGeom prst="rect">
            <a:avLst/>
          </a:prstGeom>
        </p:spPr>
        <p:txBody>
          <a:bodyPr/>
          <a:lstStyle/>
          <a:p>
            <a:r>
              <a:rPr lang="en-US" dirty="0"/>
              <a:t>Some</a:t>
            </a:r>
            <a:r>
              <a:rPr lang="en-US" i="1" dirty="0"/>
              <a:t> </a:t>
            </a:r>
            <a:r>
              <a:rPr lang="en-US" dirty="0"/>
              <a:t>Ways to Lead with </a:t>
            </a:r>
            <a:r>
              <a:rPr lang="en-US" i="1" dirty="0"/>
              <a:t>Your            …</a:t>
            </a:r>
            <a:endParaRPr lang="en-US" dirty="0"/>
          </a:p>
          <a:p>
            <a:pPr marL="457200" lvl="1" indent="0">
              <a:buNone/>
            </a:pPr>
            <a:r>
              <a:rPr lang="en-US" dirty="0"/>
              <a:t>analyzing, articulating, solving, being logistical, planning, being right, quick to respond, intensity, heaviness, seriousness, “stop that or else”, “you’re wrong”, “don’t even tell me your way”, “because I said so”. </a:t>
            </a:r>
            <a:br>
              <a:rPr lang="en-US" dirty="0"/>
            </a:br>
            <a:endParaRPr lang="en-US" dirty="0"/>
          </a:p>
          <a:p>
            <a:r>
              <a:rPr lang="en-US" dirty="0"/>
              <a:t>Some</a:t>
            </a:r>
            <a:r>
              <a:rPr lang="en-US" i="1" dirty="0"/>
              <a:t> </a:t>
            </a:r>
            <a:r>
              <a:rPr lang="en-US" dirty="0"/>
              <a:t>Ways to Lead with </a:t>
            </a:r>
            <a:r>
              <a:rPr lang="en-US" i="1" dirty="0"/>
              <a:t>Your             …</a:t>
            </a:r>
            <a:r>
              <a:rPr lang="en-US" dirty="0"/>
              <a:t> </a:t>
            </a:r>
          </a:p>
          <a:p>
            <a:pPr marL="457200" lvl="1" indent="0">
              <a:buNone/>
            </a:pPr>
            <a:r>
              <a:rPr lang="en-US" dirty="0"/>
              <a:t>intuiting, observing, connecting, feeling, pausing, centering, touching, empathizing, eye contact, slow to respond, keep it light, playful, humorous, “let’s go another way”, “I see what you’re feeling”, “do you think that will work?”. </a:t>
            </a:r>
          </a:p>
        </p:txBody>
      </p:sp>
      <p:sp>
        <p:nvSpPr>
          <p:cNvPr id="5" name="Title 1">
            <a:extLst>
              <a:ext uri="{FF2B5EF4-FFF2-40B4-BE49-F238E27FC236}">
                <a16:creationId xmlns:a16="http://schemas.microsoft.com/office/drawing/2014/main" id="{1D0EB794-BA7F-9348-B8A9-2768E624EEDA}"/>
              </a:ext>
            </a:extLst>
          </p:cNvPr>
          <p:cNvSpPr>
            <a:spLocks noGrp="1"/>
          </p:cNvSpPr>
          <p:nvPr>
            <p:ph type="title" idx="4294967295"/>
          </p:nvPr>
        </p:nvSpPr>
        <p:spPr>
          <a:xfrm>
            <a:off x="0" y="570966"/>
            <a:ext cx="12192000" cy="1690687"/>
          </a:xfrm>
        </p:spPr>
        <p:txBody>
          <a:bodyPr>
            <a:normAutofit/>
          </a:bodyPr>
          <a:lstStyle/>
          <a:p>
            <a:r>
              <a:rPr lang="en-US" sz="4100" dirty="0"/>
              <a:t>  Overview</a:t>
            </a:r>
            <a:br>
              <a:rPr lang="en-US" dirty="0"/>
            </a:br>
            <a:br>
              <a:rPr lang="en-US" sz="1200" dirty="0"/>
            </a:br>
            <a:r>
              <a:rPr lang="en-US" sz="1400" dirty="0"/>
              <a:t>	</a:t>
            </a:r>
            <a:r>
              <a:rPr lang="en-US" sz="1600" dirty="0"/>
              <a:t> </a:t>
            </a:r>
            <a:endParaRPr lang="en-US" dirty="0"/>
          </a:p>
        </p:txBody>
      </p:sp>
      <p:sp>
        <p:nvSpPr>
          <p:cNvPr id="2" name="Rectangle 1">
            <a:extLst>
              <a:ext uri="{FF2B5EF4-FFF2-40B4-BE49-F238E27FC236}">
                <a16:creationId xmlns:a16="http://schemas.microsoft.com/office/drawing/2014/main" id="{458C9BE0-3335-7844-B606-B86157EF3571}"/>
              </a:ext>
            </a:extLst>
          </p:cNvPr>
          <p:cNvSpPr/>
          <p:nvPr/>
        </p:nvSpPr>
        <p:spPr>
          <a:xfrm>
            <a:off x="5848228" y="300433"/>
            <a:ext cx="1160895" cy="523220"/>
          </a:xfrm>
          <a:prstGeom prst="rect">
            <a:avLst/>
          </a:prstGeom>
        </p:spPr>
        <p:txBody>
          <a:bodyPr wrap="none">
            <a:spAutoFit/>
          </a:bodyPr>
          <a:lstStyle/>
          <a:p>
            <a:r>
              <a:rPr lang="en-US" sz="2800" b="1" i="1" dirty="0">
                <a:solidFill>
                  <a:srgbClr val="FF0000"/>
                </a:solidFill>
              </a:rPr>
              <a:t>Head</a:t>
            </a:r>
            <a:endParaRPr lang="en-US" dirty="0">
              <a:solidFill>
                <a:srgbClr val="FF0000"/>
              </a:solidFill>
            </a:endParaRPr>
          </a:p>
        </p:txBody>
      </p:sp>
      <p:sp>
        <p:nvSpPr>
          <p:cNvPr id="4" name="Rectangle 3">
            <a:extLst>
              <a:ext uri="{FF2B5EF4-FFF2-40B4-BE49-F238E27FC236}">
                <a16:creationId xmlns:a16="http://schemas.microsoft.com/office/drawing/2014/main" id="{0B139C11-22D8-5349-A119-1A8AE4514946}"/>
              </a:ext>
            </a:extLst>
          </p:cNvPr>
          <p:cNvSpPr/>
          <p:nvPr/>
        </p:nvSpPr>
        <p:spPr>
          <a:xfrm>
            <a:off x="7859227" y="555655"/>
            <a:ext cx="1253869" cy="523220"/>
          </a:xfrm>
          <a:prstGeom prst="rect">
            <a:avLst/>
          </a:prstGeom>
        </p:spPr>
        <p:txBody>
          <a:bodyPr wrap="none">
            <a:spAutoFit/>
          </a:bodyPr>
          <a:lstStyle/>
          <a:p>
            <a:r>
              <a:rPr lang="en-US" sz="2800" b="1" i="1" dirty="0">
                <a:solidFill>
                  <a:srgbClr val="FF0000"/>
                </a:solidFill>
              </a:rPr>
              <a:t>Heart</a:t>
            </a:r>
            <a:endParaRPr lang="en-US" dirty="0">
              <a:solidFill>
                <a:srgbClr val="FF0000"/>
              </a:solidFill>
            </a:endParaRPr>
          </a:p>
        </p:txBody>
      </p:sp>
    </p:spTree>
    <p:extLst>
      <p:ext uri="{BB962C8B-B14F-4D97-AF65-F5344CB8AC3E}">
        <p14:creationId xmlns:p14="http://schemas.microsoft.com/office/powerpoint/2010/main" val="32072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82 0.02963 C -0.12435 0.08542 -0.14049 0.14144 -0.14101 0.17593 C -0.14166 0.21065 -0.13698 0.21945 -0.11158 0.23635 C -0.08632 0.25301 0.01094 0.27639 0.01094 0.27686 L 0.01094 0.27639 " pathEditMode="relative" rAng="0" ptsTypes="AAAAA">
                                      <p:cBhvr>
                                        <p:cTn id="6" dur="2000" fill="hold"/>
                                        <p:tgtEl>
                                          <p:spTgt spid="2"/>
                                        </p:tgtEl>
                                        <p:attrNameLst>
                                          <p:attrName>ppt_x</p:attrName>
                                          <p:attrName>ppt_y</p:attrName>
                                        </p:attrNameLst>
                                      </p:cBhvr>
                                      <p:rCtr x="4310" y="1236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6472 0.02315 C 0.10026 0.0338 0.13594 0.04468 0.14623 0.10996 C 0.15651 0.17547 0.17631 0.34815 0.1267 0.41551 C 0.07696 0.48287 -0.15156 0.51412 -0.15156 0.51435 L -0.15156 0.51412 " pathEditMode="relative" rAng="0" ptsTypes="AAAAA">
                                      <p:cBhvr>
                                        <p:cTn id="10" dur="2000" fill="hold"/>
                                        <p:tgtEl>
                                          <p:spTgt spid="4"/>
                                        </p:tgtEl>
                                        <p:attrNameLst>
                                          <p:attrName>ppt_x</p:attrName>
                                          <p:attrName>ppt_y</p:attrName>
                                        </p:attrNameLst>
                                      </p:cBhvr>
                                      <p:rCtr x="-6107" y="2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1879425"/>
          </a:xfrm>
          <a:prstGeom prst="rect">
            <a:avLst/>
          </a:prstGeom>
          <a:noFill/>
        </p:spPr>
        <p:txBody>
          <a:bodyPr wrap="square" rtlCol="0">
            <a:spAutoFit/>
          </a:bodyPr>
          <a:lstStyle/>
          <a:p>
            <a:pPr marL="514350" lvl="0" indent="-514350">
              <a:lnSpc>
                <a:spcPct val="150000"/>
              </a:lnSpc>
              <a:buFont typeface="+mj-lt"/>
              <a:buAutoNum type="romanUcPeriod"/>
            </a:pPr>
            <a:r>
              <a:rPr lang="en-US" sz="2000" i="1" dirty="0"/>
              <a:t>First,</a:t>
            </a:r>
            <a:r>
              <a:rPr lang="en-US" sz="2000" b="1" i="1" dirty="0"/>
              <a:t> Change Yourself ...</a:t>
            </a:r>
            <a:r>
              <a:rPr lang="en-US" sz="2000" i="1" dirty="0"/>
              <a:t> </a:t>
            </a:r>
          </a:p>
          <a:p>
            <a:pPr marL="514350" indent="-514350">
              <a:lnSpc>
                <a:spcPct val="150000"/>
              </a:lnSpc>
              <a:buFont typeface="+mj-lt"/>
              <a:buAutoNum type="romanUcPeriod"/>
            </a:pPr>
            <a:r>
              <a:rPr lang="en-US" sz="2000" i="1" dirty="0"/>
              <a:t>The </a:t>
            </a:r>
            <a:r>
              <a:rPr lang="en-US" sz="2000" b="1" i="1" dirty="0"/>
              <a:t>True Teacher </a:t>
            </a:r>
            <a:r>
              <a:rPr lang="en-US" sz="2000" i="1" dirty="0"/>
              <a:t>... </a:t>
            </a:r>
          </a:p>
          <a:p>
            <a:pPr marL="514350" indent="-514350">
              <a:lnSpc>
                <a:spcPct val="150000"/>
              </a:lnSpc>
              <a:buFont typeface="+mj-lt"/>
              <a:buAutoNum type="romanUcPeriod"/>
            </a:pPr>
            <a:r>
              <a:rPr lang="en-US" sz="2000" b="1" i="1" dirty="0"/>
              <a:t>Intuitive</a:t>
            </a:r>
            <a:r>
              <a:rPr lang="en-US" sz="2000" i="1" dirty="0"/>
              <a:t> Teaching ... </a:t>
            </a:r>
          </a:p>
          <a:p>
            <a:pPr marL="514350" lvl="0" indent="-514350">
              <a:lnSpc>
                <a:spcPct val="150000"/>
              </a:lnSpc>
              <a:buFont typeface="+mj-lt"/>
              <a:buAutoNum type="romanUcPeriod"/>
            </a:pPr>
            <a:r>
              <a:rPr lang="en-US" sz="2000" i="1" dirty="0"/>
              <a:t>The Test of </a:t>
            </a:r>
            <a:r>
              <a:rPr lang="en-US" sz="2000" b="1" i="1" dirty="0"/>
              <a:t>Awakening</a:t>
            </a:r>
            <a:r>
              <a:rPr lang="en-US" sz="2000" i="1" dirty="0"/>
              <a:t> ... </a:t>
            </a:r>
          </a:p>
        </p:txBody>
      </p:sp>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Tree>
    <p:extLst>
      <p:ext uri="{BB962C8B-B14F-4D97-AF65-F5344CB8AC3E}">
        <p14:creationId xmlns:p14="http://schemas.microsoft.com/office/powerpoint/2010/main" val="3987547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48757"/>
          </a:xfrm>
          <a:prstGeom prst="rect">
            <a:avLst/>
          </a:prstGeom>
          <a:noFill/>
        </p:spPr>
        <p:txBody>
          <a:bodyPr wrap="square" rtlCol="0">
            <a:spAutoFit/>
          </a:bodyPr>
          <a:lstStyle/>
          <a:p>
            <a:pPr marL="514350" lvl="0" indent="-514350">
              <a:lnSpc>
                <a:spcPct val="150000"/>
              </a:lnSpc>
              <a:buFont typeface="+mj-lt"/>
              <a:buAutoNum type="romanUcPeriod"/>
            </a:pPr>
            <a:r>
              <a:rPr lang="en-US" sz="3600" i="1" dirty="0">
                <a:highlight>
                  <a:srgbClr val="C0EBD1"/>
                </a:highlight>
              </a:rPr>
              <a:t>First,</a:t>
            </a:r>
            <a:r>
              <a:rPr lang="en-US" sz="3600" b="1" i="1" dirty="0">
                <a:highlight>
                  <a:srgbClr val="C0EBD1"/>
                </a:highlight>
              </a:rPr>
              <a:t> Change Yourself ...</a:t>
            </a:r>
            <a:r>
              <a:rPr lang="en-US" sz="3600" i="1" dirty="0">
                <a:highlight>
                  <a:srgbClr val="C0EBD1"/>
                </a:highlight>
              </a:rPr>
              <a:t> </a:t>
            </a:r>
          </a:p>
          <a:p>
            <a:pPr marL="514350" indent="-514350">
              <a:lnSpc>
                <a:spcPct val="150000"/>
              </a:lnSpc>
              <a:buFont typeface="+mj-lt"/>
              <a:buAutoNum type="romanUcPeriod"/>
            </a:pPr>
            <a:r>
              <a:rPr lang="en-US" sz="2000" i="1" dirty="0"/>
              <a:t>The </a:t>
            </a:r>
            <a:r>
              <a:rPr lang="en-US" sz="2000" b="1" i="1" dirty="0"/>
              <a:t>True Teacher </a:t>
            </a:r>
            <a:r>
              <a:rPr lang="en-US" sz="2000" i="1" dirty="0"/>
              <a:t>... </a:t>
            </a:r>
          </a:p>
          <a:p>
            <a:pPr marL="514350" indent="-514350">
              <a:lnSpc>
                <a:spcPct val="150000"/>
              </a:lnSpc>
              <a:buFont typeface="+mj-lt"/>
              <a:buAutoNum type="romanUcPeriod"/>
            </a:pPr>
            <a:r>
              <a:rPr lang="en-US" sz="2000" b="1" i="1" dirty="0"/>
              <a:t>Intuitive</a:t>
            </a:r>
            <a:r>
              <a:rPr lang="en-US" sz="2000" i="1" dirty="0"/>
              <a:t> Teaching ... </a:t>
            </a:r>
          </a:p>
          <a:p>
            <a:pPr marL="514350" lvl="0" indent="-514350">
              <a:lnSpc>
                <a:spcPct val="150000"/>
              </a:lnSpc>
              <a:buFont typeface="+mj-lt"/>
              <a:buAutoNum type="romanUcPeriod"/>
            </a:pPr>
            <a:r>
              <a:rPr lang="en-US" sz="2000" i="1" dirty="0"/>
              <a:t>The Test of </a:t>
            </a:r>
            <a:r>
              <a:rPr lang="en-US" sz="2000" b="1" i="1" dirty="0"/>
              <a:t>Awakening</a:t>
            </a:r>
            <a:r>
              <a:rPr lang="en-US" sz="2000" i="1" dirty="0"/>
              <a:t> ... </a:t>
            </a:r>
          </a:p>
        </p:txBody>
      </p:sp>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5" name="TextBox 4">
            <a:extLst>
              <a:ext uri="{FF2B5EF4-FFF2-40B4-BE49-F238E27FC236}">
                <a16:creationId xmlns:a16="http://schemas.microsoft.com/office/drawing/2014/main" id="{CDD7E849-2B6B-8540-9743-35A868541043}"/>
              </a:ext>
            </a:extLst>
          </p:cNvPr>
          <p:cNvSpPr txBox="1"/>
          <p:nvPr/>
        </p:nvSpPr>
        <p:spPr>
          <a:xfrm>
            <a:off x="6096000" y="3264213"/>
            <a:ext cx="5908431" cy="2800767"/>
          </a:xfrm>
          <a:prstGeom prst="rect">
            <a:avLst/>
          </a:prstGeom>
          <a:noFill/>
          <a:ln w="38100">
            <a:solidFill>
              <a:schemeClr val="tx1"/>
            </a:solidFill>
          </a:ln>
        </p:spPr>
        <p:txBody>
          <a:bodyPr wrap="square" rtlCol="0">
            <a:spAutoFit/>
          </a:bodyPr>
          <a:lstStyle/>
          <a:p>
            <a:pPr algn="ctr"/>
            <a:r>
              <a:rPr lang="en-US" sz="4400" i="1" dirty="0">
                <a:solidFill>
                  <a:srgbClr val="FF0000"/>
                </a:solidFill>
              </a:rPr>
              <a:t>Picture someone … </a:t>
            </a:r>
          </a:p>
          <a:p>
            <a:pPr algn="ctr"/>
            <a:endParaRPr lang="en-US" sz="4400" i="1" dirty="0">
              <a:solidFill>
                <a:srgbClr val="FF0000"/>
              </a:solidFill>
            </a:endParaRPr>
          </a:p>
          <a:p>
            <a:pPr algn="ctr"/>
            <a:r>
              <a:rPr lang="en-US" sz="4400" i="1" dirty="0">
                <a:solidFill>
                  <a:srgbClr val="FF0000"/>
                </a:solidFill>
              </a:rPr>
              <a:t>with whom you have a problem.</a:t>
            </a:r>
          </a:p>
        </p:txBody>
      </p:sp>
      <p:pic>
        <p:nvPicPr>
          <p:cNvPr id="6" name="Picture 5" descr="Graphical user interface&#10;&#10;Description automatically generated">
            <a:hlinkClick r:id="rId3"/>
            <a:extLst>
              <a:ext uri="{FF2B5EF4-FFF2-40B4-BE49-F238E27FC236}">
                <a16:creationId xmlns:a16="http://schemas.microsoft.com/office/drawing/2014/main" id="{B3FC1982-0410-0DBD-8409-32E23FE9A567}"/>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260199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19990</TotalTime>
  <Words>9502</Words>
  <Application>Microsoft Macintosh PowerPoint</Application>
  <PresentationFormat>Widescreen</PresentationFormat>
  <Paragraphs>564</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20 Opportunities to Transform Yourself While Teaching</vt:lpstr>
      <vt:lpstr>PowerPoint Presentation</vt:lpstr>
      <vt:lpstr>PowerPoint Presentation</vt:lpstr>
      <vt:lpstr>  Overview    </vt:lpstr>
      <vt:lpstr>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to Part 1 of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Education</dc:title>
  <dc:creator>john bickart</dc:creator>
  <cp:lastModifiedBy>john bickart</cp:lastModifiedBy>
  <cp:revision>651</cp:revision>
  <cp:lastPrinted>2021-11-05T13:02:35Z</cp:lastPrinted>
  <dcterms:created xsi:type="dcterms:W3CDTF">2019-10-28T11:27:33Z</dcterms:created>
  <dcterms:modified xsi:type="dcterms:W3CDTF">2022-10-08T14:08:31Z</dcterms:modified>
</cp:coreProperties>
</file>