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8.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1" r:id="rId1"/>
  </p:sldMasterIdLst>
  <p:notesMasterIdLst>
    <p:notesMasterId r:id="rId25"/>
  </p:notesMasterIdLst>
  <p:sldIdLst>
    <p:sldId id="549" r:id="rId2"/>
    <p:sldId id="555" r:id="rId3"/>
    <p:sldId id="464" r:id="rId4"/>
    <p:sldId id="556" r:id="rId5"/>
    <p:sldId id="330" r:id="rId6"/>
    <p:sldId id="448" r:id="rId7"/>
    <p:sldId id="497" r:id="rId8"/>
    <p:sldId id="539" r:id="rId9"/>
    <p:sldId id="517" r:id="rId10"/>
    <p:sldId id="518" r:id="rId11"/>
    <p:sldId id="452" r:id="rId12"/>
    <p:sldId id="520" r:id="rId13"/>
    <p:sldId id="521" r:id="rId14"/>
    <p:sldId id="455" r:id="rId15"/>
    <p:sldId id="449" r:id="rId16"/>
    <p:sldId id="519" r:id="rId17"/>
    <p:sldId id="458" r:id="rId18"/>
    <p:sldId id="533" r:id="rId19"/>
    <p:sldId id="534" r:id="rId20"/>
    <p:sldId id="498" r:id="rId21"/>
    <p:sldId id="522" r:id="rId22"/>
    <p:sldId id="461" r:id="rId23"/>
    <p:sldId id="4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4D9"/>
    <a:srgbClr val="8799E7"/>
    <a:srgbClr val="C0EBD2"/>
    <a:srgbClr val="94A7FF"/>
    <a:srgbClr val="0027B4"/>
    <a:srgbClr val="01155E"/>
    <a:srgbClr val="00005E"/>
    <a:srgbClr val="4C5DE9"/>
    <a:srgbClr val="0320FF"/>
    <a:srgbClr val="2E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28"/>
    <p:restoredTop sz="75495"/>
  </p:normalViewPr>
  <p:slideViewPr>
    <p:cSldViewPr snapToGrid="0" snapToObjects="1">
      <p:cViewPr varScale="1">
        <p:scale>
          <a:sx n="77" d="100"/>
          <a:sy n="77" d="100"/>
        </p:scale>
        <p:origin x="624" y="176"/>
      </p:cViewPr>
      <p:guideLst/>
    </p:cSldViewPr>
  </p:slideViewPr>
  <p:outlineViewPr>
    <p:cViewPr>
      <p:scale>
        <a:sx n="33" d="100"/>
        <a:sy n="33" d="100"/>
      </p:scale>
      <p:origin x="0" y="-23904"/>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74" d="100"/>
          <a:sy n="74" d="100"/>
        </p:scale>
        <p:origin x="35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20E5A-674F-1D44-B87C-3A578DE8FBFD}" type="datetimeFigureOut">
              <a:rPr lang="en-US" smtClean="0"/>
              <a:t>10/8/22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50BE1-4FD0-F147-8FFA-900F9D04A107}" type="slidenum">
              <a:rPr lang="en-US" smtClean="0"/>
              <a:t>‹#›</a:t>
            </a:fld>
            <a:endParaRPr lang="en-US"/>
          </a:p>
        </p:txBody>
      </p:sp>
    </p:spTree>
    <p:extLst>
      <p:ext uri="{BB962C8B-B14F-4D97-AF65-F5344CB8AC3E}">
        <p14:creationId xmlns:p14="http://schemas.microsoft.com/office/powerpoint/2010/main" val="218655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a:t>
            </a:fld>
            <a:endParaRPr lang="en-US"/>
          </a:p>
        </p:txBody>
      </p:sp>
    </p:spTree>
    <p:extLst>
      <p:ext uri="{BB962C8B-B14F-4D97-AF65-F5344CB8AC3E}">
        <p14:creationId xmlns:p14="http://schemas.microsoft.com/office/powerpoint/2010/main" val="411228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10</a:t>
            </a:fld>
            <a:endParaRPr lang="en-US"/>
          </a:p>
        </p:txBody>
      </p:sp>
    </p:spTree>
    <p:extLst>
      <p:ext uri="{BB962C8B-B14F-4D97-AF65-F5344CB8AC3E}">
        <p14:creationId xmlns:p14="http://schemas.microsoft.com/office/powerpoint/2010/main" val="3691368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Marine Corps Base Quantico, Triangle, VA (~1990)</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rtl="0" fontAlgn="base"/>
            <a:r>
              <a:rPr lang="en-US" sz="1200" kern="1200" dirty="0">
                <a:solidFill>
                  <a:schemeClr val="tx1"/>
                </a:solidFill>
                <a:effectLst/>
                <a:latin typeface="+mn-lt"/>
                <a:ea typeface="+mn-ea"/>
                <a:cs typeface="+mn-cs"/>
              </a:rPr>
              <a:t>I drew a freehand circle, then asked the marines in my class to inspect the circle to find where it is not perfectly round. Then I asked these questions.</a:t>
            </a:r>
          </a:p>
          <a:p>
            <a:pPr lvl="3"/>
            <a:r>
              <a:rPr lang="en-US" sz="1200" kern="1200" dirty="0">
                <a:solidFill>
                  <a:schemeClr val="tx1"/>
                </a:solidFill>
                <a:effectLst/>
                <a:latin typeface="+mn-lt"/>
                <a:ea typeface="+mn-ea"/>
                <a:cs typeface="+mn-cs"/>
              </a:rPr>
              <a:t>How did you know what round is? </a:t>
            </a:r>
          </a:p>
          <a:p>
            <a:pPr lvl="3"/>
            <a:r>
              <a:rPr lang="en-US" sz="1200" kern="1200" dirty="0">
                <a:solidFill>
                  <a:schemeClr val="tx1"/>
                </a:solidFill>
                <a:effectLst/>
                <a:latin typeface="+mn-lt"/>
                <a:ea typeface="+mn-ea"/>
                <a:cs typeface="+mn-cs"/>
              </a:rPr>
              <a:t>When did your first learn roundness? </a:t>
            </a:r>
          </a:p>
          <a:p>
            <a:pPr lvl="3"/>
            <a:r>
              <a:rPr lang="en-US" sz="1200" kern="1200" dirty="0">
                <a:solidFill>
                  <a:schemeClr val="tx1"/>
                </a:solidFill>
                <a:effectLst/>
                <a:latin typeface="+mn-lt"/>
                <a:ea typeface="+mn-ea"/>
                <a:cs typeface="+mn-cs"/>
              </a:rPr>
              <a:t>Have you ever seen something that is round? </a:t>
            </a:r>
          </a:p>
          <a:p>
            <a:pPr lvl="3"/>
            <a:r>
              <a:rPr lang="en-US" sz="1200" kern="1200" dirty="0">
                <a:solidFill>
                  <a:schemeClr val="tx1"/>
                </a:solidFill>
                <a:effectLst/>
                <a:latin typeface="+mn-lt"/>
                <a:ea typeface="+mn-ea"/>
                <a:cs typeface="+mn-cs"/>
              </a:rPr>
              <a:t>Is it possible that some things are known by children a priori? Kant said that </a:t>
            </a:r>
            <a:r>
              <a:rPr lang="en-US" sz="1200" b="1" kern="1200" dirty="0">
                <a:solidFill>
                  <a:schemeClr val="tx1"/>
                </a:solidFill>
                <a:effectLst/>
                <a:latin typeface="+mn-lt"/>
                <a:ea typeface="+mn-ea"/>
                <a:cs typeface="+mn-cs"/>
              </a:rPr>
              <a:t>a priori knowledge</a:t>
            </a:r>
            <a:r>
              <a:rPr lang="en-US" sz="1200" kern="1200" dirty="0">
                <a:solidFill>
                  <a:schemeClr val="tx1"/>
                </a:solidFill>
                <a:effectLst/>
                <a:latin typeface="+mn-lt"/>
                <a:ea typeface="+mn-ea"/>
                <a:cs typeface="+mn-cs"/>
              </a:rPr>
              <a:t> is “knowledge that is absolutely independent of all experience.”</a:t>
            </a:r>
          </a:p>
          <a:p>
            <a:pPr lvl="2"/>
            <a:r>
              <a:rPr lang="en-US" sz="1200" kern="1200" dirty="0">
                <a:solidFill>
                  <a:schemeClr val="tx1"/>
                </a:solidFill>
                <a:effectLst/>
                <a:latin typeface="+mn-lt"/>
                <a:ea typeface="+mn-ea"/>
                <a:cs typeface="+mn-cs"/>
              </a:rPr>
              <a:t>Fable #102 The First Favorite … </a:t>
            </a:r>
            <a:r>
              <a:rPr lang="en-US" sz="1200" i="1" kern="1200" dirty="0">
                <a:solidFill>
                  <a:schemeClr val="tx1"/>
                </a:solidFill>
                <a:effectLst/>
                <a:latin typeface="+mn-lt"/>
                <a:ea typeface="+mn-ea"/>
                <a:cs typeface="+mn-cs"/>
              </a:rPr>
              <a:t>GET BACK TO THE GARDEN</a:t>
            </a:r>
            <a:endParaRPr lang="en-US" sz="1200" kern="1200" dirty="0">
              <a:solidFill>
                <a:schemeClr val="tx1"/>
              </a:solidFill>
              <a:effectLst/>
              <a:latin typeface="+mn-lt"/>
              <a:ea typeface="+mn-ea"/>
              <a:cs typeface="+mn-cs"/>
            </a:endParaRPr>
          </a:p>
          <a:p>
            <a:pPr lvl="1" rtl="0" fontAlgn="base"/>
            <a:endParaRPr lang="en-US" sz="1200" b="0" i="0" u="none" strike="noStrike" kern="1200" dirty="0">
              <a:solidFill>
                <a:schemeClr val="tx1"/>
              </a:solidFill>
              <a:effectLst/>
              <a:latin typeface="+mn-lt"/>
              <a:ea typeface="+mn-ea"/>
              <a:cs typeface="+mn-cs"/>
            </a:endParaRPr>
          </a:p>
          <a:p>
            <a:pPr lvl="1" rtl="0" fontAlgn="base"/>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11</a:t>
            </a:fld>
            <a:endParaRPr lang="en-US"/>
          </a:p>
        </p:txBody>
      </p:sp>
    </p:spTree>
    <p:extLst>
      <p:ext uri="{BB962C8B-B14F-4D97-AF65-F5344CB8AC3E}">
        <p14:creationId xmlns:p14="http://schemas.microsoft.com/office/powerpoint/2010/main" val="635428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gvc</a:t>
            </a:r>
            <a:r>
              <a:rPr lang="en-US" sz="1200" b="0" i="0" u="none" strike="noStrike" kern="1200" dirty="0">
                <a:solidFill>
                  <a:schemeClr val="tx1"/>
                </a:solidFill>
                <a:effectLst/>
                <a:latin typeface="+mn-lt"/>
                <a:ea typeface="+mn-ea"/>
                <a:cs typeface="+mn-cs"/>
              </a:rPr>
              <a:t> Interaction #10</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Lisa Miller’s "quest orientation" (Miller, 2021, p. 169), catch yourself several times a day with "doubts and downers" and look for life's deeper messages.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Lisa Miller said in </a:t>
            </a:r>
            <a:r>
              <a:rPr lang="en-US" sz="1200" i="1" kern="1200" dirty="0">
                <a:solidFill>
                  <a:schemeClr val="tx1"/>
                </a:solidFill>
                <a:effectLst/>
                <a:latin typeface="+mn-lt"/>
                <a:ea typeface="+mn-ea"/>
                <a:cs typeface="+mn-cs"/>
              </a:rPr>
              <a:t>The Awakened Brain</a:t>
            </a:r>
            <a:r>
              <a:rPr lang="en-US" sz="1200" kern="1200" dirty="0">
                <a:solidFill>
                  <a:schemeClr val="tx1"/>
                </a:solidFill>
                <a:effectLst/>
                <a:latin typeface="+mn-lt"/>
                <a:ea typeface="+mn-ea"/>
                <a:cs typeface="+mn-cs"/>
              </a:rPr>
              <a:t>,  Top-down attention focuses you on the task at hand you want to achieve, but limits our perceptual field. Bottom-up perception opens you to most salient or emotionally relevant.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Lisa Miller's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Awakened Brain</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she writes a chapter called "THE TWO MODES OF AWARENESS", "﻿As a result of this awakened awareness, our eyes move to meaningful events. In achieving awareness, the stranger who starts talking to us on the bus might be annoying or intrusive, or just invisible. In awakened awareness, we might hear what he says—and even see how it’s relevant to our own lives" (Miller, 2021, p. 165).</a:t>
            </a:r>
          </a:p>
          <a:p>
            <a:pPr lvl="1"/>
            <a:r>
              <a:rPr lang="en-US" sz="1200" kern="1200" dirty="0">
                <a:solidFill>
                  <a:schemeClr val="tx1"/>
                </a:solidFill>
                <a:effectLst/>
                <a:latin typeface="+mn-lt"/>
                <a:ea typeface="+mn-ea"/>
                <a:cs typeface="+mn-cs"/>
              </a:rPr>
              <a:t>then in a chapter called "INTEGRATION IS KEY", "Quest orientation is characterized by a tendency to journey in life: to search for answers to meaningful personal decisions and big existential questions; to perceive doubt as positive; and to be open to change, or more accurately, open to perceiving with fresh eyes, and then using new experience to fuel change. In quest, we open ourselves to the messages from life, take seriously this discovery, and then actively use learning to shape our decisions and actions—our personal operating manual" (Miller, 2021, p. 169).</a:t>
            </a:r>
          </a:p>
          <a:p>
            <a:pPr lvl="1"/>
            <a:r>
              <a:rPr lang="en-US" sz="1200" kern="1200" dirty="0">
                <a:solidFill>
                  <a:schemeClr val="tx1"/>
                </a:solidFill>
                <a:effectLst/>
                <a:latin typeface="+mn-lt"/>
                <a:ea typeface="+mn-ea"/>
                <a:cs typeface="+mn-cs"/>
              </a:rPr>
              <a:t>"In depression, parts of the brain are dysregulated and disconnected. They aren’t functioning optimally or working together. But in quest, the brain is coherent and connected, its regions and networks in harmony. Essentially, the questing brain integrates our achieving and awakened awareness" (Miller, 2021, p. 172).</a:t>
            </a:r>
          </a:p>
          <a:p>
            <a:pPr rtl="0" fontAlgn="base"/>
            <a:endParaRPr lang="en-US" sz="1200" b="0" i="0" u="none" strike="noStrike" kern="1200" dirty="0">
              <a:solidFill>
                <a:schemeClr val="tx1"/>
              </a:solidFill>
              <a:effectLst/>
              <a:latin typeface="+mn-lt"/>
              <a:ea typeface="+mn-ea"/>
              <a:cs typeface="+mn-cs"/>
            </a:endParaRPr>
          </a:p>
          <a:p>
            <a:pPr rtl="0" fontAlgn="base"/>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12</a:t>
            </a:fld>
            <a:endParaRPr lang="en-US"/>
          </a:p>
        </p:txBody>
      </p:sp>
    </p:spTree>
    <p:extLst>
      <p:ext uri="{BB962C8B-B14F-4D97-AF65-F5344CB8AC3E}">
        <p14:creationId xmlns:p14="http://schemas.microsoft.com/office/powerpoint/2010/main" val="1317666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13</a:t>
            </a:fld>
            <a:endParaRPr lang="en-US"/>
          </a:p>
        </p:txBody>
      </p:sp>
    </p:spTree>
    <p:extLst>
      <p:ext uri="{BB962C8B-B14F-4D97-AF65-F5344CB8AC3E}">
        <p14:creationId xmlns:p14="http://schemas.microsoft.com/office/powerpoint/2010/main" val="3399444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INSS (International Network for the Study of Spirituality), St. Johns U. in York, UK (June 2021)</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 gave a workshop on Intuitive Education, then found myself criticizing the university level academics for their very strong accent on left brain tasks and weak nurturing of the right brain. This was most of the audience. During the question and answer portion, an instructor from a Spanish university explained how he wished he could avoid an overload of what I had described as head thought and could help his students move toward more heart thought. As he spoke, I began to answer as an actual intuition about academic papers came to me. I found myself saying that he might try allowing academic papers to include citations on intuitions that the student felt might be useful. After all, isn't it possible that the source of the intuition is from a genuinely good source?</a:t>
            </a: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en-US" sz="1200" i="1" kern="1200" dirty="0">
                <a:solidFill>
                  <a:schemeClr val="tx1"/>
                </a:solidFill>
                <a:effectLst/>
                <a:latin typeface="+mn-lt"/>
                <a:ea typeface="+mn-ea"/>
                <a:cs typeface="+mn-cs"/>
              </a:rPr>
            </a:br>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14</a:t>
            </a:fld>
            <a:endParaRPr lang="en-US"/>
          </a:p>
        </p:txBody>
      </p:sp>
    </p:spTree>
    <p:extLst>
      <p:ext uri="{BB962C8B-B14F-4D97-AF65-F5344CB8AC3E}">
        <p14:creationId xmlns:p14="http://schemas.microsoft.com/office/powerpoint/2010/main" val="1239461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Interaction #11</a:t>
            </a:r>
          </a:p>
          <a:p>
            <a:pPr lvl="2"/>
            <a:r>
              <a:rPr lang="en-US" sz="1200" kern="1200" dirty="0">
                <a:solidFill>
                  <a:schemeClr val="tx1"/>
                </a:solidFill>
                <a:effectLst/>
                <a:latin typeface="+mn-lt"/>
                <a:ea typeface="+mn-ea"/>
                <a:cs typeface="+mn-cs"/>
              </a:rPr>
              <a:t>Seeing humankind as a child in the Tao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Ching, perform the exercise of comparing the life of humankind to one life to one day in your life.</a:t>
            </a:r>
          </a:p>
          <a:p>
            <a:pPr lvl="3"/>
            <a:r>
              <a:rPr lang="en-US" sz="1200" kern="1200" dirty="0">
                <a:solidFill>
                  <a:schemeClr val="tx1"/>
                </a:solidFill>
                <a:effectLst/>
                <a:latin typeface="+mn-lt"/>
                <a:ea typeface="+mn-ea"/>
                <a:cs typeface="+mn-cs"/>
              </a:rPr>
              <a:t>Early human vs early childhood vs early morning of your day</a:t>
            </a:r>
          </a:p>
          <a:p>
            <a:pPr lvl="3"/>
            <a:r>
              <a:rPr lang="en-US" sz="1200" kern="1200" dirty="0">
                <a:solidFill>
                  <a:schemeClr val="tx1"/>
                </a:solidFill>
                <a:effectLst/>
                <a:latin typeface="+mn-lt"/>
                <a:ea typeface="+mn-ea"/>
                <a:cs typeface="+mn-cs"/>
              </a:rPr>
              <a:t>Modern humankind vs adolescence vs middle of your day</a:t>
            </a:r>
          </a:p>
          <a:p>
            <a:pPr lvl="3"/>
            <a:r>
              <a:rPr lang="en-US" sz="1200" kern="1200" dirty="0">
                <a:solidFill>
                  <a:schemeClr val="tx1"/>
                </a:solidFill>
                <a:effectLst/>
                <a:latin typeface="+mn-lt"/>
                <a:ea typeface="+mn-ea"/>
                <a:cs typeface="+mn-cs"/>
              </a:rPr>
              <a:t>Next Version of humankind vs mature adult vs end of your day</a:t>
            </a:r>
          </a:p>
          <a:p>
            <a:pPr lvl="2"/>
            <a:r>
              <a:rPr lang="en-US" sz="1200" kern="1200" dirty="0">
                <a:solidFill>
                  <a:schemeClr val="tx1"/>
                </a:solidFill>
                <a:effectLst/>
                <a:latin typeface="+mn-lt"/>
                <a:ea typeface="+mn-ea"/>
                <a:cs typeface="+mn-cs"/>
              </a:rPr>
              <a:t>Then ask yourself where was humankind, your life, and your day before waking?</a:t>
            </a:r>
          </a:p>
          <a:p>
            <a:pPr rtl="0" fontAlgn="base"/>
            <a:endParaRPr lang="en-US" sz="1200" b="0" i="0" u="none" strike="noStrike" kern="1200" dirty="0">
              <a:solidFill>
                <a:schemeClr val="tx1"/>
              </a:solidFill>
              <a:effectLst/>
              <a:latin typeface="+mn-lt"/>
              <a:ea typeface="+mn-ea"/>
              <a:cs typeface="+mn-cs"/>
            </a:endParaRPr>
          </a:p>
          <a:p>
            <a:pPr rtl="0" fontAlgn="base"/>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15</a:t>
            </a:fld>
            <a:endParaRPr lang="en-US"/>
          </a:p>
        </p:txBody>
      </p:sp>
    </p:spTree>
    <p:extLst>
      <p:ext uri="{BB962C8B-B14F-4D97-AF65-F5344CB8AC3E}">
        <p14:creationId xmlns:p14="http://schemas.microsoft.com/office/powerpoint/2010/main" val="2338541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16</a:t>
            </a:fld>
            <a:endParaRPr lang="en-US"/>
          </a:p>
        </p:txBody>
      </p:sp>
    </p:spTree>
    <p:extLst>
      <p:ext uri="{BB962C8B-B14F-4D97-AF65-F5344CB8AC3E}">
        <p14:creationId xmlns:p14="http://schemas.microsoft.com/office/powerpoint/2010/main" val="2054631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The Collaborative for Spirituality in Education, Columbia U. in NYC, NY (Nov. 2019)</a:t>
            </a:r>
          </a:p>
          <a:p>
            <a:pPr lvl="2"/>
            <a:endParaRPr lang="en-US" sz="1200" i="1"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i="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school of hard knocks is full of paradox.</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“We can see in retrospect that events in our past which we resented, felt undeserved, etc. were just what we needed.  We can thereby appreciate the “wisdom of fate.”  That gives rise to </a:t>
            </a:r>
            <a:r>
              <a:rPr lang="en-US" sz="1200" i="1" kern="1200" dirty="0">
                <a:solidFill>
                  <a:schemeClr val="tx1"/>
                </a:solidFill>
                <a:effectLst/>
                <a:latin typeface="+mn-lt"/>
                <a:ea typeface="+mn-ea"/>
                <a:cs typeface="+mn-cs"/>
              </a:rPr>
              <a:t>gratitude toward the past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Expectancy</a:t>
            </a:r>
            <a:r>
              <a:rPr lang="en-US" sz="1200" kern="1200" dirty="0">
                <a:solidFill>
                  <a:schemeClr val="tx1"/>
                </a:solidFill>
                <a:effectLst/>
                <a:latin typeface="+mn-lt"/>
                <a:ea typeface="+mn-ea"/>
                <a:cs typeface="+mn-cs"/>
              </a:rPr>
              <a:t>– not to be confused with specific expectations – is a mood of </a:t>
            </a:r>
            <a:r>
              <a:rPr lang="en-US" sz="1200" i="1" kern="1200" dirty="0">
                <a:solidFill>
                  <a:schemeClr val="tx1"/>
                </a:solidFill>
                <a:effectLst/>
                <a:latin typeface="+mn-lt"/>
                <a:ea typeface="+mn-ea"/>
                <a:cs typeface="+mn-cs"/>
              </a:rPr>
              <a:t>gratitude toward the future</a:t>
            </a:r>
            <a:r>
              <a:rPr lang="en-US" sz="1200" kern="1200" dirty="0">
                <a:solidFill>
                  <a:schemeClr val="tx1"/>
                </a:solidFill>
                <a:effectLst/>
                <a:latin typeface="+mn-lt"/>
                <a:ea typeface="+mn-ea"/>
                <a:cs typeface="+mn-cs"/>
              </a:rPr>
              <a:t>: a dynamic of appreciative alertness to the unknown which comes toward us from the future.  It is a non-intellectual light shining into the approaching unknown and can offset our automatic fear of the dark.” – Andy Leaf</a:t>
            </a: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 Two Wolves: Is it time to re-write some legends in order to wake up to greater inclusion and transformation?</a:t>
            </a: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 "LEADERS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There are four types of leaders.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best leader is indistinguishable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from the will of those who selected her.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next best leader enjoys the love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praise of the people.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poor leader rules through coercion and fear.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worst leader is a tyrant despised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the multitudes who are the victims of his power.</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What a world of difference among these leaders!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last two types, what is done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is without sincerity or trust - only coercion.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second type, there is harmony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between the leader and the people.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first type, whatever is done happens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 naturally that no one presumes to take credit!"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(Laozi, 2005/circa 500 BC, Verse 17 Leaders, Tao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ching</a:t>
            </a:r>
            <a:r>
              <a:rPr lang="en-US" sz="1200" kern="1200" dirty="0">
                <a:solidFill>
                  <a:schemeClr val="tx1"/>
                </a:solidFill>
                <a:effectLst/>
                <a:latin typeface="+mn-lt"/>
                <a:ea typeface="+mn-ea"/>
                <a:cs typeface="+mn-cs"/>
              </a:rPr>
              <a:t> : a new translation &amp; commentary)</a:t>
            </a:r>
          </a:p>
          <a:p>
            <a:pPr lvl="2"/>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17</a:t>
            </a:fld>
            <a:endParaRPr lang="en-US"/>
          </a:p>
        </p:txBody>
      </p:sp>
    </p:spTree>
    <p:extLst>
      <p:ext uri="{BB962C8B-B14F-4D97-AF65-F5344CB8AC3E}">
        <p14:creationId xmlns:p14="http://schemas.microsoft.com/office/powerpoint/2010/main" val="4123177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The before is an ancient story the Cherokee of North America pass down. It’s about good and evil. I’d like to read it – then, offer an alternative way to look at it. Listen carefully as I read it and see if you can hear anything you might change. </a:t>
            </a:r>
          </a:p>
          <a:p>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[READ SLIDE]</a:t>
            </a:r>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My new version of this legend is a little different. In teaching emotionally disturbed NJ high school students, then in the Chinese school system, then the NC prisons, my views of good and bad people changed. Something shifted. Lately, I have been teaching the children of incarcerated individuals. So, with this scaffolding, I give you Two Wolves II …</a:t>
            </a:r>
          </a:p>
          <a:p>
            <a:endParaRPr lang="en-US" sz="1200" b="0" dirty="0">
              <a:effectLst/>
              <a:latin typeface="Times New Roman" panose="02020603050405020304" pitchFamily="18" charset="0"/>
              <a:ea typeface="MS Mincho" panose="020B0604020202020204" pitchFamily="34" charset="0"/>
              <a:cs typeface="Times New Roman" panose="02020603050405020304" pitchFamily="18" charset="0"/>
            </a:endParaRPr>
          </a:p>
          <a:p>
            <a:r>
              <a:rPr lang="en-US" sz="1200" b="0" dirty="0">
                <a:effectLst/>
                <a:latin typeface="Times New Roman" panose="02020603050405020304" pitchFamily="18" charset="0"/>
                <a:ea typeface="MS Mincho" panose="020B060402020202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18</a:t>
            </a:fld>
            <a:endParaRPr lang="en-US"/>
          </a:p>
        </p:txBody>
      </p:sp>
    </p:spTree>
    <p:extLst>
      <p:ext uri="{BB962C8B-B14F-4D97-AF65-F5344CB8AC3E}">
        <p14:creationId xmlns:p14="http://schemas.microsoft.com/office/powerpoint/2010/main" val="719798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Should we touch ancient legends? I apologize if this offends … but it seems that we humans stand at an important moment in our history. There is a question as to whether or not we will survive the great change that is upon us. Perhaps many of us will step up or maybe not. And if stepping up means re-writing the codes we have lived by for thousands of years – then so be it.</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 </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What old ways should we leave behind? What is the blood and guts of a new story?</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 </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Perhaps the new way has something to do with inclusion … perhaps we will find a way to include both the light and the dark … an honoring of the light, while transforming the dark. </a:t>
            </a:r>
          </a:p>
          <a:p>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19</a:t>
            </a:fld>
            <a:endParaRPr lang="en-US"/>
          </a:p>
        </p:txBody>
      </p:sp>
    </p:spTree>
    <p:extLst>
      <p:ext uri="{BB962C8B-B14F-4D97-AF65-F5344CB8AC3E}">
        <p14:creationId xmlns:p14="http://schemas.microsoft.com/office/powerpoint/2010/main" val="1336024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a:t>
            </a:fld>
            <a:endParaRPr lang="en-US"/>
          </a:p>
        </p:txBody>
      </p:sp>
    </p:spTree>
    <p:extLst>
      <p:ext uri="{BB962C8B-B14F-4D97-AF65-F5344CB8AC3E}">
        <p14:creationId xmlns:p14="http://schemas.microsoft.com/office/powerpoint/2010/main" val="3765458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Interaction #12</a:t>
            </a:r>
          </a:p>
          <a:p>
            <a:pPr lvl="2"/>
            <a:r>
              <a:rPr lang="en-US" sz="1200" kern="1200" dirty="0">
                <a:solidFill>
                  <a:schemeClr val="tx1"/>
                </a:solidFill>
                <a:effectLst/>
                <a:latin typeface="+mn-lt"/>
                <a:ea typeface="+mn-ea"/>
                <a:cs typeface="+mn-cs"/>
              </a:rPr>
              <a:t>We put away criminals, we avoid bank foreclosures, homeless people, unsightly images. But sometimes, the more we push them away, the more we give energy to the pain they cause. This exercise is designed to use ability to face and sometimes even appreciate such things.</a:t>
            </a:r>
          </a:p>
          <a:p>
            <a:pPr lvl="2"/>
            <a:r>
              <a:rPr lang="en-US" sz="1200" kern="1200" dirty="0">
                <a:solidFill>
                  <a:schemeClr val="tx1"/>
                </a:solidFill>
                <a:effectLst/>
                <a:latin typeface="+mn-lt"/>
                <a:ea typeface="+mn-ea"/>
                <a:cs typeface="+mn-cs"/>
              </a:rPr>
              <a:t>So, let's begin. Use your imagination to picture a 'bad break' that you have had. See the image of it in your consciousness, complete with the feelings it produces. Now, instead of wishing to push this image away, intensify your focus on it. Increase your interest in it and move toward whatever distaste or pain it causes as if you are studying your 'bad break'. Now, if you wish, say, "Thank you."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For a long-term exercise, ask yourself, "Can I find any good in this event? Can I find myself </a:t>
            </a:r>
            <a:r>
              <a:rPr lang="en-US" sz="1200" i="1" kern="1200" dirty="0">
                <a:solidFill>
                  <a:schemeClr val="tx1"/>
                </a:solidFill>
                <a:effectLst/>
                <a:latin typeface="+mn-lt"/>
                <a:ea typeface="+mn-ea"/>
                <a:cs typeface="+mn-cs"/>
              </a:rPr>
              <a:t>Loving What Is</a:t>
            </a:r>
            <a:r>
              <a:rPr lang="en-US" sz="1200" kern="1200" dirty="0">
                <a:solidFill>
                  <a:schemeClr val="tx1"/>
                </a:solidFill>
                <a:effectLst/>
                <a:latin typeface="+mn-lt"/>
                <a:ea typeface="+mn-ea"/>
                <a:cs typeface="+mn-cs"/>
              </a:rPr>
              <a:t> (Katie, 2016), after all, it is what it is?"</a:t>
            </a:r>
          </a:p>
          <a:p>
            <a:pPr rtl="0" fontAlgn="base"/>
            <a:endParaRPr lang="en-US" sz="1200" b="0" i="0" u="none" strike="noStrike" kern="1200" dirty="0">
              <a:solidFill>
                <a:schemeClr val="tx1"/>
              </a:solidFill>
              <a:effectLst/>
              <a:latin typeface="+mn-lt"/>
              <a:ea typeface="+mn-ea"/>
              <a:cs typeface="+mn-cs"/>
            </a:endParaRPr>
          </a:p>
          <a:p>
            <a:pPr rtl="0" fontAlgn="base"/>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20</a:t>
            </a:fld>
            <a:endParaRPr lang="en-US"/>
          </a:p>
        </p:txBody>
      </p:sp>
    </p:spTree>
    <p:extLst>
      <p:ext uri="{BB962C8B-B14F-4D97-AF65-F5344CB8AC3E}">
        <p14:creationId xmlns:p14="http://schemas.microsoft.com/office/powerpoint/2010/main" val="1765445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21</a:t>
            </a:fld>
            <a:endParaRPr lang="en-US"/>
          </a:p>
        </p:txBody>
      </p:sp>
    </p:spTree>
    <p:extLst>
      <p:ext uri="{BB962C8B-B14F-4D97-AF65-F5344CB8AC3E}">
        <p14:creationId xmlns:p14="http://schemas.microsoft.com/office/powerpoint/2010/main" val="594820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Rainbow Institute, Asheville, NC (2018)</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"It is sometimes deeply depressing to be a rebel,</a:t>
            </a:r>
          </a:p>
          <a:p>
            <a:r>
              <a:rPr lang="en-US" sz="1200" kern="1200" dirty="0">
                <a:solidFill>
                  <a:schemeClr val="tx1"/>
                </a:solidFill>
                <a:effectLst/>
                <a:latin typeface="+mn-lt"/>
                <a:ea typeface="+mn-ea"/>
                <a:cs typeface="+mn-cs"/>
              </a:rPr>
              <a:t>knowing that we can never share most people's way of life, nor can they share ours.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Schooling stuffs the brains of our children with trivia.</a:t>
            </a:r>
          </a:p>
          <a:p>
            <a:r>
              <a:rPr lang="en-US" sz="1200" kern="1200" dirty="0">
                <a:solidFill>
                  <a:schemeClr val="tx1"/>
                </a:solidFill>
                <a:effectLst/>
                <a:latin typeface="+mn-lt"/>
                <a:ea typeface="+mn-ea"/>
                <a:cs typeface="+mn-cs"/>
              </a:rPr>
              <a:t>The more trivia, the more their anxieties.</a:t>
            </a:r>
          </a:p>
          <a:p>
            <a:r>
              <a:rPr lang="en-US" sz="1200" kern="1200" dirty="0">
                <a:solidFill>
                  <a:schemeClr val="tx1"/>
                </a:solidFill>
                <a:effectLst/>
                <a:latin typeface="+mn-lt"/>
                <a:ea typeface="+mn-ea"/>
                <a:cs typeface="+mn-cs"/>
              </a:rPr>
              <a:t>They indoctrinate the children to believe that the consequences are grave</a:t>
            </a:r>
          </a:p>
          <a:p>
            <a:r>
              <a:rPr lang="en-US" sz="1200" kern="1200" dirty="0">
                <a:solidFill>
                  <a:schemeClr val="tx1"/>
                </a:solidFill>
                <a:effectLst/>
                <a:latin typeface="+mn-lt"/>
                <a:ea typeface="+mn-ea"/>
                <a:cs typeface="+mn-cs"/>
              </a:rPr>
              <a:t>when they fail to distinguish "good" from "evil", and agreement from disagreement.</a:t>
            </a:r>
          </a:p>
          <a:p>
            <a:r>
              <a:rPr lang="en-US" sz="1200" kern="1200" dirty="0">
                <a:solidFill>
                  <a:schemeClr val="tx1"/>
                </a:solidFill>
                <a:effectLst/>
                <a:latin typeface="+mn-lt"/>
                <a:ea typeface="+mn-ea"/>
                <a:cs typeface="+mn-cs"/>
              </a:rPr>
              <a:t>What gross nonsense!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escape the rubbish of all this so-called knowledge,</a:t>
            </a:r>
          </a:p>
          <a:p>
            <a:r>
              <a:rPr lang="en-US" sz="1200" kern="1200" dirty="0">
                <a:solidFill>
                  <a:schemeClr val="tx1"/>
                </a:solidFill>
                <a:effectLst/>
                <a:latin typeface="+mn-lt"/>
                <a:ea typeface="+mn-ea"/>
                <a:cs typeface="+mn-cs"/>
              </a:rPr>
              <a:t>in the winter people run to the great feasts of lamb, pork, and ox,</a:t>
            </a:r>
          </a:p>
          <a:p>
            <a:r>
              <a:rPr lang="en-US" sz="1200" kern="1200" dirty="0">
                <a:solidFill>
                  <a:schemeClr val="tx1"/>
                </a:solidFill>
                <a:effectLst/>
                <a:latin typeface="+mn-lt"/>
                <a:ea typeface="+mn-ea"/>
                <a:cs typeface="+mn-cs"/>
              </a:rPr>
              <a:t>and they climb high in the mountains to view the first signs of spring.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so different! Having no desire for the trivialities,</a:t>
            </a:r>
          </a:p>
          <a:p>
            <a:r>
              <a:rPr lang="en-US" sz="1200" kern="1200" dirty="0">
                <a:solidFill>
                  <a:schemeClr val="tx1"/>
                </a:solidFill>
                <a:effectLst/>
                <a:latin typeface="+mn-lt"/>
                <a:ea typeface="+mn-ea"/>
                <a:cs typeface="+mn-cs"/>
              </a:rPr>
              <a:t>nor for their compensations, we are like infants not yet knowing how to laugh!</a:t>
            </a:r>
          </a:p>
          <a:p>
            <a:r>
              <a:rPr lang="en-US" sz="1200" kern="1200" dirty="0">
                <a:solidFill>
                  <a:schemeClr val="tx1"/>
                </a:solidFill>
                <a:effectLst/>
                <a:latin typeface="+mn-lt"/>
                <a:ea typeface="+mn-ea"/>
                <a:cs typeface="+mn-cs"/>
              </a:rPr>
              <a:t>Ever wandering, and having no home to which we may return.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most people are obsessed with superficialities, we feel empty.</a:t>
            </a:r>
          </a:p>
          <a:p>
            <a:r>
              <a:rPr lang="en-US" sz="1200" kern="1200" dirty="0">
                <a:solidFill>
                  <a:schemeClr val="tx1"/>
                </a:solidFill>
                <a:effectLst/>
                <a:latin typeface="+mn-lt"/>
                <a:ea typeface="+mn-ea"/>
                <a:cs typeface="+mn-cs"/>
              </a:rPr>
              <a:t>While most people feel they know so much, we feel simple-minded.</a:t>
            </a:r>
          </a:p>
          <a:p>
            <a:r>
              <a:rPr lang="en-US" sz="1200" kern="1200" dirty="0">
                <a:solidFill>
                  <a:schemeClr val="tx1"/>
                </a:solidFill>
                <a:effectLst/>
                <a:latin typeface="+mn-lt"/>
                <a:ea typeface="+mn-ea"/>
                <a:cs typeface="+mn-cs"/>
              </a:rPr>
              <a:t>While most people believe they live happily in the best of all possible worlds,</a:t>
            </a:r>
          </a:p>
          <a:p>
            <a:r>
              <a:rPr lang="en-US" sz="1200" kern="1200" dirty="0">
                <a:solidFill>
                  <a:schemeClr val="tx1"/>
                </a:solidFill>
                <a:effectLst/>
                <a:latin typeface="+mn-lt"/>
                <a:ea typeface="+mn-ea"/>
                <a:cs typeface="+mn-cs"/>
              </a:rPr>
              <a:t>we are depressed to witness this world!</a:t>
            </a:r>
          </a:p>
          <a:p>
            <a:r>
              <a:rPr lang="en-US" sz="1200" kern="1200" dirty="0">
                <a:solidFill>
                  <a:schemeClr val="tx1"/>
                </a:solidFill>
                <a:effectLst/>
                <a:latin typeface="+mn-lt"/>
                <a:ea typeface="+mn-ea"/>
                <a:cs typeface="+mn-cs"/>
              </a:rPr>
              <a:t>It is so painful to know that we will always be outsiders,</a:t>
            </a:r>
          </a:p>
          <a:p>
            <a:r>
              <a:rPr lang="en-US" sz="1200" kern="1200" dirty="0">
                <a:solidFill>
                  <a:schemeClr val="tx1"/>
                </a:solidFill>
                <a:effectLst/>
                <a:latin typeface="+mn-lt"/>
                <a:ea typeface="+mn-ea"/>
                <a:cs typeface="+mn-cs"/>
              </a:rPr>
              <a:t>endlessly moving like the ocean, aimlessly blowing like the wind.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we fear what others fear, we don't treasure what others treasure.</a:t>
            </a:r>
          </a:p>
          <a:p>
            <a:r>
              <a:rPr lang="en-US" sz="1200" kern="1200" dirty="0">
                <a:solidFill>
                  <a:schemeClr val="tx1"/>
                </a:solidFill>
                <a:effectLst/>
                <a:latin typeface="+mn-lt"/>
                <a:ea typeface="+mn-ea"/>
                <a:cs typeface="+mn-cs"/>
              </a:rPr>
              <a:t>Our treasure is the Great Integrity.</a:t>
            </a:r>
          </a:p>
          <a:p>
            <a:r>
              <a:rPr lang="en-US" sz="1200" kern="1200" dirty="0">
                <a:solidFill>
                  <a:schemeClr val="tx1"/>
                </a:solidFill>
                <a:effectLst/>
                <a:latin typeface="+mn-lt"/>
                <a:ea typeface="+mn-ea"/>
                <a:cs typeface="+mn-cs"/>
              </a:rPr>
              <a:t>However, until it is shared, it will not be the Universal Integrity,</a:t>
            </a:r>
          </a:p>
          <a:p>
            <a:r>
              <a:rPr lang="en-US" sz="1200" kern="1200" dirty="0">
                <a:solidFill>
                  <a:schemeClr val="tx1"/>
                </a:solidFill>
                <a:effectLst/>
                <a:latin typeface="+mn-lt"/>
                <a:ea typeface="+mn-ea"/>
                <a:cs typeface="+mn-cs"/>
              </a:rPr>
              <a:t>for we are part of them, and they are part of 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(Laozi, 2005/circa 500 BC, Verse 20 The Sadness of Superficialities and of The Unfulfilled Great Integrity, Tao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ching</a:t>
            </a:r>
            <a:r>
              <a:rPr lang="en-US" sz="1200" kern="1200" dirty="0">
                <a:solidFill>
                  <a:schemeClr val="tx1"/>
                </a:solidFill>
                <a:effectLst/>
                <a:latin typeface="+mn-lt"/>
                <a:ea typeface="+mn-ea"/>
                <a:cs typeface="+mn-cs"/>
              </a:rPr>
              <a:t> : a new translation &amp; commentary)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Rainbow students handling fire in portable propane containers, having never done so.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Cutting my finger when cutting shingles on the roof when I was 11 years old, I went toward the pain and blood and kept my balance.</a:t>
            </a:r>
            <a:r>
              <a:rPr lang="en-US" dirty="0">
                <a:effectLst/>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22</a:t>
            </a:fld>
            <a:endParaRPr lang="en-US"/>
          </a:p>
        </p:txBody>
      </p:sp>
    </p:spTree>
    <p:extLst>
      <p:ext uri="{BB962C8B-B14F-4D97-AF65-F5344CB8AC3E}">
        <p14:creationId xmlns:p14="http://schemas.microsoft.com/office/powerpoint/2010/main" val="1596803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23</a:t>
            </a:fld>
            <a:endParaRPr lang="en-US"/>
          </a:p>
        </p:txBody>
      </p:sp>
    </p:spTree>
    <p:extLst>
      <p:ext uri="{BB962C8B-B14F-4D97-AF65-F5344CB8AC3E}">
        <p14:creationId xmlns:p14="http://schemas.microsoft.com/office/powerpoint/2010/main" val="325659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Confirm 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WAY TO AWAKEN SPIRITUALLY IS - INTUITIVE EDUCATION – THIS MEANS THINKING WITH YOUR HEART FIRST, THEN YOUR HEAD, SECOND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Transform yourself through head/heart integration or left/right brain integration // ed is 180 degrees &amp; kids know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3</a:t>
            </a:fld>
            <a:endParaRPr lang="en-US"/>
          </a:p>
        </p:txBody>
      </p:sp>
    </p:spTree>
    <p:extLst>
      <p:ext uri="{BB962C8B-B14F-4D97-AF65-F5344CB8AC3E}">
        <p14:creationId xmlns:p14="http://schemas.microsoft.com/office/powerpoint/2010/main" val="138301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References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(2013). </a:t>
            </a:r>
            <a:r>
              <a:rPr lang="en-US" sz="1800" i="1" dirty="0">
                <a:effectLst/>
                <a:latin typeface="Times New Roman" panose="02020603050405020304" pitchFamily="18" charset="0"/>
                <a:ea typeface="Times New Roman" panose="02020603050405020304" pitchFamily="18" charset="0"/>
              </a:rPr>
              <a:t>The possible role of intuition in the child's epistemic beliefs in the Piagetian data set.</a:t>
            </a:r>
            <a:r>
              <a:rPr lang="en-US" sz="1800" dirty="0">
                <a:effectLst/>
                <a:latin typeface="Times New Roman" panose="02020603050405020304" pitchFamily="18" charset="0"/>
                <a:ea typeface="Times New Roman" panose="02020603050405020304" pitchFamily="18" charset="0"/>
              </a:rPr>
              <a:t> (Ph.D. Dissertation). UNCC, Charlotte, NC. DAI/A 74-11(E) database. (3589794)</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(2018). </a:t>
            </a:r>
            <a:r>
              <a:rPr lang="en-US" sz="1800" i="1" dirty="0">
                <a:effectLst/>
                <a:latin typeface="Times New Roman" panose="02020603050405020304" pitchFamily="18" charset="0"/>
                <a:ea typeface="Times New Roman" panose="02020603050405020304" pitchFamily="18" charset="0"/>
              </a:rPr>
              <a:t>The next version of you: 12 stories that highlight the use of intuition to update your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(2020a).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3).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(2020b).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2).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(2020c).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1).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(2022). </a:t>
            </a:r>
            <a:r>
              <a:rPr lang="en-US" sz="1800" i="1" dirty="0">
                <a:effectLst/>
                <a:latin typeface="Times New Roman" panose="02020603050405020304" pitchFamily="18" charset="0"/>
                <a:ea typeface="Times New Roman" panose="02020603050405020304" pitchFamily="18" charset="0"/>
              </a:rPr>
              <a:t>20 Opportunities to Transform Yourself While Teaching</a:t>
            </a:r>
            <a:r>
              <a:rPr lang="en-US" sz="1800" dirty="0">
                <a:effectLst/>
                <a:latin typeface="Times New Roman" panose="02020603050405020304" pitchFamily="18" charset="0"/>
                <a:ea typeface="Times New Roman" panose="02020603050405020304" pitchFamily="18" charset="0"/>
              </a:rPr>
              <a:t>.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(2021). </a:t>
            </a:r>
            <a:r>
              <a:rPr lang="en-US" sz="1800" i="1" dirty="0">
                <a:effectLst/>
                <a:latin typeface="Times New Roman" panose="02020603050405020304" pitchFamily="18" charset="0"/>
                <a:ea typeface="Times New Roman" panose="02020603050405020304" pitchFamily="18" charset="0"/>
              </a:rPr>
              <a:t>METAHUMAN : unleashing your infinite potential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HARMONY CROWN.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Ford, D., &amp; Williamson, M. (2010). </a:t>
            </a:r>
            <a:r>
              <a:rPr lang="en-US" sz="1800" i="1" dirty="0">
                <a:effectLst/>
                <a:latin typeface="Times New Roman" panose="02020603050405020304" pitchFamily="18" charset="0"/>
                <a:ea typeface="Times New Roman" panose="02020603050405020304" pitchFamily="18" charset="0"/>
              </a:rPr>
              <a:t>The shadow effect: Illuminating the hidden power of your true self</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HarperOne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(1994). Flow : living at the peak of your abilities. Niles, Ill.: Nightingale-Conant Corp.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&amp; Pratt, S. (2017). Finding flow : [the psychology of engagement with everyday life].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Darling-Hammond, L. (2010). </a:t>
            </a:r>
            <a:r>
              <a:rPr lang="en-US" sz="1800" i="1" dirty="0">
                <a:effectLst/>
                <a:latin typeface="Times New Roman" panose="02020603050405020304" pitchFamily="18" charset="0"/>
                <a:ea typeface="Times New Roman" panose="02020603050405020304" pitchFamily="18" charset="0"/>
              </a:rPr>
              <a:t>The flat world and education: how America's commitment to equity will determine our future</a:t>
            </a:r>
            <a:r>
              <a:rPr lang="en-US" sz="1800" dirty="0">
                <a:effectLst/>
                <a:latin typeface="Times New Roman" panose="02020603050405020304" pitchFamily="18" charset="0"/>
                <a:ea typeface="Times New Roman" panose="02020603050405020304" pitchFamily="18" charset="0"/>
              </a:rPr>
              <a:t>. New York: Teachers College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(1910). </a:t>
            </a:r>
            <a:r>
              <a:rPr lang="en-US" sz="1800" i="1" dirty="0">
                <a:effectLst/>
                <a:latin typeface="Times New Roman" panose="02020603050405020304" pitchFamily="18" charset="0"/>
                <a:ea typeface="Times New Roman" panose="02020603050405020304" pitchFamily="18" charset="0"/>
              </a:rPr>
              <a:t>How we think</a:t>
            </a:r>
            <a:r>
              <a:rPr lang="en-US" sz="1800" dirty="0">
                <a:effectLst/>
                <a:latin typeface="Times New Roman" panose="02020603050405020304" pitchFamily="18" charset="0"/>
                <a:ea typeface="Times New Roman" panose="02020603050405020304" pitchFamily="18" charset="0"/>
              </a:rPr>
              <a:t>. Boston: D.C. Heath &amp; Co.</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(1916/2005). </a:t>
            </a:r>
            <a:r>
              <a:rPr lang="en-US" sz="1800" i="1" dirty="0">
                <a:effectLst/>
                <a:latin typeface="Times New Roman" panose="02020603050405020304" pitchFamily="18" charset="0"/>
                <a:ea typeface="Times New Roman" panose="02020603050405020304" pitchFamily="18" charset="0"/>
              </a:rPr>
              <a:t>Democracy and education: An introduction to the philosophy of education</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Cosimo</a:t>
            </a:r>
            <a:r>
              <a:rPr lang="en-US" sz="1800" dirty="0">
                <a:effectLst/>
                <a:latin typeface="Times New Roman" panose="02020603050405020304" pitchFamily="18" charset="0"/>
                <a:ea typeface="Times New Roman" panose="02020603050405020304" pitchFamily="18" charset="0"/>
              </a:rPr>
              <a:t> Classics.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Dintersmith</a:t>
            </a:r>
            <a:r>
              <a:rPr lang="en-US" sz="1800" dirty="0">
                <a:effectLst/>
                <a:latin typeface="Times New Roman" panose="02020603050405020304" pitchFamily="18" charset="0"/>
                <a:ea typeface="Times New Roman" panose="02020603050405020304" pitchFamily="18" charset="0"/>
              </a:rPr>
              <a:t>, T. (2018). What school could be : insights and inspiration from teachers across America. </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(2017). </a:t>
            </a:r>
            <a:r>
              <a:rPr lang="en-US" sz="1800" i="1" dirty="0">
                <a:effectLst/>
                <a:latin typeface="Times New Roman" panose="02020603050405020304" pitchFamily="18" charset="0"/>
                <a:ea typeface="Times New Roman" panose="02020603050405020304" pitchFamily="18" charset="0"/>
              </a:rPr>
              <a:t>Becoming supernatural: how common people are doing the uncommon</a:t>
            </a:r>
            <a:r>
              <a:rPr lang="en-US" sz="1800" dirty="0">
                <a:effectLst/>
                <a:latin typeface="Times New Roman" panose="02020603050405020304" pitchFamily="18" charset="0"/>
                <a:ea typeface="Times New Roman" panose="02020603050405020304" pitchFamily="18" charset="0"/>
              </a:rPr>
              <a:t>. Carlsbad: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&amp; Boyce, A. (2016). </a:t>
            </a:r>
            <a:r>
              <a:rPr lang="en-US" sz="1800" i="1" dirty="0">
                <a:effectLst/>
                <a:latin typeface="Times New Roman" panose="02020603050405020304" pitchFamily="18" charset="0"/>
                <a:ea typeface="Times New Roman" panose="02020603050405020304" pitchFamily="18" charset="0"/>
              </a:rPr>
              <a:t>You Are the Placebo</a:t>
            </a:r>
            <a:r>
              <a:rPr lang="en-US" sz="1800" dirty="0">
                <a:effectLst/>
                <a:latin typeface="Times New Roman" panose="02020603050405020304" pitchFamily="18" charset="0"/>
                <a:ea typeface="Times New Roman" panose="02020603050405020304" pitchFamily="18" charset="0"/>
              </a:rPr>
              <a:t>. [United States]: Author's Republic : Made available through hoopla.</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Knight, J. Z., &amp; Encephalon, L. L. C. (2005). Mastering the art of observation. Rainier, WA: Encephalon.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a:t>
            </a:r>
            <a:r>
              <a:rPr lang="en-US" sz="1800" dirty="0" err="1">
                <a:effectLst/>
                <a:latin typeface="Times New Roman" panose="02020603050405020304" pitchFamily="18" charset="0"/>
                <a:ea typeface="Times New Roman" panose="02020603050405020304" pitchFamily="18" charset="0"/>
              </a:rPr>
              <a:t>Boutsikaris</a:t>
            </a:r>
            <a:r>
              <a:rPr lang="en-US" sz="1800" dirty="0">
                <a:effectLst/>
                <a:latin typeface="Times New Roman" panose="02020603050405020304" pitchFamily="18" charset="0"/>
                <a:ea typeface="Times New Roman" panose="02020603050405020304" pitchFamily="18" charset="0"/>
              </a:rPr>
              <a:t>, D. (2006). </a:t>
            </a:r>
            <a:r>
              <a:rPr lang="en-US" sz="1800" i="1" dirty="0">
                <a:effectLst/>
                <a:latin typeface="Times New Roman" panose="02020603050405020304" pitchFamily="18" charset="0"/>
                <a:ea typeface="Times New Roman" panose="02020603050405020304" pitchFamily="18" charset="0"/>
              </a:rPr>
              <a:t>Social intelligence the new science of human relationships</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Senge, P. M. (2007). </a:t>
            </a:r>
            <a:r>
              <a:rPr lang="en-US" sz="1800" i="1" dirty="0">
                <a:effectLst/>
                <a:latin typeface="Times New Roman" panose="02020603050405020304" pitchFamily="18" charset="0"/>
                <a:ea typeface="Times New Roman" panose="02020603050405020304" pitchFamily="18" charset="0"/>
              </a:rPr>
              <a:t>Working with presence</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Whitener, B. (2005). Emotional intelligence. Prince Frederick, MD: Landmark Audiobooks.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González, J. M., &amp; Darling-Hammond, L. (1997). </a:t>
            </a:r>
            <a:r>
              <a:rPr lang="en-US" sz="1800" i="1" dirty="0">
                <a:effectLst/>
                <a:latin typeface="Times New Roman" panose="02020603050405020304" pitchFamily="18" charset="0"/>
                <a:ea typeface="Times New Roman" panose="02020603050405020304" pitchFamily="18" charset="0"/>
              </a:rPr>
              <a:t>New concepts for new challenges: Professional development for teachers of immigrant youth</a:t>
            </a:r>
            <a:r>
              <a:rPr lang="en-US" sz="1800" dirty="0">
                <a:effectLst/>
                <a:latin typeface="Times New Roman" panose="02020603050405020304" pitchFamily="18" charset="0"/>
                <a:ea typeface="Times New Roman" panose="02020603050405020304" pitchFamily="18" charset="0"/>
              </a:rPr>
              <a:t>. [Washington, D.C.], McHenry, IL: Center for Applied Linguistics ; Delta Systems Co.</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Gurwitz</a:t>
            </a:r>
            <a:r>
              <a:rPr lang="en-US" sz="1800" dirty="0">
                <a:effectLst/>
                <a:latin typeface="Times New Roman" panose="02020603050405020304" pitchFamily="18" charset="0"/>
                <a:ea typeface="Times New Roman" panose="02020603050405020304" pitchFamily="18" charset="0"/>
              </a:rPr>
              <a:t>, A. S., Darling-Hammond, L., Pease, S. R., Education., U. S. D. o., &amp; Corporation., R. (1981). </a:t>
            </a:r>
            <a:r>
              <a:rPr lang="en-US" sz="1800" i="1" dirty="0">
                <a:effectLst/>
                <a:latin typeface="Times New Roman" panose="02020603050405020304" pitchFamily="18" charset="0"/>
                <a:ea typeface="Times New Roman" panose="02020603050405020304" pitchFamily="18" charset="0"/>
              </a:rPr>
              <a:t>Maintenance of effort provisions: An instrument of federalism in education</a:t>
            </a:r>
            <a:r>
              <a:rPr lang="en-US" sz="1800" dirty="0">
                <a:effectLst/>
                <a:latin typeface="Times New Roman" panose="02020603050405020304" pitchFamily="18" charset="0"/>
                <a:ea typeface="Times New Roman" panose="02020603050405020304" pitchFamily="18" charset="0"/>
              </a:rPr>
              <a:t>. Santa Monica, CA: Rand Corp.</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Haggstrom</a:t>
            </a:r>
            <a:r>
              <a:rPr lang="en-US" sz="1800" dirty="0">
                <a:effectLst/>
                <a:latin typeface="Times New Roman" panose="02020603050405020304" pitchFamily="18" charset="0"/>
                <a:ea typeface="Times New Roman" panose="02020603050405020304" pitchFamily="18" charset="0"/>
              </a:rPr>
              <a:t>, G. W., Darling-Hammond, L., </a:t>
            </a:r>
            <a:r>
              <a:rPr lang="en-US" sz="1800" dirty="0" err="1">
                <a:effectLst/>
                <a:latin typeface="Times New Roman" panose="02020603050405020304" pitchFamily="18" charset="0"/>
                <a:ea typeface="Times New Roman" panose="02020603050405020304" pitchFamily="18" charset="0"/>
              </a:rPr>
              <a:t>Grissmer</a:t>
            </a:r>
            <a:r>
              <a:rPr lang="en-US" sz="1800" dirty="0">
                <a:effectLst/>
                <a:latin typeface="Times New Roman" panose="02020603050405020304" pitchFamily="18" charset="0"/>
                <a:ea typeface="Times New Roman" panose="02020603050405020304" pitchFamily="18" charset="0"/>
              </a:rPr>
              <a:t>, D. W., &amp; Center for the Study of the Teaching Profession (Rand Corporation). (1988). </a:t>
            </a:r>
            <a:r>
              <a:rPr lang="en-US" sz="1800" i="1" dirty="0">
                <a:effectLst/>
                <a:latin typeface="Times New Roman" panose="02020603050405020304" pitchFamily="18" charset="0"/>
                <a:ea typeface="Times New Roman" panose="02020603050405020304" pitchFamily="18" charset="0"/>
              </a:rPr>
              <a:t>Assessing teacher supply and demand</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(2001). </a:t>
            </a:r>
            <a:r>
              <a:rPr lang="en-US" sz="1800" i="1" dirty="0">
                <a:effectLst/>
                <a:latin typeface="Times New Roman" panose="02020603050405020304" pitchFamily="18" charset="0"/>
                <a:ea typeface="Times New Roman" panose="02020603050405020304" pitchFamily="18" charset="0"/>
              </a:rPr>
              <a:t>From information to transformation: Education for the evolution of consciousness</a:t>
            </a:r>
            <a:r>
              <a:rPr lang="en-US" sz="1800" dirty="0">
                <a:effectLst/>
                <a:latin typeface="Times New Roman" panose="02020603050405020304" pitchFamily="18" charset="0"/>
                <a:ea typeface="Times New Roman" panose="02020603050405020304" pitchFamily="18" charset="0"/>
              </a:rPr>
              <a:t>. New York: P. Lang.</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(2010). </a:t>
            </a:r>
            <a:r>
              <a:rPr lang="en-US" sz="1800" i="1" dirty="0">
                <a:effectLst/>
                <a:latin typeface="Times New Roman" panose="02020603050405020304" pitchFamily="18" charset="0"/>
                <a:ea typeface="Times New Roman" panose="02020603050405020304" pitchFamily="18" charset="0"/>
              </a:rPr>
              <a:t>The secret spiritual world of children the breakthrough discovery that profoundly alters our conventional view of children's mystical experiences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New World Library.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(2014a). </a:t>
            </a:r>
            <a:r>
              <a:rPr lang="en-US" sz="1800" i="1" dirty="0">
                <a:effectLst/>
                <a:latin typeface="Times New Roman" panose="02020603050405020304" pitchFamily="18" charset="0"/>
                <a:ea typeface="Times New Roman" panose="02020603050405020304" pitchFamily="18" charset="0"/>
              </a:rPr>
              <a:t>The four virtues : presence, heart, wisdom, creation</a:t>
            </a:r>
            <a:r>
              <a:rPr lang="en-US" sz="1800" dirty="0">
                <a:effectLst/>
                <a:latin typeface="Times New Roman" panose="02020603050405020304" pitchFamily="18" charset="0"/>
                <a:ea typeface="Times New Roman" panose="02020603050405020304" pitchFamily="18" charset="0"/>
              </a:rPr>
              <a:t>. New York: Atria Books/Beyond Words.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(2014b). </a:t>
            </a:r>
            <a:r>
              <a:rPr lang="en-US" sz="1800" i="1" dirty="0">
                <a:effectLst/>
                <a:latin typeface="Times New Roman" panose="02020603050405020304" pitchFamily="18" charset="0"/>
                <a:ea typeface="Times New Roman" panose="02020603050405020304" pitchFamily="18" charset="0"/>
              </a:rPr>
              <a:t>The integrative mind : transformative education for a world on fire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Koppich</a:t>
            </a:r>
            <a:r>
              <a:rPr lang="en-US" sz="1800" dirty="0">
                <a:effectLst/>
                <a:latin typeface="Times New Roman" panose="02020603050405020304" pitchFamily="18" charset="0"/>
                <a:ea typeface="Times New Roman" panose="02020603050405020304" pitchFamily="18" charset="0"/>
              </a:rPr>
              <a:t>, J., </a:t>
            </a:r>
            <a:r>
              <a:rPr lang="en-US" sz="1800" dirty="0" err="1">
                <a:effectLst/>
                <a:latin typeface="Times New Roman" panose="02020603050405020304" pitchFamily="18" charset="0"/>
                <a:ea typeface="Times New Roman" panose="02020603050405020304" pitchFamily="18" charset="0"/>
              </a:rPr>
              <a:t>Merseth</a:t>
            </a:r>
            <a:r>
              <a:rPr lang="en-US" sz="1800" dirty="0">
                <a:effectLst/>
                <a:latin typeface="Times New Roman" panose="02020603050405020304" pitchFamily="18" charset="0"/>
                <a:ea typeface="Times New Roman" panose="02020603050405020304" pitchFamily="18" charset="0"/>
              </a:rPr>
              <a:t>, K. K.,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a five-year program</a:t>
            </a:r>
            <a:r>
              <a:rPr lang="en-US" sz="1800" dirty="0">
                <a:effectLst/>
                <a:latin typeface="Times New Roman" panose="02020603050405020304" pitchFamily="18" charset="0"/>
                <a:ea typeface="Times New Roman" panose="02020603050405020304" pitchFamily="18" charset="0"/>
              </a:rPr>
              <a:t>. Washington, DC: AACTE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Kuhn, T. S. (2004). </a:t>
            </a:r>
            <a:r>
              <a:rPr lang="en-US" sz="1800" i="1" dirty="0">
                <a:effectLst/>
                <a:latin typeface="Times New Roman" panose="02020603050405020304" pitchFamily="18" charset="0"/>
                <a:ea typeface="Times New Roman" panose="02020603050405020304" pitchFamily="18" charset="0"/>
              </a:rPr>
              <a:t>The structure of scientific revolutions</a:t>
            </a:r>
            <a:r>
              <a:rPr lang="en-US" sz="1800" dirty="0">
                <a:effectLst/>
                <a:latin typeface="Times New Roman" panose="02020603050405020304" pitchFamily="18" charset="0"/>
                <a:ea typeface="Times New Roman" panose="02020603050405020304" pitchFamily="18" charset="0"/>
              </a:rPr>
              <a:t>. Chicago [</a:t>
            </a:r>
            <a:r>
              <a:rPr lang="en-US" sz="1800" dirty="0" err="1">
                <a:effectLst/>
                <a:latin typeface="Times New Roman" panose="02020603050405020304" pitchFamily="18" charset="0"/>
                <a:ea typeface="Times New Roman" panose="02020603050405020304" pitchFamily="18" charset="0"/>
              </a:rPr>
              <a:t>u.a.</a:t>
            </a:r>
            <a:r>
              <a:rPr lang="en-US" sz="1800" dirty="0">
                <a:effectLst/>
                <a:latin typeface="Times New Roman" panose="02020603050405020304" pitchFamily="18" charset="0"/>
                <a:ea typeface="Times New Roman" panose="02020603050405020304" pitchFamily="18" charset="0"/>
              </a:rPr>
              <a:t>]: Univ. of Chicago Press.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Lantieri</a:t>
            </a:r>
            <a:r>
              <a:rPr lang="en-US" sz="1800" dirty="0">
                <a:effectLst/>
                <a:latin typeface="Times New Roman" panose="02020603050405020304" pitchFamily="18" charset="0"/>
                <a:ea typeface="Times New Roman" panose="02020603050405020304" pitchFamily="18" charset="0"/>
              </a:rPr>
              <a:t>, L. (2008). Building inner resilience. </a:t>
            </a:r>
            <a:r>
              <a:rPr lang="en-US" sz="1800" i="1" dirty="0">
                <a:effectLst/>
                <a:latin typeface="Times New Roman" panose="02020603050405020304" pitchFamily="18" charset="0"/>
                <a:ea typeface="Times New Roman" panose="02020603050405020304" pitchFamily="18" charset="0"/>
              </a:rPr>
              <a:t>Reclaiming Children and Youth, 17</a:t>
            </a:r>
            <a:r>
              <a:rPr lang="en-US" sz="1800" dirty="0">
                <a:effectLst/>
                <a:latin typeface="Times New Roman" panose="02020603050405020304" pitchFamily="18" charset="0"/>
                <a:ea typeface="Times New Roman" panose="02020603050405020304" pitchFamily="18" charset="0"/>
              </a:rPr>
              <a:t>(2), 43-46.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Laozi, D. R. A. C. J. (2005/circa 500 BC). </a:t>
            </a:r>
            <a:r>
              <a:rPr lang="en-US" sz="1800" i="1" dirty="0">
                <a:effectLst/>
                <a:latin typeface="Times New Roman" panose="02020603050405020304" pitchFamily="18" charset="0"/>
                <a:ea typeface="Times New Roman" panose="02020603050405020304" pitchFamily="18" charset="0"/>
              </a:rPr>
              <a:t>Tao </a:t>
            </a:r>
            <a:r>
              <a:rPr lang="en-US" sz="1800" i="1" dirty="0" err="1">
                <a:effectLst/>
                <a:latin typeface="Times New Roman" panose="02020603050405020304" pitchFamily="18" charset="0"/>
                <a:ea typeface="Times New Roman" panose="02020603050405020304" pitchFamily="18" charset="0"/>
              </a:rPr>
              <a:t>te</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ching</a:t>
            </a:r>
            <a:r>
              <a:rPr lang="en-US" sz="1800" i="1" dirty="0">
                <a:effectLst/>
                <a:latin typeface="Times New Roman" panose="02020603050405020304" pitchFamily="18" charset="0"/>
                <a:ea typeface="Times New Roman" panose="02020603050405020304" pitchFamily="18" charset="0"/>
              </a:rPr>
              <a:t> : a new translation &amp; commentary</a:t>
            </a:r>
            <a:r>
              <a:rPr lang="en-US" sz="1800" dirty="0">
                <a:effectLst/>
                <a:latin typeface="Times New Roman" panose="02020603050405020304" pitchFamily="18" charset="0"/>
                <a:ea typeface="Times New Roman" panose="02020603050405020304" pitchFamily="18" charset="0"/>
              </a:rPr>
              <a:t>. New York: Barnes &amp; Noble.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(2005). </a:t>
            </a:r>
            <a:r>
              <a:rPr lang="en-US" sz="1800" i="1" dirty="0">
                <a:effectLst/>
                <a:latin typeface="Times New Roman" panose="02020603050405020304" pitchFamily="18" charset="0"/>
                <a:ea typeface="Times New Roman" panose="02020603050405020304" pitchFamily="18" charset="0"/>
              </a:rPr>
              <a:t>The biology of belief: Unleashing the power of consciousness, matter and miracles</a:t>
            </a:r>
            <a:r>
              <a:rPr lang="en-US" sz="1800" dirty="0">
                <a:effectLst/>
                <a:latin typeface="Times New Roman" panose="02020603050405020304" pitchFamily="18" charset="0"/>
                <a:ea typeface="Times New Roman" panose="02020603050405020304" pitchFamily="18" charset="0"/>
              </a:rPr>
              <a:t>. Santa Rosa, CA: Mountain of Love/Elite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(2006). </a:t>
            </a:r>
            <a:r>
              <a:rPr lang="en-US" sz="1800" i="1" dirty="0">
                <a:effectLst/>
                <a:latin typeface="Times New Roman" panose="02020603050405020304" pitchFamily="18" charset="0"/>
                <a:ea typeface="Times New Roman" panose="02020603050405020304" pitchFamily="18" charset="0"/>
              </a:rPr>
              <a:t>The wisdom of your cells: How your beliefs control your biology</a:t>
            </a:r>
            <a:r>
              <a:rPr lang="en-US" sz="1800" dirty="0">
                <a:effectLst/>
                <a:latin typeface="Times New Roman" panose="02020603050405020304" pitchFamily="18" charset="0"/>
                <a:ea typeface="Times New Roman" panose="02020603050405020304" pitchFamily="18" charset="0"/>
              </a:rPr>
              <a:t>. Boulder: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(2014). </a:t>
            </a:r>
            <a:r>
              <a:rPr lang="en-US" sz="1800" i="1" dirty="0">
                <a:effectLst/>
                <a:latin typeface="Times New Roman" panose="02020603050405020304" pitchFamily="18" charset="0"/>
                <a:ea typeface="Times New Roman" panose="02020603050405020304" pitchFamily="18" charset="0"/>
              </a:rPr>
              <a:t>The honeymoon effect: the science of creating heaven on earth</a:t>
            </a:r>
            <a:r>
              <a:rPr lang="en-US" sz="1800" dirty="0">
                <a:effectLst/>
                <a:latin typeface="Times New Roman" panose="02020603050405020304" pitchFamily="18" charset="0"/>
                <a:ea typeface="Times New Roman" panose="02020603050405020304" pitchFamily="18" charset="0"/>
              </a:rPr>
              <a:t>. Boulder, CO: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a:t>
            </a:r>
            <a:r>
              <a:rPr lang="en-US" sz="1800" dirty="0" err="1">
                <a:effectLst/>
                <a:latin typeface="Times New Roman" panose="02020603050405020304" pitchFamily="18" charset="0"/>
                <a:ea typeface="Times New Roman" panose="02020603050405020304" pitchFamily="18" charset="0"/>
              </a:rPr>
              <a:t>Bhaerman</a:t>
            </a:r>
            <a:r>
              <a:rPr lang="en-US" sz="1800" dirty="0">
                <a:effectLst/>
                <a:latin typeface="Times New Roman" panose="02020603050405020304" pitchFamily="18" charset="0"/>
                <a:ea typeface="Times New Roman" panose="02020603050405020304" pitchFamily="18" charset="0"/>
              </a:rPr>
              <a:t>, S. (2009). </a:t>
            </a:r>
            <a:r>
              <a:rPr lang="en-US" sz="1800" i="1" dirty="0">
                <a:effectLst/>
                <a:latin typeface="Times New Roman" panose="02020603050405020304" pitchFamily="18" charset="0"/>
                <a:ea typeface="Times New Roman" panose="02020603050405020304" pitchFamily="18" charset="0"/>
              </a:rPr>
              <a:t>Spontaneous evolution: Our positive future (and a way to get there from here)</a:t>
            </a:r>
            <a:r>
              <a:rPr lang="en-US" sz="1800" dirty="0">
                <a:effectLst/>
                <a:latin typeface="Times New Roman" panose="02020603050405020304" pitchFamily="18" charset="0"/>
                <a:ea typeface="Times New Roman" panose="02020603050405020304" pitchFamily="18" charset="0"/>
              </a:rPr>
              <a:t>. Carlsbad, Calif.: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McGilchrist</a:t>
            </a:r>
            <a:r>
              <a:rPr lang="en-US" sz="1800" dirty="0">
                <a:effectLst/>
                <a:latin typeface="Times New Roman" panose="02020603050405020304" pitchFamily="18" charset="0"/>
                <a:ea typeface="Times New Roman" panose="02020603050405020304" pitchFamily="18" charset="0"/>
              </a:rPr>
              <a:t>, I. (2009). </a:t>
            </a:r>
            <a:r>
              <a:rPr lang="en-US" sz="1800" i="1" dirty="0">
                <a:effectLst/>
                <a:latin typeface="Times New Roman" panose="02020603050405020304" pitchFamily="18" charset="0"/>
                <a:ea typeface="Times New Roman" panose="02020603050405020304" pitchFamily="18" charset="0"/>
              </a:rPr>
              <a:t>The master and his emissary: the divided brain and the making of the Western world</a:t>
            </a:r>
            <a:r>
              <a:rPr lang="en-US" sz="1800" dirty="0">
                <a:effectLst/>
                <a:latin typeface="Times New Roman" panose="02020603050405020304" pitchFamily="18" charset="0"/>
                <a:ea typeface="Times New Roman" panose="02020603050405020304" pitchFamily="18" charset="0"/>
              </a:rPr>
              <a:t>. New Haven: Yale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(2015). </a:t>
            </a:r>
            <a:r>
              <a:rPr lang="en-US" sz="1800" i="1" dirty="0">
                <a:effectLst/>
                <a:latin typeface="Times New Roman" panose="02020603050405020304" pitchFamily="18" charset="0"/>
                <a:ea typeface="Times New Roman" panose="02020603050405020304" pitchFamily="18" charset="0"/>
              </a:rPr>
              <a:t>The spiritual child: The new science on parenting for health and lifelong thriving</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Millman, J., &amp; Darling-Hammond, L. (1990). </a:t>
            </a:r>
            <a:r>
              <a:rPr lang="en-US" sz="1800" i="1" dirty="0">
                <a:effectLst/>
                <a:latin typeface="Times New Roman" panose="02020603050405020304" pitchFamily="18" charset="0"/>
                <a:ea typeface="Times New Roman" panose="02020603050405020304" pitchFamily="18" charset="0"/>
              </a:rPr>
              <a:t>The New handbook of teacher evaluation: assessing elementary and secondary school teachers</a:t>
            </a:r>
            <a:r>
              <a:rPr lang="en-US" sz="1800" dirty="0">
                <a:effectLst/>
                <a:latin typeface="Times New Roman" panose="02020603050405020304" pitchFamily="18" charset="0"/>
                <a:ea typeface="Times New Roman" panose="02020603050405020304" pitchFamily="18" charset="0"/>
              </a:rPr>
              <a:t>. Newbury Park, Calif.: Sage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(1993). </a:t>
            </a:r>
            <a:r>
              <a:rPr lang="en-US" sz="1800" i="1" dirty="0">
                <a:effectLst/>
                <a:latin typeface="Times New Roman" panose="02020603050405020304" pitchFamily="18" charset="0"/>
                <a:ea typeface="Times New Roman" panose="02020603050405020304" pitchFamily="18" charset="0"/>
              </a:rPr>
              <a:t>To know as we are known: Education as a spiritual journey</a:t>
            </a:r>
            <a:r>
              <a:rPr lang="en-US" sz="1800" dirty="0">
                <a:effectLst/>
                <a:latin typeface="Times New Roman" panose="02020603050405020304" pitchFamily="18" charset="0"/>
                <a:ea typeface="Times New Roman" panose="02020603050405020304" pitchFamily="18" charset="0"/>
              </a:rPr>
              <a:t>. San Francisco: </a:t>
            </a:r>
            <a:r>
              <a:rPr lang="en-US" sz="1800" dirty="0" err="1">
                <a:effectLst/>
                <a:latin typeface="Times New Roman" panose="02020603050405020304" pitchFamily="18" charset="0"/>
                <a:ea typeface="Times New Roman" panose="02020603050405020304" pitchFamily="18" charset="0"/>
              </a:rPr>
              <a:t>HarperSanFrancisco</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(1998). </a:t>
            </a:r>
            <a:r>
              <a:rPr lang="en-US" sz="1800" i="1" dirty="0">
                <a:effectLst/>
                <a:latin typeface="Times New Roman" panose="02020603050405020304" pitchFamily="18" charset="0"/>
                <a:ea typeface="Times New Roman" panose="02020603050405020304" pitchFamily="18" charset="0"/>
              </a:rPr>
              <a:t>The courage to teach: Exploring the inner landscape of a teacher's life</a:t>
            </a:r>
            <a:r>
              <a:rPr lang="en-US" sz="1800" dirty="0">
                <a:effectLst/>
                <a:latin typeface="Times New Roman" panose="02020603050405020304" pitchFamily="18" charset="0"/>
                <a:ea typeface="Times New Roman" panose="02020603050405020304" pitchFamily="18" charset="0"/>
              </a:rPr>
              <a:t>. San Francisco, Calif.: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(2004). </a:t>
            </a:r>
            <a:r>
              <a:rPr lang="en-US" sz="1800" i="1" dirty="0">
                <a:effectLst/>
                <a:latin typeface="Times New Roman" panose="02020603050405020304" pitchFamily="18" charset="0"/>
                <a:ea typeface="Times New Roman" panose="02020603050405020304" pitchFamily="18" charset="0"/>
              </a:rPr>
              <a:t>A hidden wholeness: The journey toward an undivided life: welcoming the soul and weaving community in a wounded world</a:t>
            </a:r>
            <a:r>
              <a:rPr lang="en-US" sz="1800" dirty="0">
                <a:effectLst/>
                <a:latin typeface="Times New Roman" panose="02020603050405020304" pitchFamily="18" charset="0"/>
                <a:ea typeface="Times New Roman" panose="02020603050405020304" pitchFamily="18" charset="0"/>
              </a:rPr>
              <a:t>. San Francisco, CA: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Zajonc, A., &amp; Scribner, M. (2010). </a:t>
            </a:r>
            <a:r>
              <a:rPr lang="en-US" sz="1800" i="1" dirty="0">
                <a:effectLst/>
                <a:latin typeface="Times New Roman" panose="02020603050405020304" pitchFamily="18" charset="0"/>
                <a:ea typeface="Times New Roman" panose="02020603050405020304" pitchFamily="18" charset="0"/>
              </a:rPr>
              <a:t>The heart of higher education: a call to renewal</a:t>
            </a:r>
            <a:r>
              <a:rPr lang="en-US" sz="1800" dirty="0">
                <a:effectLst/>
                <a:latin typeface="Times New Roman" panose="02020603050405020304" pitchFamily="18" charset="0"/>
                <a:ea typeface="Times New Roman" panose="02020603050405020304" pitchFamily="18" charset="0"/>
              </a:rPr>
              <a:t>. San Francisco: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(1929/2007). </a:t>
            </a:r>
            <a:r>
              <a:rPr lang="en-US" sz="1800" i="1" dirty="0">
                <a:effectLst/>
                <a:latin typeface="Times New Roman" panose="02020603050405020304" pitchFamily="18" charset="0"/>
                <a:ea typeface="Times New Roman" panose="02020603050405020304" pitchFamily="18" charset="0"/>
              </a:rPr>
              <a:t>The child's conception of the world</a:t>
            </a:r>
            <a:r>
              <a:rPr lang="en-US" sz="1800" dirty="0">
                <a:effectLst/>
                <a:latin typeface="Times New Roman" panose="02020603050405020304" pitchFamily="18" charset="0"/>
                <a:ea typeface="Times New Roman" panose="02020603050405020304" pitchFamily="18" charset="0"/>
              </a:rPr>
              <a:t>. Lanham, MD: Rowman &amp; Littlefield.</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(1950). </a:t>
            </a:r>
            <a:r>
              <a:rPr lang="en-US" sz="1800" i="1" dirty="0">
                <a:effectLst/>
                <a:latin typeface="Times New Roman" panose="02020603050405020304" pitchFamily="18" charset="0"/>
                <a:ea typeface="Times New Roman" panose="02020603050405020304" pitchFamily="18" charset="0"/>
              </a:rPr>
              <a:t>The psychology of intelligence</a:t>
            </a:r>
            <a:r>
              <a:rPr lang="en-US" sz="1800" dirty="0">
                <a:effectLst/>
                <a:latin typeface="Times New Roman" panose="02020603050405020304" pitchFamily="18" charset="0"/>
                <a:ea typeface="Times New Roman" panose="02020603050405020304" pitchFamily="18" charset="0"/>
              </a:rPr>
              <a:t>. London: Routledge &amp; Paul.</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(1959). </a:t>
            </a:r>
            <a:r>
              <a:rPr lang="en-US" sz="1800" i="1" dirty="0">
                <a:effectLst/>
                <a:latin typeface="Times New Roman" panose="02020603050405020304" pitchFamily="18" charset="0"/>
                <a:ea typeface="Times New Roman" panose="02020603050405020304" pitchFamily="18" charset="0"/>
              </a:rPr>
              <a:t>The language and thought of the child</a:t>
            </a:r>
            <a:r>
              <a:rPr lang="en-US" sz="1800" dirty="0">
                <a:effectLst/>
                <a:latin typeface="Times New Roman" panose="02020603050405020304" pitchFamily="18" charset="0"/>
                <a:ea typeface="Times New Roman" panose="02020603050405020304" pitchFamily="18" charset="0"/>
              </a:rPr>
              <a:t>. New York: Humanities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(1965). </a:t>
            </a:r>
            <a:r>
              <a:rPr lang="en-US" sz="1800" i="1" dirty="0">
                <a:effectLst/>
                <a:latin typeface="Times New Roman" panose="02020603050405020304" pitchFamily="18" charset="0"/>
                <a:ea typeface="Times New Roman" panose="02020603050405020304" pitchFamily="18" charset="0"/>
              </a:rPr>
              <a:t>The moral judgment of the child</a:t>
            </a:r>
            <a:r>
              <a:rPr lang="en-US" sz="1800" dirty="0">
                <a:effectLst/>
                <a:latin typeface="Times New Roman" panose="02020603050405020304" pitchFamily="18" charset="0"/>
                <a:ea typeface="Times New Roman" panose="02020603050405020304" pitchFamily="18" charset="0"/>
              </a:rPr>
              <a:t>. New York: Free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(1973). </a:t>
            </a:r>
            <a:r>
              <a:rPr lang="en-US" sz="1800" i="1" dirty="0">
                <a:effectLst/>
                <a:latin typeface="Times New Roman" panose="02020603050405020304" pitchFamily="18" charset="0"/>
                <a:ea typeface="Times New Roman" panose="02020603050405020304" pitchFamily="18" charset="0"/>
              </a:rPr>
              <a:t>The child and reality; problems of genetic psychology</a:t>
            </a:r>
            <a:r>
              <a:rPr lang="en-US" sz="1800" dirty="0">
                <a:effectLst/>
                <a:latin typeface="Times New Roman" panose="02020603050405020304" pitchFamily="18" charset="0"/>
                <a:ea typeface="Times New Roman" panose="02020603050405020304" pitchFamily="18" charset="0"/>
              </a:rPr>
              <a:t>. New York: Grossman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(1976). </a:t>
            </a:r>
            <a:r>
              <a:rPr lang="en-US" sz="1800" i="1" dirty="0">
                <a:effectLst/>
                <a:latin typeface="Times New Roman" panose="02020603050405020304" pitchFamily="18" charset="0"/>
                <a:ea typeface="Times New Roman" panose="02020603050405020304" pitchFamily="18" charset="0"/>
              </a:rPr>
              <a:t>The grasp of consciousness: action and concept in the young child</a:t>
            </a:r>
            <a:r>
              <a:rPr lang="en-US" sz="1800" dirty="0">
                <a:effectLst/>
                <a:latin typeface="Times New Roman" panose="02020603050405020304" pitchFamily="18" charset="0"/>
                <a:ea typeface="Times New Roman" panose="02020603050405020304" pitchFamily="18" charset="0"/>
              </a:rPr>
              <a:t>. Cambridge: Harvard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Inhelder</a:t>
            </a:r>
            <a:r>
              <a:rPr lang="en-US" sz="1800" dirty="0">
                <a:effectLst/>
                <a:latin typeface="Times New Roman" panose="02020603050405020304" pitchFamily="18" charset="0"/>
                <a:ea typeface="Times New Roman" panose="02020603050405020304" pitchFamily="18" charset="0"/>
              </a:rPr>
              <a:t>, B. (1969). </a:t>
            </a:r>
            <a:r>
              <a:rPr lang="en-US" sz="1800" i="1" dirty="0">
                <a:effectLst/>
                <a:latin typeface="Times New Roman" panose="02020603050405020304" pitchFamily="18" charset="0"/>
                <a:ea typeface="Times New Roman" panose="02020603050405020304" pitchFamily="18" charset="0"/>
              </a:rPr>
              <a:t>The psychology of the child</a:t>
            </a:r>
            <a:r>
              <a:rPr lang="en-US" sz="1800" dirty="0">
                <a:effectLst/>
                <a:latin typeface="Times New Roman" panose="02020603050405020304" pitchFamily="18" charset="0"/>
                <a:ea typeface="Times New Roman" panose="02020603050405020304" pitchFamily="18" charset="0"/>
              </a:rPr>
              <a:t>. New York: Basic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Valsiner</a:t>
            </a:r>
            <a:r>
              <a:rPr lang="en-US" sz="1800" dirty="0">
                <a:effectLst/>
                <a:latin typeface="Times New Roman" panose="02020603050405020304" pitchFamily="18" charset="0"/>
                <a:ea typeface="Times New Roman" panose="02020603050405020304" pitchFamily="18" charset="0"/>
              </a:rPr>
              <a:t>, J. (1927/2001). </a:t>
            </a:r>
            <a:r>
              <a:rPr lang="en-US" sz="1800" i="1" dirty="0">
                <a:effectLst/>
                <a:latin typeface="Times New Roman" panose="02020603050405020304" pitchFamily="18" charset="0"/>
                <a:ea typeface="Times New Roman" panose="02020603050405020304" pitchFamily="18" charset="0"/>
              </a:rPr>
              <a:t>The child's conception of physical causality</a:t>
            </a:r>
            <a:r>
              <a:rPr lang="en-US" sz="1800" dirty="0">
                <a:effectLst/>
                <a:latin typeface="Times New Roman" panose="02020603050405020304" pitchFamily="18" charset="0"/>
                <a:ea typeface="Times New Roman" panose="02020603050405020304" pitchFamily="18" charset="0"/>
              </a:rPr>
              <a:t>. New Brunswick (N. J.); London: Transaction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(2000). </a:t>
            </a:r>
            <a:r>
              <a:rPr lang="en-US" sz="1800" i="1" dirty="0">
                <a:effectLst/>
                <a:latin typeface="Times New Roman" panose="02020603050405020304" pitchFamily="18" charset="0"/>
                <a:ea typeface="Times New Roman" panose="02020603050405020304" pitchFamily="18" charset="0"/>
              </a:rPr>
              <a:t>Schools that learn: A fifth discipline </a:t>
            </a:r>
            <a:r>
              <a:rPr lang="en-US" sz="1800" i="1" dirty="0" err="1">
                <a:effectLst/>
                <a:latin typeface="Times New Roman" panose="02020603050405020304" pitchFamily="18" charset="0"/>
                <a:ea typeface="Times New Roman" panose="02020603050405020304" pitchFamily="18" charset="0"/>
              </a:rPr>
              <a:t>fieldbook</a:t>
            </a:r>
            <a:r>
              <a:rPr lang="en-US" sz="1800" i="1" dirty="0">
                <a:effectLst/>
                <a:latin typeface="Times New Roman" panose="02020603050405020304" pitchFamily="18" charset="0"/>
                <a:ea typeface="Times New Roman" panose="02020603050405020304" pitchFamily="18" charset="0"/>
              </a:rPr>
              <a:t> for educators, parents, and everyone who cares about education</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(2008). </a:t>
            </a:r>
            <a:r>
              <a:rPr lang="en-US" sz="1800" i="1" dirty="0">
                <a:effectLst/>
                <a:latin typeface="Times New Roman" panose="02020603050405020304" pitchFamily="18" charset="0"/>
                <a:ea typeface="Times New Roman" panose="02020603050405020304" pitchFamily="18" charset="0"/>
              </a:rPr>
              <a:t>The necessary revolution : how individuals and organizations are working together to create a sustainable world</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(2010). </a:t>
            </a:r>
            <a:r>
              <a:rPr lang="en-US" sz="1800" i="1" dirty="0">
                <a:effectLst/>
                <a:latin typeface="Times New Roman" panose="02020603050405020304" pitchFamily="18" charset="0"/>
                <a:ea typeface="Times New Roman" panose="02020603050405020304" pitchFamily="18" charset="0"/>
              </a:rPr>
              <a:t>Mindsight: the new science of personal transformation</a:t>
            </a:r>
            <a:r>
              <a:rPr lang="en-US" sz="1800" dirty="0">
                <a:effectLst/>
                <a:latin typeface="Times New Roman" panose="02020603050405020304" pitchFamily="18" charset="0"/>
                <a:ea typeface="Times New Roman" panose="02020603050405020304" pitchFamily="18" charset="0"/>
              </a:rPr>
              <a:t>. New York: Bantam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(2018). </a:t>
            </a:r>
            <a:r>
              <a:rPr lang="en-US" sz="1800" i="1" dirty="0">
                <a:effectLst/>
                <a:latin typeface="Times New Roman" panose="02020603050405020304" pitchFamily="18" charset="0"/>
                <a:ea typeface="Times New Roman" panose="02020603050405020304" pitchFamily="18" charset="0"/>
              </a:rPr>
              <a:t>Aware : the science and practice of presence, a complete guide to the groundbreaking Wheel of Awareness meditation practice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Skinner, B. F. (1953). </a:t>
            </a:r>
            <a:r>
              <a:rPr lang="en-US" sz="1800" i="1" dirty="0">
                <a:effectLst/>
                <a:latin typeface="Times New Roman" panose="02020603050405020304" pitchFamily="18" charset="0"/>
                <a:ea typeface="Times New Roman" panose="02020603050405020304" pitchFamily="18" charset="0"/>
              </a:rPr>
              <a:t>Science and human behavior</a:t>
            </a:r>
            <a:r>
              <a:rPr lang="en-US" sz="1800" dirty="0">
                <a:effectLst/>
                <a:latin typeface="Times New Roman" panose="02020603050405020304" pitchFamily="18" charset="0"/>
                <a:ea typeface="Times New Roman" panose="02020603050405020304" pitchFamily="18" charset="0"/>
              </a:rPr>
              <a:t>. New York: Macmillan.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Thorndike, E. L. (1913/2010). </a:t>
            </a:r>
            <a:r>
              <a:rPr lang="en-US" sz="1800" i="1" dirty="0">
                <a:effectLst/>
                <a:latin typeface="Times New Roman" panose="02020603050405020304" pitchFamily="18" charset="0"/>
                <a:ea typeface="Times New Roman" panose="02020603050405020304" pitchFamily="18" charset="0"/>
              </a:rPr>
              <a:t>Educational psychology</a:t>
            </a:r>
            <a:r>
              <a:rPr lang="en-US" sz="1800" dirty="0">
                <a:effectLst/>
                <a:latin typeface="Times New Roman" panose="02020603050405020304" pitchFamily="18" charset="0"/>
                <a:ea typeface="Times New Roman" panose="02020603050405020304" pitchFamily="18" charset="0"/>
              </a:rPr>
              <a:t>. [Charleston, SC]: </a:t>
            </a:r>
            <a:r>
              <a:rPr lang="en-US" sz="1800" dirty="0" err="1">
                <a:effectLst/>
                <a:latin typeface="Times New Roman" panose="02020603050405020304" pitchFamily="18" charset="0"/>
                <a:ea typeface="Times New Roman" panose="02020603050405020304" pitchFamily="18" charset="0"/>
              </a:rPr>
              <a:t>Nabu</a:t>
            </a:r>
            <a:r>
              <a:rPr lang="en-US" sz="1800" dirty="0">
                <a:effectLst/>
                <a:latin typeface="Times New Roman" panose="02020603050405020304" pitchFamily="18" charset="0"/>
                <a:ea typeface="Times New Roman" panose="02020603050405020304" pitchFamily="18" charset="0"/>
              </a:rPr>
              <a:t> Press, [</a:t>
            </a:r>
            <a:r>
              <a:rPr lang="en-US" sz="1800" dirty="0" err="1">
                <a:effectLst/>
                <a:latin typeface="Times New Roman" panose="02020603050405020304" pitchFamily="18" charset="0"/>
                <a:ea typeface="Times New Roman" panose="02020603050405020304" pitchFamily="18" charset="0"/>
              </a:rPr>
              <a:t>BiblioBazaar</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Berry, B., Profession., R. C. C. f. t. S. o. t. T., &amp; Education, N. I. o. (1987). </a:t>
            </a:r>
            <a:r>
              <a:rPr lang="en-US" sz="1800" i="1" dirty="0">
                <a:effectLst/>
                <a:latin typeface="Times New Roman" panose="02020603050405020304" pitchFamily="18" charset="0"/>
                <a:ea typeface="Times New Roman" panose="02020603050405020304" pitchFamily="18" charset="0"/>
              </a:rPr>
              <a:t>Effective teacher selection: From recruitment to retention</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&amp; Klein, S. P. (1986). Evaluating the teaching skills of beginning teachers a report to the Senate Education Committee and House Education Committee. Santa Monica, Calif.: Rand,.</a:t>
            </a:r>
          </a:p>
          <a:p>
            <a:pPr marL="457200" marR="0" indent="-457200">
              <a:spcBef>
                <a:spcPts val="0"/>
              </a:spcBef>
              <a:spcAft>
                <a:spcPts val="1000"/>
              </a:spcAft>
            </a:pPr>
            <a:r>
              <a:rPr lang="en-US" sz="1800" dirty="0" err="1">
                <a:effectLst/>
                <a:latin typeface="Times New Roman" panose="02020603050405020304" pitchFamily="18" charset="0"/>
                <a:ea typeface="Times New Roman" panose="02020603050405020304" pitchFamily="18" charset="0"/>
              </a:rPr>
              <a:t>Zeichner</a:t>
            </a:r>
            <a:r>
              <a:rPr lang="en-US" sz="1800" dirty="0">
                <a:effectLst/>
                <a:latin typeface="Times New Roman" panose="02020603050405020304" pitchFamily="18" charset="0"/>
                <a:ea typeface="Times New Roman" panose="02020603050405020304" pitchFamily="18" charset="0"/>
              </a:rPr>
              <a:t>, K. M., Miller, L., </a:t>
            </a:r>
            <a:r>
              <a:rPr lang="en-US" sz="1800" dirty="0" err="1">
                <a:effectLst/>
                <a:latin typeface="Times New Roman" panose="02020603050405020304" pitchFamily="18" charset="0"/>
                <a:ea typeface="Times New Roman" panose="02020603050405020304" pitchFamily="18" charset="0"/>
              </a:rPr>
              <a:t>Silvernail</a:t>
            </a:r>
            <a:r>
              <a:rPr lang="en-US" sz="1800" dirty="0">
                <a:effectLst/>
                <a:latin typeface="Times New Roman" panose="02020603050405020304" pitchFamily="18" charset="0"/>
                <a:ea typeface="Times New Roman" panose="02020603050405020304" pitchFamily="18" charset="0"/>
              </a:rPr>
              <a:t>, D. L.,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the undergraduate years</a:t>
            </a:r>
            <a:r>
              <a:rPr lang="en-US" sz="1800" dirty="0">
                <a:effectLst/>
                <a:latin typeface="Times New Roman" panose="02020603050405020304" pitchFamily="18" charset="0"/>
                <a:ea typeface="Times New Roman" panose="02020603050405020304" pitchFamily="18" charset="0"/>
              </a:rPr>
              <a:t>. Washington, DC: AACTE Publications.</a:t>
            </a:r>
            <a:endParaRPr lang="en-US" dirty="0"/>
          </a:p>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4</a:t>
            </a:fld>
            <a:endParaRPr lang="en-US"/>
          </a:p>
        </p:txBody>
      </p:sp>
    </p:spTree>
    <p:extLst>
      <p:ext uri="{BB962C8B-B14F-4D97-AF65-F5344CB8AC3E}">
        <p14:creationId xmlns:p14="http://schemas.microsoft.com/office/powerpoint/2010/main" val="80147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lvl="0"/>
            <a:endParaRPr lang="en-US" sz="1200" b="1"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5</a:t>
            </a:fld>
            <a:endParaRPr lang="en-US"/>
          </a:p>
        </p:txBody>
      </p:sp>
    </p:spTree>
    <p:extLst>
      <p:ext uri="{BB962C8B-B14F-4D97-AF65-F5344CB8AC3E}">
        <p14:creationId xmlns:p14="http://schemas.microsoft.com/office/powerpoint/2010/main" val="120266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Now comes my advice – my truths – please know that I know – these are for me – these are what I have spent 50 years trying to learn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In</a:t>
            </a:r>
            <a:r>
              <a:rPr lang="en-US" sz="1200" b="1" kern="1200" dirty="0">
                <a:solidFill>
                  <a:schemeClr val="tx1"/>
                </a:solidFill>
                <a:effectLst/>
                <a:latin typeface="+mn-lt"/>
                <a:ea typeface="+mn-ea"/>
                <a:cs typeface="+mn-cs"/>
              </a:rPr>
              <a:t> Claire Blatchford's </a:t>
            </a:r>
            <a:r>
              <a:rPr lang="en-US" sz="1200" i="1" kern="1200" dirty="0">
                <a:solidFill>
                  <a:schemeClr val="tx1"/>
                </a:solidFill>
                <a:effectLst/>
                <a:latin typeface="+mn-lt"/>
                <a:ea typeface="+mn-ea"/>
                <a:cs typeface="+mn-cs"/>
              </a:rPr>
              <a:t>Turning, </a:t>
            </a:r>
            <a:r>
              <a:rPr lang="en-US" sz="1200" kern="1200" dirty="0">
                <a:solidFill>
                  <a:schemeClr val="tx1"/>
                </a:solidFill>
                <a:effectLst/>
                <a:latin typeface="+mn-lt"/>
                <a:ea typeface="+mn-ea"/>
                <a:cs typeface="+mn-cs"/>
              </a:rPr>
              <a:t>give love and seek truth, not the other way around (Blatchford, C. H. (2001). </a:t>
            </a:r>
            <a:r>
              <a:rPr lang="en-US" sz="1200" i="1" kern="1200" dirty="0">
                <a:solidFill>
                  <a:schemeClr val="tx1"/>
                </a:solidFill>
                <a:effectLst/>
                <a:latin typeface="+mn-lt"/>
                <a:ea typeface="+mn-ea"/>
                <a:cs typeface="+mn-cs"/>
              </a:rPr>
              <a:t>Turning : words heard from within</a:t>
            </a:r>
            <a:r>
              <a:rPr lang="en-US" sz="1200" kern="1200" dirty="0">
                <a:solidFill>
                  <a:schemeClr val="tx1"/>
                </a:solidFill>
                <a:effectLst/>
                <a:latin typeface="+mn-lt"/>
                <a:ea typeface="+mn-ea"/>
                <a:cs typeface="+mn-cs"/>
              </a:rPr>
              <a:t>. Great Barrington, MA: Lindisfarne Books.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6</a:t>
            </a:fld>
            <a:endParaRPr lang="en-US"/>
          </a:p>
        </p:txBody>
      </p:sp>
    </p:spTree>
    <p:extLst>
      <p:ext uri="{BB962C8B-B14F-4D97-AF65-F5344CB8AC3E}">
        <p14:creationId xmlns:p14="http://schemas.microsoft.com/office/powerpoint/2010/main" val="41806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Interaction #9 (slide 1 of 3) Staring like a child.</a:t>
            </a:r>
          </a:p>
          <a:p>
            <a:pPr rtl="0" fontAlgn="base"/>
            <a:endParaRPr lang="en-US" sz="1200" b="0" i="0" u="none" strike="noStrike" kern="1200" dirty="0">
              <a:solidFill>
                <a:schemeClr val="tx1"/>
              </a:solidFill>
              <a:effectLst/>
              <a:latin typeface="+mn-lt"/>
              <a:ea typeface="+mn-ea"/>
              <a:cs typeface="+mn-cs"/>
            </a:endParaRPr>
          </a:p>
          <a:p>
            <a:pPr rtl="0" fontAlgn="base"/>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7</a:t>
            </a:fld>
            <a:endParaRPr lang="en-US"/>
          </a:p>
        </p:txBody>
      </p:sp>
    </p:spTree>
    <p:extLst>
      <p:ext uri="{BB962C8B-B14F-4D97-AF65-F5344CB8AC3E}">
        <p14:creationId xmlns:p14="http://schemas.microsoft.com/office/powerpoint/2010/main" val="1905012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Interaction #9 (slide 2 of 3)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Stare at the red circle as if you can become merged with it.</a:t>
            </a:r>
            <a:r>
              <a:rPr lang="en-US" dirty="0">
                <a:effectLst/>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8</a:t>
            </a:fld>
            <a:endParaRPr lang="en-US"/>
          </a:p>
        </p:txBody>
      </p:sp>
    </p:spTree>
    <p:extLst>
      <p:ext uri="{BB962C8B-B14F-4D97-AF65-F5344CB8AC3E}">
        <p14:creationId xmlns:p14="http://schemas.microsoft.com/office/powerpoint/2010/main" val="4218649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9</a:t>
            </a:fld>
            <a:endParaRPr lang="en-US"/>
          </a:p>
        </p:txBody>
      </p:sp>
    </p:spTree>
    <p:extLst>
      <p:ext uri="{BB962C8B-B14F-4D97-AF65-F5344CB8AC3E}">
        <p14:creationId xmlns:p14="http://schemas.microsoft.com/office/powerpoint/2010/main" val="3524051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E75EECA6-2BDE-6E5A-BDDC-E398651423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0400" y="427725"/>
            <a:ext cx="663600" cy="497700"/>
          </a:xfrm>
          <a:prstGeom prst="rect">
            <a:avLst/>
          </a:prstGeom>
        </p:spPr>
      </p:pic>
      <p:pic>
        <p:nvPicPr>
          <p:cNvPr id="4" name="Picture 3">
            <a:extLst>
              <a:ext uri="{FF2B5EF4-FFF2-40B4-BE49-F238E27FC236}">
                <a16:creationId xmlns:a16="http://schemas.microsoft.com/office/drawing/2014/main" id="{86EF2E70-672F-1B11-3D98-A1BB8B31CE17}"/>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rcRect/>
          <a:stretch/>
        </p:blipFill>
        <p:spPr>
          <a:xfrm>
            <a:off x="955964" y="-2104821"/>
            <a:ext cx="11236036" cy="11257311"/>
          </a:xfrm>
          <a:prstGeom prst="rect">
            <a:avLst/>
          </a:prstGeom>
        </p:spPr>
      </p:pic>
      <p:pic>
        <p:nvPicPr>
          <p:cNvPr id="5" name="Picture 4" descr="A picture containing nature, dark&#10;&#10;Description automatically generated">
            <a:extLst>
              <a:ext uri="{FF2B5EF4-FFF2-40B4-BE49-F238E27FC236}">
                <a16:creationId xmlns:a16="http://schemas.microsoft.com/office/drawing/2014/main" id="{A1A7E4DF-7171-271E-9638-E99A2467F164}"/>
              </a:ext>
            </a:extLst>
          </p:cNvPr>
          <p:cNvPicPr>
            <a:picLocks noChangeAspect="1"/>
          </p:cNvPicPr>
          <p:nvPr userDrawn="1"/>
        </p:nvPicPr>
        <p:blipFill>
          <a:blip r:embed="rId4"/>
          <a:stretch>
            <a:fillRect/>
          </a:stretch>
        </p:blipFill>
        <p:spPr>
          <a:xfrm>
            <a:off x="11350752" y="525262"/>
            <a:ext cx="477784" cy="401339"/>
          </a:xfrm>
          <a:prstGeom prst="rect">
            <a:avLst/>
          </a:prstGeom>
        </p:spPr>
      </p:pic>
    </p:spTree>
    <p:extLst>
      <p:ext uri="{BB962C8B-B14F-4D97-AF65-F5344CB8AC3E}">
        <p14:creationId xmlns:p14="http://schemas.microsoft.com/office/powerpoint/2010/main" val="13453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71D1-503F-324E-AC5F-75FE9332C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67B949-4263-4742-A5E5-7F92282E5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EAB8C9-45BB-5146-8620-3F229BCC9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814CD-9866-3A45-A792-64979564BCE0}"/>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62EA8933-F2DB-3F49-A800-BFA6C87E4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75366-EEA1-B146-B82F-CC9A84E059B5}"/>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14986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0715-BB98-AB49-9557-E78E2E0885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BC2620-A7C8-4E4F-8FD8-5A3FD9435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15C69-EA1B-5446-AFE4-5C6D0E84BB21}"/>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6CF3D42D-5DC8-CB47-87DA-830C3C54B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F80AA-A350-3C46-9789-FF7D870954AD}"/>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96542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8FDE2-DA4F-A843-BFC7-8BC15C969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3A58F-45E7-1A48-960D-07320B232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5E426-FF2C-384A-B976-48AC52B28546}"/>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431F60D1-F4E7-5143-A481-FFA557863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DAABC-5722-FC4D-AA48-52B67222396B}"/>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230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CF86-D6D3-5C42-93F2-7427F81F0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27CD3-A550-5E40-BEF6-5F0335FD7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8A77-B602-C146-AEEB-9497C2C3BA4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3DD3D813-C110-0C4F-9045-8F900E937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6F873-24B5-6941-8632-99D9FA7FD2DF}"/>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133312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5F42-CF1E-6D4D-8C73-801A3B791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E26A1-C773-ED45-A96D-A6751FF95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C0FB5-B408-204F-B8C7-EE575F31FB21}"/>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1C503555-F171-5D49-AF02-D946DB7AC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3C970-180F-B94B-8858-5FD86D8748DE}"/>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77148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1C5D-4542-774A-8247-F6C9375BD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D88CD3-AAAE-B140-BD44-C0DE3213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09775A-8F28-FD4D-AF82-8B608EFF8267}"/>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2D158D30-875A-F949-BFB6-C2681219C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5CC2D-87F0-934D-9D32-3418236B12D8}"/>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855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5F9C-A41A-5F47-8D7B-E2ABB225E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00B6F-01B0-F649-864C-7FAD99158D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E8FDC-DA23-2942-8053-26AFD6E7C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872549-F271-974F-A208-9785AA80377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D4C1FF49-64C3-3140-AD4F-846B2F58E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C4143-5198-1D40-95D4-7F33356A93C1}"/>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5393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95B1-0573-C747-B805-C3B782A164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ED5F8E-B4D1-1C4B-AE92-14692920A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86E47-2AF2-9647-B8B8-C4973D0280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D7C51-860F-1D44-92B8-73DCC76B0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72E48-5587-104C-9B8C-876D91D10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C93A4E-CA80-914E-B8B7-3AE49BBDC73B}"/>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8" name="Footer Placeholder 7">
            <a:extLst>
              <a:ext uri="{FF2B5EF4-FFF2-40B4-BE49-F238E27FC236}">
                <a16:creationId xmlns:a16="http://schemas.microsoft.com/office/drawing/2014/main" id="{39954261-82CD-4C4F-9D9E-3BE6839D1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8C4B0B-4AEE-DC47-AF39-CB8C9312D052}"/>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6295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1469-EFFA-6B48-BED5-6F06A9CF34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A347C-7C9E-9248-A6C5-9AA4FF27E4B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4" name="Footer Placeholder 3">
            <a:extLst>
              <a:ext uri="{FF2B5EF4-FFF2-40B4-BE49-F238E27FC236}">
                <a16:creationId xmlns:a16="http://schemas.microsoft.com/office/drawing/2014/main" id="{A00E8CAE-2977-ED49-9B0F-14AA4B90F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96E2E-B1E4-9349-874D-2F8DB3D31A6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98635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15EC0-B845-A146-ADF7-50BB82EEDC40}"/>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3" name="Footer Placeholder 2">
            <a:extLst>
              <a:ext uri="{FF2B5EF4-FFF2-40B4-BE49-F238E27FC236}">
                <a16:creationId xmlns:a16="http://schemas.microsoft.com/office/drawing/2014/main" id="{217E3763-268B-154B-90D4-2C844F578E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BA78EF-1BF2-4641-A5F2-CECA5918225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53991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68B4-1B2A-F644-9F15-DDB7ABF5A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A8490C-6736-E14F-93E9-7C500ADDA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7BAF24-8A69-5942-8DF1-DFE145F9C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516EB-A701-8A44-A2F4-00CF199AE34D}"/>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75F62109-5243-3F4E-A980-F5E32FC45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DDE40-DEB0-694D-BE08-C0CBE00A7BC9}"/>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48923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73565-CAD5-5A49-A1A1-2FB021188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3F58D5-B73E-6D42-A878-87D1EDBC9F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DF255-2ADA-2E41-9C75-10C5B9FFF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CA9B4-FB02-A143-9B33-D881ECA11A14}" type="datetimeFigureOut">
              <a:rPr lang="en-US" smtClean="0"/>
              <a:t>10/8/22</a:t>
            </a:fld>
            <a:endParaRPr lang="en-US"/>
          </a:p>
        </p:txBody>
      </p:sp>
      <p:sp>
        <p:nvSpPr>
          <p:cNvPr id="5" name="Footer Placeholder 4">
            <a:extLst>
              <a:ext uri="{FF2B5EF4-FFF2-40B4-BE49-F238E27FC236}">
                <a16:creationId xmlns:a16="http://schemas.microsoft.com/office/drawing/2014/main" id="{AC54665F-DFF3-5D4E-977F-18B792DA3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EA938-B5C5-724E-A118-2C3934254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BAC13-48C1-5B45-B05D-09E5E9D18CC5}" type="slidenum">
              <a:rPr lang="en-US" smtClean="0"/>
              <a:t>‹#›</a:t>
            </a:fld>
            <a:endParaRPr lang="en-US"/>
          </a:p>
        </p:txBody>
      </p:sp>
    </p:spTree>
    <p:extLst>
      <p:ext uri="{BB962C8B-B14F-4D97-AF65-F5344CB8AC3E}">
        <p14:creationId xmlns:p14="http://schemas.microsoft.com/office/powerpoint/2010/main" val="3279229554"/>
      </p:ext>
    </p:extLst>
  </p:cSld>
  <p:clrMap bg1="lt1" tx1="dk1" bg2="lt2" tx2="dk2" accent1="accent1" accent2="accent2" accent3="accent3" accent4="accent4" accent5="accent5" accent6="accent6" hlink="hlink" folHlink="folHlink"/>
  <p:sldLayoutIdLst>
    <p:sldLayoutId id="2147483903"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6.png"/><Relationship Id="rId5" Type="http://schemas.openxmlformats.org/officeDocument/2006/relationships/hyperlink" Target="https://www.bickart.org/20-short-transforming-stories.html"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12.png"/><Relationship Id="rId4" Type="http://schemas.openxmlformats.org/officeDocument/2006/relationships/hyperlink" Target="https://www.bickart.org/bickarts-wake-up-call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bickart.org/20-short-transforming-stories.html"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12.png"/><Relationship Id="rId4" Type="http://schemas.openxmlformats.org/officeDocument/2006/relationships/hyperlink" Target="https://www.bickart.org/bickarts-wake-up-call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hyperlink" Target="https://www.bickart.org/20-short-transforming-stories.html" TargetMode="External"/><Relationship Id="rId5" Type="http://schemas.microsoft.com/office/2007/relationships/hdphoto" Target="../media/hdphoto1.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12.png"/><Relationship Id="rId4" Type="http://schemas.openxmlformats.org/officeDocument/2006/relationships/hyperlink" Target="https://www.bickart.org/bickarts-wake-up-call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16.png"/><Relationship Id="rId5" Type="http://schemas.openxmlformats.org/officeDocument/2006/relationships/hyperlink" Target="https://www.bickart.org/20-short-transforming-stories.html"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2.png"/><Relationship Id="rId4" Type="http://schemas.openxmlformats.org/officeDocument/2006/relationships/hyperlink" Target="https://www.bickart.org/bickarts-wake-up-calls.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3451766" y="784766"/>
            <a:ext cx="5288468" cy="5288468"/>
          </a:xfrm>
          <a:prstGeom prst="rect">
            <a:avLst/>
          </a:prstGeom>
        </p:spPr>
      </p:pic>
    </p:spTree>
    <p:extLst>
      <p:ext uri="{BB962C8B-B14F-4D97-AF65-F5344CB8AC3E}">
        <p14:creationId xmlns:p14="http://schemas.microsoft.com/office/powerpoint/2010/main" val="2262625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431983"/>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2400" i="1" dirty="0">
                <a:highlight>
                  <a:srgbClr val="C0EBD2"/>
                </a:highlight>
              </a:rPr>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45453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6696F1-44C4-5940-B10A-5ACC57C805C4}"/>
              </a:ext>
            </a:extLst>
          </p:cNvPr>
          <p:cNvSpPr txBox="1"/>
          <p:nvPr/>
        </p:nvSpPr>
        <p:spPr>
          <a:xfrm>
            <a:off x="5545602" y="2026671"/>
            <a:ext cx="6393833" cy="769441"/>
          </a:xfrm>
          <a:prstGeom prst="rect">
            <a:avLst/>
          </a:prstGeom>
          <a:noFill/>
        </p:spPr>
        <p:txBody>
          <a:bodyPr wrap="square" rtlCol="0">
            <a:spAutoFit/>
          </a:bodyPr>
          <a:lstStyle/>
          <a:p>
            <a:pPr algn="ctr"/>
            <a:r>
              <a:rPr lang="en-US" sz="4400" dirty="0"/>
              <a:t>Get Back to the Garden</a:t>
            </a:r>
          </a:p>
        </p:txBody>
      </p:sp>
      <p:pic>
        <p:nvPicPr>
          <p:cNvPr id="7" name="Picture 6">
            <a:extLst>
              <a:ext uri="{FF2B5EF4-FFF2-40B4-BE49-F238E27FC236}">
                <a16:creationId xmlns:a16="http://schemas.microsoft.com/office/drawing/2014/main" id="{4E589A80-FA6D-3043-B955-2F644AA4C734}"/>
              </a:ext>
            </a:extLst>
          </p:cNvPr>
          <p:cNvPicPr>
            <a:picLocks noChangeAspect="1"/>
          </p:cNvPicPr>
          <p:nvPr/>
        </p:nvPicPr>
        <p:blipFill>
          <a:blip r:embed="rId4"/>
          <a:srcRect/>
          <a:stretch/>
        </p:blipFill>
        <p:spPr>
          <a:xfrm>
            <a:off x="809617" y="-262592"/>
            <a:ext cx="5374030" cy="7120592"/>
          </a:xfrm>
          <a:prstGeom prst="rect">
            <a:avLst/>
          </a:prstGeom>
        </p:spPr>
      </p:pic>
      <p:pic>
        <p:nvPicPr>
          <p:cNvPr id="3" name="Picture 2" descr="Graphical user interface, application&#10;&#10;Description automatically generated">
            <a:hlinkClick r:id="rId5"/>
            <a:extLst>
              <a:ext uri="{FF2B5EF4-FFF2-40B4-BE49-F238E27FC236}">
                <a16:creationId xmlns:a16="http://schemas.microsoft.com/office/drawing/2014/main" id="{6DE4429F-0DAC-05A0-1A21-CEE004FF76B8}"/>
              </a:ext>
            </a:extLst>
          </p:cNvPr>
          <p:cNvPicPr>
            <a:picLocks noChangeAspect="1"/>
          </p:cNvPicPr>
          <p:nvPr/>
        </p:nvPicPr>
        <p:blipFill>
          <a:blip r:embed="rId6"/>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268474701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60619"/>
          </a:xfrm>
          <a:prstGeom prst="rect">
            <a:avLst/>
          </a:prstGeom>
          <a:noFill/>
        </p:spPr>
        <p:txBody>
          <a:bodyPr wrap="square" rtlCol="0">
            <a:spAutoFit/>
          </a:bodyPr>
          <a:lstStyle/>
          <a:p>
            <a:pPr lvl="0">
              <a:lnSpc>
                <a:spcPct val="150000"/>
              </a:lnSpc>
            </a:pPr>
            <a:r>
              <a:rPr lang="en-US" sz="2000" b="1" i="1" dirty="0"/>
              <a:t>IX.	Reawakening the child in the adult. </a:t>
            </a:r>
          </a:p>
          <a:p>
            <a:pPr lvl="0">
              <a:lnSpc>
                <a:spcPct val="150000"/>
              </a:lnSpc>
            </a:pPr>
            <a:r>
              <a:rPr lang="en-US" sz="3600" b="1" i="1" dirty="0">
                <a:highlight>
                  <a:srgbClr val="C0EBD2"/>
                </a:highlight>
              </a:rPr>
              <a:t>X.	Heart Thought</a:t>
            </a:r>
          </a:p>
          <a:p>
            <a:pPr lvl="0">
              <a:lnSpc>
                <a:spcPct val="150000"/>
              </a:lnSpc>
            </a:pPr>
            <a:r>
              <a:rPr lang="en-US" sz="2000" b="1" i="1" dirty="0"/>
              <a:t>XI.	Teach Yourself</a:t>
            </a:r>
          </a:p>
          <a:p>
            <a:pPr lvl="0">
              <a:lnSpc>
                <a:spcPct val="150000"/>
              </a:lnSpc>
            </a:pPr>
            <a:r>
              <a:rPr lang="en-US" sz="2000" b="1" i="1" dirty="0"/>
              <a:t>XII.	Moving Toward and Away</a:t>
            </a:r>
          </a:p>
        </p:txBody>
      </p:sp>
      <p:pic>
        <p:nvPicPr>
          <p:cNvPr id="6" name="Picture 5" descr="Graphical user interface&#10;&#10;Description automatically generated">
            <a:hlinkClick r:id="rId4"/>
            <a:extLst>
              <a:ext uri="{FF2B5EF4-FFF2-40B4-BE49-F238E27FC236}">
                <a16:creationId xmlns:a16="http://schemas.microsoft.com/office/drawing/2014/main" id="{9D89CE94-262F-80B8-D1A9-DBC1909B919E}"/>
              </a:ext>
            </a:extLst>
          </p:cNvPr>
          <p:cNvPicPr>
            <a:picLocks noChangeAspect="1"/>
          </p:cNvPicPr>
          <p:nvPr/>
        </p:nvPicPr>
        <p:blipFill>
          <a:blip r:embed="rId5"/>
          <a:stretch>
            <a:fillRect/>
          </a:stretch>
        </p:blipFill>
        <p:spPr>
          <a:xfrm>
            <a:off x="9287188" y="118320"/>
            <a:ext cx="2815167" cy="1313339"/>
          </a:xfrm>
          <a:prstGeom prst="rect">
            <a:avLst/>
          </a:prstGeom>
        </p:spPr>
      </p:pic>
      <p:sp>
        <p:nvSpPr>
          <p:cNvPr id="7" name="TextBox 6">
            <a:extLst>
              <a:ext uri="{FF2B5EF4-FFF2-40B4-BE49-F238E27FC236}">
                <a16:creationId xmlns:a16="http://schemas.microsoft.com/office/drawing/2014/main" id="{F51A6468-5C08-88DC-1B6A-F5E2C47BD41E}"/>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Tree>
    <p:extLst>
      <p:ext uri="{BB962C8B-B14F-4D97-AF65-F5344CB8AC3E}">
        <p14:creationId xmlns:p14="http://schemas.microsoft.com/office/powerpoint/2010/main" val="396552114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062651"/>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2400" i="1" dirty="0">
                <a:highlight>
                  <a:srgbClr val="C0EBD2"/>
                </a:highlight>
              </a:rPr>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3865451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pic>
        <p:nvPicPr>
          <p:cNvPr id="4" name="Picture 3" descr="Graphical user interface, application&#10;&#10;Description automatically generated">
            <a:hlinkClick r:id="rId4"/>
            <a:extLst>
              <a:ext uri="{FF2B5EF4-FFF2-40B4-BE49-F238E27FC236}">
                <a16:creationId xmlns:a16="http://schemas.microsoft.com/office/drawing/2014/main" id="{145F951C-CE78-B485-00B5-CE9771388CE1}"/>
              </a:ext>
            </a:extLst>
          </p:cNvPr>
          <p:cNvPicPr>
            <a:picLocks noChangeAspect="1"/>
          </p:cNvPicPr>
          <p:nvPr/>
        </p:nvPicPr>
        <p:blipFill>
          <a:blip r:embed="rId5"/>
          <a:stretch>
            <a:fillRect/>
          </a:stretch>
        </p:blipFill>
        <p:spPr>
          <a:xfrm>
            <a:off x="9264906" y="5421312"/>
            <a:ext cx="2825496" cy="1318157"/>
          </a:xfrm>
          <a:prstGeom prst="rect">
            <a:avLst/>
          </a:prstGeom>
        </p:spPr>
      </p:pic>
      <p:sp>
        <p:nvSpPr>
          <p:cNvPr id="2" name="TextBox 1">
            <a:extLst>
              <a:ext uri="{FF2B5EF4-FFF2-40B4-BE49-F238E27FC236}">
                <a16:creationId xmlns:a16="http://schemas.microsoft.com/office/drawing/2014/main" id="{82DA636D-1534-A673-E7DD-1BE40FB91557}"/>
              </a:ext>
            </a:extLst>
          </p:cNvPr>
          <p:cNvSpPr txBox="1"/>
          <p:nvPr/>
        </p:nvSpPr>
        <p:spPr>
          <a:xfrm>
            <a:off x="1526025" y="2091318"/>
            <a:ext cx="5485649" cy="1754326"/>
          </a:xfrm>
          <a:prstGeom prst="rect">
            <a:avLst/>
          </a:prstGeom>
          <a:noFill/>
        </p:spPr>
        <p:txBody>
          <a:bodyPr wrap="square" rtlCol="0">
            <a:spAutoFit/>
          </a:bodyPr>
          <a:lstStyle/>
          <a:p>
            <a:pPr algn="ctr"/>
            <a:r>
              <a:rPr lang="en-US" sz="3600" dirty="0"/>
              <a:t>a good answer </a:t>
            </a:r>
            <a:br>
              <a:rPr lang="en-US" sz="3600" dirty="0"/>
            </a:br>
            <a:r>
              <a:rPr lang="en-US" sz="3600" dirty="0"/>
              <a:t>is worth answering </a:t>
            </a:r>
            <a:br>
              <a:rPr lang="en-US" sz="3600" dirty="0"/>
            </a:br>
            <a:r>
              <a:rPr lang="en-US" sz="3600" dirty="0"/>
              <a:t>many times</a:t>
            </a:r>
          </a:p>
        </p:txBody>
      </p:sp>
      <p:pic>
        <p:nvPicPr>
          <p:cNvPr id="5" name="Picture 4" descr="A picture containing text, person, indoor, wearing&#10;&#10;Description automatically generated">
            <a:extLst>
              <a:ext uri="{FF2B5EF4-FFF2-40B4-BE49-F238E27FC236}">
                <a16:creationId xmlns:a16="http://schemas.microsoft.com/office/drawing/2014/main" id="{7492336B-A631-D760-F93B-59E33DC6F421}"/>
              </a:ext>
            </a:extLst>
          </p:cNvPr>
          <p:cNvPicPr>
            <a:picLocks noChangeAspect="1"/>
          </p:cNvPicPr>
          <p:nvPr/>
        </p:nvPicPr>
        <p:blipFill>
          <a:blip r:embed="rId6"/>
          <a:stretch>
            <a:fillRect/>
          </a:stretch>
        </p:blipFill>
        <p:spPr>
          <a:xfrm>
            <a:off x="7688341" y="1290074"/>
            <a:ext cx="3135411" cy="3113737"/>
          </a:xfrm>
          <a:prstGeom prst="rect">
            <a:avLst/>
          </a:prstGeom>
        </p:spPr>
      </p:pic>
    </p:spTree>
    <p:extLst>
      <p:ext uri="{BB962C8B-B14F-4D97-AF65-F5344CB8AC3E}">
        <p14:creationId xmlns:p14="http://schemas.microsoft.com/office/powerpoint/2010/main" val="384979380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
        <p:nvSpPr>
          <p:cNvPr id="6" name="TextBox 5">
            <a:extLst>
              <a:ext uri="{FF2B5EF4-FFF2-40B4-BE49-F238E27FC236}">
                <a16:creationId xmlns:a16="http://schemas.microsoft.com/office/drawing/2014/main" id="{5A56516B-1232-1549-B8DC-F29DD9A5F07E}"/>
              </a:ext>
            </a:extLst>
          </p:cNvPr>
          <p:cNvSpPr txBox="1"/>
          <p:nvPr/>
        </p:nvSpPr>
        <p:spPr>
          <a:xfrm>
            <a:off x="1638300" y="1966645"/>
            <a:ext cx="10906134" cy="2260619"/>
          </a:xfrm>
          <a:prstGeom prst="rect">
            <a:avLst/>
          </a:prstGeom>
          <a:noFill/>
        </p:spPr>
        <p:txBody>
          <a:bodyPr wrap="square" rtlCol="0">
            <a:spAutoFit/>
          </a:bodyPr>
          <a:lstStyle/>
          <a:p>
            <a:pPr lvl="0">
              <a:lnSpc>
                <a:spcPct val="150000"/>
              </a:lnSpc>
            </a:pPr>
            <a:r>
              <a:rPr lang="en-US" sz="2000" b="1" i="1" dirty="0"/>
              <a:t>IX.	Reawakening the child in the adult. </a:t>
            </a:r>
          </a:p>
          <a:p>
            <a:pPr lvl="0">
              <a:lnSpc>
                <a:spcPct val="150000"/>
              </a:lnSpc>
            </a:pPr>
            <a:r>
              <a:rPr lang="en-US" sz="2000" b="1" i="1" dirty="0"/>
              <a:t>X.	Heart Thought</a:t>
            </a:r>
          </a:p>
          <a:p>
            <a:pPr lvl="0">
              <a:lnSpc>
                <a:spcPct val="150000"/>
              </a:lnSpc>
            </a:pPr>
            <a:r>
              <a:rPr lang="en-US" sz="3600" b="1" i="1" dirty="0">
                <a:highlight>
                  <a:srgbClr val="C0EBD2"/>
                </a:highlight>
              </a:rPr>
              <a:t>XI.	Teach Yourself</a:t>
            </a:r>
          </a:p>
          <a:p>
            <a:pPr lvl="0">
              <a:lnSpc>
                <a:spcPct val="150000"/>
              </a:lnSpc>
            </a:pPr>
            <a:r>
              <a:rPr lang="en-US" sz="2000" b="1" i="1" dirty="0"/>
              <a:t>XII.	Moving Toward and Away</a:t>
            </a:r>
          </a:p>
        </p:txBody>
      </p:sp>
      <p:pic>
        <p:nvPicPr>
          <p:cNvPr id="5" name="Picture 4" descr="Graphical user interface&#10;&#10;Description automatically generated">
            <a:hlinkClick r:id="rId4"/>
            <a:extLst>
              <a:ext uri="{FF2B5EF4-FFF2-40B4-BE49-F238E27FC236}">
                <a16:creationId xmlns:a16="http://schemas.microsoft.com/office/drawing/2014/main" id="{59FE81A9-3596-5D60-1582-ED4C17C2AC13}"/>
              </a:ext>
            </a:extLst>
          </p:cNvPr>
          <p:cNvPicPr>
            <a:picLocks noChangeAspect="1"/>
          </p:cNvPicPr>
          <p:nvPr/>
        </p:nvPicPr>
        <p:blipFill>
          <a:blip r:embed="rId5"/>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366137617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062651"/>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2400" i="1" dirty="0">
                <a:highlight>
                  <a:srgbClr val="C0EBD2"/>
                </a:highlight>
              </a:rPr>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4207486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CF841D-2795-C84B-B028-D575BB163F5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a:stretch/>
        </p:blipFill>
        <p:spPr>
          <a:xfrm>
            <a:off x="1" y="632944"/>
            <a:ext cx="7707086" cy="5780314"/>
          </a:xfrm>
          <a:prstGeom prst="rect">
            <a:avLst/>
          </a:prstGeom>
        </p:spPr>
      </p:pic>
      <p:sp>
        <p:nvSpPr>
          <p:cNvPr id="2" name="TextBox 1">
            <a:extLst>
              <a:ext uri="{FF2B5EF4-FFF2-40B4-BE49-F238E27FC236}">
                <a16:creationId xmlns:a16="http://schemas.microsoft.com/office/drawing/2014/main" id="{7E485C9B-150C-5A42-9BD7-BC8163181B71}"/>
              </a:ext>
            </a:extLst>
          </p:cNvPr>
          <p:cNvSpPr txBox="1"/>
          <p:nvPr/>
        </p:nvSpPr>
        <p:spPr>
          <a:xfrm>
            <a:off x="7237007" y="1473416"/>
            <a:ext cx="4822727" cy="2123658"/>
          </a:xfrm>
          <a:prstGeom prst="rect">
            <a:avLst/>
          </a:prstGeom>
          <a:noFill/>
        </p:spPr>
        <p:txBody>
          <a:bodyPr wrap="square" rtlCol="0">
            <a:spAutoFit/>
          </a:bodyPr>
          <a:lstStyle/>
          <a:p>
            <a:pPr algn="ctr"/>
            <a:r>
              <a:rPr lang="en-US" sz="6600" dirty="0">
                <a:latin typeface="Gabriola" pitchFamily="82" charset="0"/>
              </a:rPr>
              <a:t>Learn to </a:t>
            </a:r>
            <a:br>
              <a:rPr lang="en-US" sz="6600" dirty="0">
                <a:latin typeface="Gabriola" pitchFamily="82" charset="0"/>
              </a:rPr>
            </a:br>
            <a:r>
              <a:rPr lang="en-US" sz="6600" dirty="0">
                <a:latin typeface="Gabriola" pitchFamily="82" charset="0"/>
              </a:rPr>
              <a:t>Speak in Fables</a:t>
            </a:r>
          </a:p>
        </p:txBody>
      </p:sp>
      <p:sp>
        <p:nvSpPr>
          <p:cNvPr id="4" name="TextBox 3">
            <a:extLst>
              <a:ext uri="{FF2B5EF4-FFF2-40B4-BE49-F238E27FC236}">
                <a16:creationId xmlns:a16="http://schemas.microsoft.com/office/drawing/2014/main" id="{F46250BD-91DB-6E41-B7F0-3BB7E348226F}"/>
              </a:ext>
            </a:extLst>
          </p:cNvPr>
          <p:cNvSpPr txBox="1"/>
          <p:nvPr/>
        </p:nvSpPr>
        <p:spPr>
          <a:xfrm>
            <a:off x="12988636" y="6130636"/>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0FE4F2D6-F850-7641-A9F9-5F9178D5A7CA}"/>
              </a:ext>
            </a:extLst>
          </p:cNvPr>
          <p:cNvSpPr txBox="1"/>
          <p:nvPr/>
        </p:nvSpPr>
        <p:spPr>
          <a:xfrm>
            <a:off x="7237007" y="3567753"/>
            <a:ext cx="4822727" cy="1015663"/>
          </a:xfrm>
          <a:prstGeom prst="rect">
            <a:avLst/>
          </a:prstGeom>
          <a:noFill/>
        </p:spPr>
        <p:txBody>
          <a:bodyPr wrap="square" rtlCol="0">
            <a:spAutoFit/>
          </a:bodyPr>
          <a:lstStyle/>
          <a:p>
            <a:pPr algn="ctr"/>
            <a:r>
              <a:rPr lang="en-US" sz="2000" dirty="0">
                <a:latin typeface="Gabriola" pitchFamily="82" charset="0"/>
              </a:rPr>
              <a:t>(Bickart, 2020, </a:t>
            </a:r>
            <a:r>
              <a:rPr lang="en-US" sz="2000" dirty="0" err="1">
                <a:latin typeface="Gabriola" pitchFamily="82" charset="0"/>
              </a:rPr>
              <a:t>Bickart’s</a:t>
            </a:r>
            <a:r>
              <a:rPr lang="en-US" sz="2000" dirty="0">
                <a:latin typeface="Gabriola" pitchFamily="82" charset="0"/>
              </a:rPr>
              <a:t> Just-in-Time Fables (Volume 3), Fable #133 Speaking in Fables )</a:t>
            </a:r>
            <a:endParaRPr lang="en-US" sz="11500" i="1" dirty="0">
              <a:latin typeface="Gabriola" pitchFamily="82" charset="0"/>
            </a:endParaRPr>
          </a:p>
          <a:p>
            <a:pPr algn="ctr"/>
            <a:endParaRPr lang="en-US" sz="2000" dirty="0"/>
          </a:p>
        </p:txBody>
      </p:sp>
      <p:pic>
        <p:nvPicPr>
          <p:cNvPr id="7" name="Picture 6" descr="Graphical user interface, application&#10;&#10;Description automatically generated">
            <a:hlinkClick r:id="rId6"/>
            <a:extLst>
              <a:ext uri="{FF2B5EF4-FFF2-40B4-BE49-F238E27FC236}">
                <a16:creationId xmlns:a16="http://schemas.microsoft.com/office/drawing/2014/main" id="{2458DD4D-FD4D-6CD2-82D4-DF09685485E9}"/>
              </a:ext>
            </a:extLst>
          </p:cNvPr>
          <p:cNvPicPr>
            <a:picLocks noChangeAspect="1"/>
          </p:cNvPicPr>
          <p:nvPr/>
        </p:nvPicPr>
        <p:blipFill>
          <a:blip r:embed="rId7"/>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198559178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6250BD-91DB-6E41-B7F0-3BB7E348226F}"/>
              </a:ext>
            </a:extLst>
          </p:cNvPr>
          <p:cNvSpPr txBox="1"/>
          <p:nvPr/>
        </p:nvSpPr>
        <p:spPr>
          <a:xfrm>
            <a:off x="12988636" y="6130636"/>
            <a:ext cx="184731" cy="369332"/>
          </a:xfrm>
          <a:prstGeom prst="rect">
            <a:avLst/>
          </a:prstGeom>
          <a:noFill/>
        </p:spPr>
        <p:txBody>
          <a:bodyPr wrap="none" rtlCol="0">
            <a:spAutoFit/>
          </a:bodyPr>
          <a:lstStyle/>
          <a:p>
            <a:endParaRPr lang="en-US" dirty="0"/>
          </a:p>
        </p:txBody>
      </p:sp>
      <p:sp>
        <p:nvSpPr>
          <p:cNvPr id="7" name="Content Placeholder 2">
            <a:extLst>
              <a:ext uri="{FF2B5EF4-FFF2-40B4-BE49-F238E27FC236}">
                <a16:creationId xmlns:a16="http://schemas.microsoft.com/office/drawing/2014/main" id="{1C67A51F-5034-114D-9608-17A249D45D24}"/>
              </a:ext>
            </a:extLst>
          </p:cNvPr>
          <p:cNvSpPr txBox="1">
            <a:spLocks/>
          </p:cNvSpPr>
          <p:nvPr/>
        </p:nvSpPr>
        <p:spPr>
          <a:xfrm>
            <a:off x="1381594" y="1403137"/>
            <a:ext cx="9428812" cy="41285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bg1"/>
                </a:solidFill>
              </a:rPr>
              <a:t>Before: Choose Good over Evil … </a:t>
            </a:r>
            <a:br>
              <a:rPr lang="en-US" sz="2400" dirty="0">
                <a:solidFill>
                  <a:schemeClr val="bg1"/>
                </a:solidFill>
              </a:rPr>
            </a:br>
            <a:br>
              <a:rPr lang="en-US" sz="1400" dirty="0">
                <a:solidFill>
                  <a:schemeClr val="bg1"/>
                </a:solidFill>
              </a:rPr>
            </a:br>
            <a:r>
              <a:rPr lang="en-US" dirty="0">
                <a:solidFill>
                  <a:schemeClr val="bg1"/>
                </a:solidFill>
              </a:rPr>
              <a:t>Two Wolves</a:t>
            </a:r>
            <a:endParaRPr lang="en-US" sz="2400" dirty="0">
              <a:solidFill>
                <a:schemeClr val="bg1"/>
              </a:solidFill>
            </a:endParaRPr>
          </a:p>
          <a:p>
            <a:pPr marL="914400" lvl="2" indent="0" algn="ctr">
              <a:buFont typeface="Arial" panose="020B0604020202020204" pitchFamily="34" charset="0"/>
              <a:buNone/>
            </a:pPr>
            <a:r>
              <a:rPr lang="en-US" sz="1400" dirty="0">
                <a:solidFill>
                  <a:schemeClr val="bg1"/>
                </a:solidFill>
              </a:rPr>
              <a:t> </a:t>
            </a:r>
            <a:endParaRPr lang="en-US" sz="1600" dirty="0">
              <a:solidFill>
                <a:schemeClr val="bg1"/>
              </a:solidFill>
            </a:endParaRPr>
          </a:p>
          <a:p>
            <a:pPr marL="457200" lvl="1" indent="0" algn="ctr">
              <a:buFont typeface="Arial" panose="020B0604020202020204" pitchFamily="34" charset="0"/>
              <a:buNone/>
            </a:pPr>
            <a:r>
              <a:rPr lang="en-US" sz="1800" dirty="0">
                <a:solidFill>
                  <a:schemeClr val="bg1"/>
                </a:solidFill>
              </a:rPr>
              <a:t>An old Cherokee was teaching his grandson about life. </a:t>
            </a:r>
            <a:br>
              <a:rPr lang="en-US" sz="1800" dirty="0">
                <a:solidFill>
                  <a:schemeClr val="bg1"/>
                </a:solidFill>
              </a:rPr>
            </a:br>
            <a:r>
              <a:rPr lang="en-US" sz="1800" dirty="0">
                <a:solidFill>
                  <a:schemeClr val="bg1"/>
                </a:solidFill>
              </a:rPr>
              <a:t>"A fight is going on inside me," he said to the boy. </a:t>
            </a:r>
            <a:br>
              <a:rPr lang="en-US" sz="1800" dirty="0">
                <a:solidFill>
                  <a:schemeClr val="bg1"/>
                </a:solidFill>
              </a:rPr>
            </a:br>
            <a:r>
              <a:rPr lang="en-US" sz="1800" dirty="0">
                <a:solidFill>
                  <a:schemeClr val="bg1"/>
                </a:solidFill>
              </a:rPr>
              <a:t>"It is a terrible fight and it is between two wolves. </a:t>
            </a:r>
            <a:br>
              <a:rPr lang="en-US" sz="1800" dirty="0">
                <a:solidFill>
                  <a:schemeClr val="bg1"/>
                </a:solidFill>
              </a:rPr>
            </a:br>
            <a:r>
              <a:rPr lang="en-US" sz="1800" dirty="0">
                <a:solidFill>
                  <a:schemeClr val="bg1"/>
                </a:solidFill>
              </a:rPr>
              <a:t>One is evil, the other is good. </a:t>
            </a:r>
            <a:br>
              <a:rPr lang="en-US" sz="1800" dirty="0">
                <a:solidFill>
                  <a:schemeClr val="bg1"/>
                </a:solidFill>
              </a:rPr>
            </a:br>
            <a:r>
              <a:rPr lang="en-US" sz="1800" dirty="0">
                <a:solidFill>
                  <a:schemeClr val="bg1"/>
                </a:solidFill>
              </a:rPr>
              <a:t>The same fight is going on inside you – </a:t>
            </a:r>
            <a:br>
              <a:rPr lang="en-US" sz="1800" dirty="0">
                <a:solidFill>
                  <a:schemeClr val="bg1"/>
                </a:solidFill>
              </a:rPr>
            </a:br>
            <a:r>
              <a:rPr lang="en-US" sz="1800" dirty="0">
                <a:solidFill>
                  <a:schemeClr val="bg1"/>
                </a:solidFill>
              </a:rPr>
              <a:t>and inside every other person, too." </a:t>
            </a:r>
            <a:br>
              <a:rPr lang="en-US" sz="1800" dirty="0">
                <a:solidFill>
                  <a:schemeClr val="bg1"/>
                </a:solidFill>
              </a:rPr>
            </a:br>
            <a:r>
              <a:rPr lang="en-US" sz="1800" dirty="0">
                <a:solidFill>
                  <a:schemeClr val="bg1"/>
                </a:solidFill>
              </a:rPr>
              <a:t>The grandson thought about it for a minute </a:t>
            </a:r>
            <a:br>
              <a:rPr lang="en-US" sz="1800" dirty="0">
                <a:solidFill>
                  <a:schemeClr val="bg1"/>
                </a:solidFill>
              </a:rPr>
            </a:br>
            <a:r>
              <a:rPr lang="en-US" sz="1800" dirty="0">
                <a:solidFill>
                  <a:schemeClr val="bg1"/>
                </a:solidFill>
              </a:rPr>
              <a:t>and then asked his grandfather, </a:t>
            </a:r>
            <a:br>
              <a:rPr lang="en-US" sz="1800" dirty="0">
                <a:solidFill>
                  <a:schemeClr val="bg1"/>
                </a:solidFill>
              </a:rPr>
            </a:br>
            <a:r>
              <a:rPr lang="en-US" sz="1800" dirty="0">
                <a:solidFill>
                  <a:schemeClr val="bg1"/>
                </a:solidFill>
              </a:rPr>
              <a:t>"Which wolf will win?" </a:t>
            </a:r>
            <a:br>
              <a:rPr lang="en-US" sz="1800" dirty="0">
                <a:solidFill>
                  <a:schemeClr val="bg1"/>
                </a:solidFill>
              </a:rPr>
            </a:br>
            <a:r>
              <a:rPr lang="en-US" sz="1800" dirty="0">
                <a:solidFill>
                  <a:schemeClr val="bg1"/>
                </a:solidFill>
              </a:rPr>
              <a:t>The old Cherokee simply replied, </a:t>
            </a:r>
            <a:br>
              <a:rPr lang="en-US" sz="1800" dirty="0">
                <a:solidFill>
                  <a:schemeClr val="bg1"/>
                </a:solidFill>
              </a:rPr>
            </a:br>
            <a:r>
              <a:rPr lang="en-US" sz="1800" dirty="0">
                <a:solidFill>
                  <a:schemeClr val="bg1"/>
                </a:solidFill>
              </a:rPr>
              <a:t>"The one you feed." </a:t>
            </a:r>
            <a:br>
              <a:rPr lang="en-US" sz="1800" dirty="0">
                <a:solidFill>
                  <a:schemeClr val="bg1"/>
                </a:solidFill>
              </a:rPr>
            </a:br>
            <a:br>
              <a:rPr lang="en-US" dirty="0">
                <a:solidFill>
                  <a:schemeClr val="bg1"/>
                </a:solidFill>
              </a:rPr>
            </a:br>
            <a:r>
              <a:rPr lang="en-US" sz="1400" dirty="0">
                <a:solidFill>
                  <a:schemeClr val="bg1"/>
                </a:solidFill>
              </a:rPr>
              <a:t>- an Ancient Cherokee Legend</a:t>
            </a:r>
          </a:p>
        </p:txBody>
      </p:sp>
    </p:spTree>
    <p:extLst>
      <p:ext uri="{BB962C8B-B14F-4D97-AF65-F5344CB8AC3E}">
        <p14:creationId xmlns:p14="http://schemas.microsoft.com/office/powerpoint/2010/main" val="710040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6250BD-91DB-6E41-B7F0-3BB7E348226F}"/>
              </a:ext>
            </a:extLst>
          </p:cNvPr>
          <p:cNvSpPr txBox="1"/>
          <p:nvPr/>
        </p:nvSpPr>
        <p:spPr>
          <a:xfrm>
            <a:off x="12988636" y="6130636"/>
            <a:ext cx="184731" cy="369332"/>
          </a:xfrm>
          <a:prstGeom prst="rect">
            <a:avLst/>
          </a:prstGeom>
          <a:noFill/>
        </p:spPr>
        <p:txBody>
          <a:bodyPr wrap="none" rtlCol="0">
            <a:spAutoFit/>
          </a:bodyPr>
          <a:lstStyle/>
          <a:p>
            <a:endParaRPr lang="en-US" dirty="0"/>
          </a:p>
        </p:txBody>
      </p:sp>
      <p:pic>
        <p:nvPicPr>
          <p:cNvPr id="3" name="Picture 2" descr="wolf">
            <a:extLst>
              <a:ext uri="{FF2B5EF4-FFF2-40B4-BE49-F238E27FC236}">
                <a16:creationId xmlns:a16="http://schemas.microsoft.com/office/drawing/2014/main" id="{FE9827D8-E6B9-AE40-813A-204568AF6630}"/>
              </a:ext>
            </a:extLst>
          </p:cNvPr>
          <p:cNvPicPr/>
          <p:nvPr/>
        </p:nvPicPr>
        <p:blipFill rotWithShape="1">
          <a:blip r:embed="rId3" cstate="screen">
            <a:duotone>
              <a:prstClr val="black"/>
              <a:schemeClr val="tx2">
                <a:tint val="45000"/>
                <a:satMod val="400000"/>
              </a:schemeClr>
            </a:duotone>
            <a:alphaModFix amt="35000"/>
            <a:extLst>
              <a:ext uri="{28A0092B-C50C-407E-A947-70E740481C1C}">
                <a14:useLocalDpi xmlns:a14="http://schemas.microsoft.com/office/drawing/2010/main"/>
              </a:ext>
            </a:extLst>
          </a:blip>
          <a:srcRect r="-1"/>
          <a:stretch/>
        </p:blipFill>
        <p:spPr bwMode="auto">
          <a:xfrm>
            <a:off x="-17" y="10"/>
            <a:ext cx="12188952" cy="6857990"/>
          </a:xfrm>
          <a:prstGeom prst="rect">
            <a:avLst/>
          </a:prstGeom>
          <a:noFill/>
        </p:spPr>
      </p:pic>
      <p:pic>
        <p:nvPicPr>
          <p:cNvPr id="5" name="Picture 4" descr="wolf">
            <a:extLst>
              <a:ext uri="{FF2B5EF4-FFF2-40B4-BE49-F238E27FC236}">
                <a16:creationId xmlns:a16="http://schemas.microsoft.com/office/drawing/2014/main" id="{A8FBDB0C-1794-094D-A49D-98A4579E806A}"/>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2317" y="-2"/>
            <a:ext cx="5441859" cy="565494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a:noFill/>
        </p:spPr>
      </p:pic>
      <p:sp>
        <p:nvSpPr>
          <p:cNvPr id="6" name="Content Placeholder 8">
            <a:extLst>
              <a:ext uri="{FF2B5EF4-FFF2-40B4-BE49-F238E27FC236}">
                <a16:creationId xmlns:a16="http://schemas.microsoft.com/office/drawing/2014/main" id="{FF09C906-480F-DE46-9AAE-2D83C6CE9ECE}"/>
              </a:ext>
            </a:extLst>
          </p:cNvPr>
          <p:cNvSpPr txBox="1">
            <a:spLocks/>
          </p:cNvSpPr>
          <p:nvPr/>
        </p:nvSpPr>
        <p:spPr>
          <a:xfrm>
            <a:off x="6008697" y="1319129"/>
            <a:ext cx="5383828" cy="5531372"/>
          </a:xfrm>
          <a:prstGeom prst="rect">
            <a:avLst/>
          </a:prstGeom>
        </p:spPr>
        <p:txBody>
          <a:bodyPr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300" dirty="0"/>
              <a:t>Two Wolves II</a:t>
            </a:r>
          </a:p>
          <a:p>
            <a:pPr marL="0" indent="0" algn="ctr">
              <a:buFont typeface="Arial" panose="020B0604020202020204" pitchFamily="34" charset="0"/>
              <a:buNone/>
            </a:pPr>
            <a:r>
              <a:rPr lang="en-US" sz="700" dirty="0"/>
              <a:t> </a:t>
            </a:r>
          </a:p>
          <a:p>
            <a:pPr marL="0" indent="0" algn="ctr">
              <a:buFont typeface="Arial" panose="020B0604020202020204" pitchFamily="34" charset="0"/>
              <a:buNone/>
            </a:pPr>
            <a:r>
              <a:rPr lang="en-US" sz="2400" dirty="0"/>
              <a:t>Two wolves live </a:t>
            </a:r>
            <a:br>
              <a:rPr lang="en-US" sz="2400" dirty="0"/>
            </a:br>
            <a:r>
              <a:rPr lang="en-US" sz="2400" dirty="0"/>
              <a:t>inside of me. </a:t>
            </a:r>
            <a:br>
              <a:rPr lang="en-US" sz="2400" dirty="0"/>
            </a:br>
            <a:r>
              <a:rPr lang="en-US" sz="2400" dirty="0"/>
              <a:t>One is trapped  </a:t>
            </a:r>
            <a:br>
              <a:rPr lang="en-US" sz="2400" dirty="0"/>
            </a:br>
            <a:r>
              <a:rPr lang="en-US" sz="2400" dirty="0"/>
              <a:t>the other free. </a:t>
            </a:r>
            <a:br>
              <a:rPr lang="en-US" sz="2400" dirty="0"/>
            </a:br>
            <a:r>
              <a:rPr lang="en-US" sz="2400" dirty="0"/>
              <a:t>The two of them </a:t>
            </a:r>
            <a:br>
              <a:rPr lang="en-US" sz="2400" dirty="0"/>
            </a:br>
            <a:r>
              <a:rPr lang="en-US" sz="2400" dirty="0"/>
              <a:t>just want to be.  </a:t>
            </a:r>
            <a:br>
              <a:rPr lang="en-US" sz="2400" dirty="0"/>
            </a:br>
            <a:br>
              <a:rPr lang="en-US" sz="2400" dirty="0"/>
            </a:br>
            <a:r>
              <a:rPr lang="en-US" sz="2400" dirty="0"/>
              <a:t>They fight sometimes. </a:t>
            </a:r>
            <a:br>
              <a:rPr lang="en-US" sz="2400" dirty="0"/>
            </a:br>
            <a:r>
              <a:rPr lang="en-US" sz="2400" dirty="0"/>
              <a:t>Now good, now bad. </a:t>
            </a:r>
            <a:br>
              <a:rPr lang="en-US" sz="2400" dirty="0"/>
            </a:br>
            <a:r>
              <a:rPr lang="en-US" sz="2400" dirty="0"/>
              <a:t>The trapped one wants </a:t>
            </a:r>
            <a:br>
              <a:rPr lang="en-US" sz="2400" dirty="0"/>
            </a:br>
            <a:r>
              <a:rPr lang="en-US" sz="2400" dirty="0"/>
              <a:t>what the other had. </a:t>
            </a:r>
            <a:br>
              <a:rPr lang="en-US" sz="2400" dirty="0"/>
            </a:br>
            <a:r>
              <a:rPr lang="en-US" sz="2400" dirty="0"/>
              <a:t>I feel this fight </a:t>
            </a:r>
            <a:br>
              <a:rPr lang="en-US" sz="2400" dirty="0"/>
            </a:br>
            <a:r>
              <a:rPr lang="en-US" sz="2400" dirty="0"/>
              <a:t>when I am sad.</a:t>
            </a:r>
            <a:br>
              <a:rPr lang="en-US" sz="2400" dirty="0"/>
            </a:br>
            <a:br>
              <a:rPr lang="en-US" sz="2400" dirty="0"/>
            </a:br>
            <a:r>
              <a:rPr lang="en-US" sz="2400" dirty="0"/>
              <a:t>Grandpa said, </a:t>
            </a:r>
            <a:br>
              <a:rPr lang="en-US" sz="2400" dirty="0"/>
            </a:br>
            <a:r>
              <a:rPr lang="en-US" sz="2400" dirty="0"/>
              <a:t>“Watch who you feed. </a:t>
            </a:r>
            <a:br>
              <a:rPr lang="en-US" sz="2400" dirty="0"/>
            </a:br>
            <a:r>
              <a:rPr lang="en-US" sz="2400" dirty="0"/>
              <a:t>He will win. </a:t>
            </a:r>
            <a:br>
              <a:rPr lang="en-US" sz="2400" dirty="0"/>
            </a:br>
            <a:r>
              <a:rPr lang="en-US" sz="2400" dirty="0"/>
              <a:t>He’ll take the lead.” </a:t>
            </a:r>
            <a:br>
              <a:rPr lang="en-US" sz="2400" dirty="0"/>
            </a:br>
            <a:r>
              <a:rPr lang="en-US" sz="2400" dirty="0"/>
              <a:t>I hope some day </a:t>
            </a:r>
            <a:br>
              <a:rPr lang="en-US" sz="2400" dirty="0"/>
            </a:br>
            <a:r>
              <a:rPr lang="en-US" sz="2400" dirty="0"/>
              <a:t>that both are freed.  </a:t>
            </a:r>
            <a:br>
              <a:rPr lang="en-US" sz="2000" dirty="0"/>
            </a:br>
            <a:endParaRPr lang="en-US" sz="2000" dirty="0"/>
          </a:p>
          <a:p>
            <a:pPr marL="0" indent="0" algn="ctr">
              <a:buFont typeface="Arial" panose="020B0604020202020204" pitchFamily="34" charset="0"/>
              <a:buNone/>
            </a:pPr>
            <a:r>
              <a:rPr lang="en-US" sz="1600" dirty="0"/>
              <a:t>- John Bickart 2011, inspired by an Ancient Cherokee Legend</a:t>
            </a:r>
          </a:p>
          <a:p>
            <a:pPr marL="0" indent="0" algn="ctr">
              <a:buFont typeface="Arial" panose="020B0604020202020204" pitchFamily="34" charset="0"/>
              <a:buNone/>
            </a:pPr>
            <a:endParaRPr lang="en-US" sz="700" dirty="0"/>
          </a:p>
        </p:txBody>
      </p:sp>
      <p:sp>
        <p:nvSpPr>
          <p:cNvPr id="7" name="Content Placeholder 8">
            <a:extLst>
              <a:ext uri="{FF2B5EF4-FFF2-40B4-BE49-F238E27FC236}">
                <a16:creationId xmlns:a16="http://schemas.microsoft.com/office/drawing/2014/main" id="{6281C0DD-7965-F94C-9FEE-472823069479}"/>
              </a:ext>
            </a:extLst>
          </p:cNvPr>
          <p:cNvSpPr txBox="1">
            <a:spLocks/>
          </p:cNvSpPr>
          <p:nvPr/>
        </p:nvSpPr>
        <p:spPr>
          <a:xfrm>
            <a:off x="5439541" y="520553"/>
            <a:ext cx="6749393" cy="615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After: Beyond Good &amp; Evil to Inclusion …</a:t>
            </a:r>
          </a:p>
        </p:txBody>
      </p:sp>
    </p:spTree>
    <p:extLst>
      <p:ext uri="{BB962C8B-B14F-4D97-AF65-F5344CB8AC3E}">
        <p14:creationId xmlns:p14="http://schemas.microsoft.com/office/powerpoint/2010/main" val="1110632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276473" y="249384"/>
            <a:ext cx="3479054" cy="5288468"/>
          </a:xfrm>
          <a:prstGeom prst="rect">
            <a:avLst/>
          </a:prstGeom>
          <a:effectLst>
            <a:outerShdw blurRad="50800" dist="38100" dir="2700000" algn="tl" rotWithShape="0">
              <a:prstClr val="black">
                <a:alpha val="40000"/>
              </a:prstClr>
            </a:outerShdw>
          </a:effectLst>
        </p:spPr>
      </p:pic>
      <p:pic>
        <p:nvPicPr>
          <p:cNvPr id="3" name="Picture 2" descr="A person holding a baby&#10;&#10;Description automatically generated with low confidence">
            <a:extLst>
              <a:ext uri="{FF2B5EF4-FFF2-40B4-BE49-F238E27FC236}">
                <a16:creationId xmlns:a16="http://schemas.microsoft.com/office/drawing/2014/main" id="{6DE97C28-13B4-A0C8-7ADB-0D31E2801FA7}"/>
              </a:ext>
            </a:extLst>
          </p:cNvPr>
          <p:cNvPicPr>
            <a:picLocks noChangeAspect="1"/>
          </p:cNvPicPr>
          <p:nvPr/>
        </p:nvPicPr>
        <p:blipFill>
          <a:blip r:embed="rId4"/>
          <a:stretch>
            <a:fillRect/>
          </a:stretch>
        </p:blipFill>
        <p:spPr>
          <a:xfrm>
            <a:off x="9971940" y="3217847"/>
            <a:ext cx="1943587" cy="2935213"/>
          </a:xfrm>
          <a:prstGeom prst="rect">
            <a:avLst/>
          </a:prstGeom>
          <a:effectLst>
            <a:outerShdw blurRad="50800" dist="38100" dir="2700000" algn="tl" rotWithShape="0">
              <a:prstClr val="black">
                <a:alpha val="40000"/>
              </a:prstClr>
            </a:outerShdw>
          </a:effectLst>
        </p:spPr>
      </p:pic>
      <p:pic>
        <p:nvPicPr>
          <p:cNvPr id="5" name="Picture 4" descr="Graphical user interface, application&#10;&#10;Description automatically generated">
            <a:extLst>
              <a:ext uri="{FF2B5EF4-FFF2-40B4-BE49-F238E27FC236}">
                <a16:creationId xmlns:a16="http://schemas.microsoft.com/office/drawing/2014/main" id="{EB5EC356-36A0-7494-6525-CFE2BE370276}"/>
              </a:ext>
            </a:extLst>
          </p:cNvPr>
          <p:cNvPicPr>
            <a:picLocks noChangeAspect="1"/>
          </p:cNvPicPr>
          <p:nvPr/>
        </p:nvPicPr>
        <p:blipFill>
          <a:blip r:embed="rId5"/>
          <a:stretch>
            <a:fillRect/>
          </a:stretch>
        </p:blipFill>
        <p:spPr>
          <a:xfrm>
            <a:off x="4034009" y="1256453"/>
            <a:ext cx="5937931" cy="3429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849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
        <p:nvSpPr>
          <p:cNvPr id="6" name="TextBox 5">
            <a:extLst>
              <a:ext uri="{FF2B5EF4-FFF2-40B4-BE49-F238E27FC236}">
                <a16:creationId xmlns:a16="http://schemas.microsoft.com/office/drawing/2014/main" id="{5A56516B-1232-1549-B8DC-F29DD9A5F07E}"/>
              </a:ext>
            </a:extLst>
          </p:cNvPr>
          <p:cNvSpPr txBox="1"/>
          <p:nvPr/>
        </p:nvSpPr>
        <p:spPr>
          <a:xfrm>
            <a:off x="1638300" y="1715639"/>
            <a:ext cx="10906134" cy="2222468"/>
          </a:xfrm>
          <a:prstGeom prst="rect">
            <a:avLst/>
          </a:prstGeom>
          <a:noFill/>
        </p:spPr>
        <p:txBody>
          <a:bodyPr wrap="square" rtlCol="0">
            <a:spAutoFit/>
          </a:bodyPr>
          <a:lstStyle/>
          <a:p>
            <a:pPr lvl="0">
              <a:lnSpc>
                <a:spcPct val="150000"/>
              </a:lnSpc>
            </a:pPr>
            <a:r>
              <a:rPr lang="en-US" sz="2000" b="1" i="1" dirty="0"/>
              <a:t>IX.	Reawakening the child in the adult. </a:t>
            </a:r>
          </a:p>
          <a:p>
            <a:pPr lvl="0">
              <a:lnSpc>
                <a:spcPct val="150000"/>
              </a:lnSpc>
            </a:pPr>
            <a:r>
              <a:rPr lang="en-US" sz="2000" b="1" i="1" dirty="0"/>
              <a:t>X.	Heart Thought</a:t>
            </a:r>
          </a:p>
          <a:p>
            <a:pPr lvl="0">
              <a:lnSpc>
                <a:spcPct val="150000"/>
              </a:lnSpc>
            </a:pPr>
            <a:r>
              <a:rPr lang="en-US" sz="2000" b="1" i="1" dirty="0"/>
              <a:t>XI.	Teach Yourself</a:t>
            </a:r>
          </a:p>
          <a:p>
            <a:pPr lvl="0">
              <a:lnSpc>
                <a:spcPct val="150000"/>
              </a:lnSpc>
            </a:pPr>
            <a:r>
              <a:rPr lang="en-US" sz="3600" b="1" i="1" dirty="0">
                <a:highlight>
                  <a:srgbClr val="C0EBD2"/>
                </a:highlight>
              </a:rPr>
              <a:t>XII.	Moving Toward and Away</a:t>
            </a:r>
          </a:p>
        </p:txBody>
      </p:sp>
      <p:pic>
        <p:nvPicPr>
          <p:cNvPr id="5" name="Picture 4" descr="Graphical user interface&#10;&#10;Description automatically generated">
            <a:hlinkClick r:id="rId4"/>
            <a:extLst>
              <a:ext uri="{FF2B5EF4-FFF2-40B4-BE49-F238E27FC236}">
                <a16:creationId xmlns:a16="http://schemas.microsoft.com/office/drawing/2014/main" id="{B8C88411-DF69-0FC0-D211-A73DEC456395}"/>
              </a:ext>
            </a:extLst>
          </p:cNvPr>
          <p:cNvPicPr>
            <a:picLocks noChangeAspect="1"/>
          </p:cNvPicPr>
          <p:nvPr/>
        </p:nvPicPr>
        <p:blipFill>
          <a:blip r:embed="rId5"/>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3358245974"/>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431983"/>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2400" i="1" dirty="0">
                <a:highlight>
                  <a:srgbClr val="C0EBD2"/>
                </a:highlight>
              </a:rPr>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2589973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F6F8FA-4B6A-6243-BC7F-A2F043D249CE}"/>
              </a:ext>
            </a:extLst>
          </p:cNvPr>
          <p:cNvSpPr txBox="1"/>
          <p:nvPr/>
        </p:nvSpPr>
        <p:spPr>
          <a:xfrm>
            <a:off x="5965810" y="1228525"/>
            <a:ext cx="6322041" cy="3970318"/>
          </a:xfrm>
          <a:prstGeom prst="rect">
            <a:avLst/>
          </a:prstGeom>
          <a:noFill/>
        </p:spPr>
        <p:txBody>
          <a:bodyPr wrap="square">
            <a:spAutoFit/>
          </a:bodyPr>
          <a:lstStyle/>
          <a:p>
            <a:pPr>
              <a:lnSpc>
                <a:spcPct val="150000"/>
              </a:lnSpc>
            </a:pPr>
            <a:r>
              <a:rPr lang="en-US" sz="2000" dirty="0"/>
              <a:t>“Schooling stuffs the brains of our children with trivia.</a:t>
            </a:r>
          </a:p>
          <a:p>
            <a:pPr>
              <a:lnSpc>
                <a:spcPct val="150000"/>
              </a:lnSpc>
            </a:pPr>
            <a:r>
              <a:rPr lang="en-US" sz="2000" dirty="0"/>
              <a:t>The more trivia, the more their anxieties.</a:t>
            </a:r>
          </a:p>
          <a:p>
            <a:pPr>
              <a:lnSpc>
                <a:spcPct val="150000"/>
              </a:lnSpc>
            </a:pPr>
            <a:r>
              <a:rPr lang="en-US" sz="2000" dirty="0"/>
              <a:t>They indoctrinate the children to believe that the consequences are grave</a:t>
            </a:r>
          </a:p>
          <a:p>
            <a:pPr>
              <a:lnSpc>
                <a:spcPct val="150000"/>
              </a:lnSpc>
            </a:pPr>
            <a:r>
              <a:rPr lang="en-US" sz="2000" dirty="0"/>
              <a:t>when they fail to distinguish "good" from "evil", and agreement from disagreement.</a:t>
            </a:r>
          </a:p>
          <a:p>
            <a:pPr>
              <a:lnSpc>
                <a:spcPct val="150000"/>
              </a:lnSpc>
            </a:pPr>
            <a:r>
              <a:rPr lang="en-US" sz="2000" dirty="0"/>
              <a:t>What gross nonsense!”</a:t>
            </a:r>
            <a:endParaRPr lang="en-US" sz="2800" dirty="0"/>
          </a:p>
          <a:p>
            <a:endParaRPr lang="en-US" sz="1400" dirty="0"/>
          </a:p>
          <a:p>
            <a:r>
              <a:rPr lang="en-US" sz="1400" dirty="0"/>
              <a:t>(Tao </a:t>
            </a:r>
            <a:r>
              <a:rPr lang="en-US" sz="1400" dirty="0" err="1"/>
              <a:t>Te</a:t>
            </a:r>
            <a:r>
              <a:rPr lang="en-US" sz="1400" dirty="0"/>
              <a:t> Ching , Verse 20 </a:t>
            </a:r>
            <a:br>
              <a:rPr lang="en-US" sz="1400" dirty="0"/>
            </a:br>
            <a:r>
              <a:rPr lang="en-US" sz="1400" dirty="0"/>
              <a:t>The Sadness of Superficialities and of The Unfulfilled Great Integrity)</a:t>
            </a:r>
          </a:p>
        </p:txBody>
      </p:sp>
      <p:pic>
        <p:nvPicPr>
          <p:cNvPr id="4" name="Picture 3">
            <a:extLst>
              <a:ext uri="{FF2B5EF4-FFF2-40B4-BE49-F238E27FC236}">
                <a16:creationId xmlns:a16="http://schemas.microsoft.com/office/drawing/2014/main" id="{A33908D5-050B-BF44-A57C-16FF487292B6}"/>
              </a:ext>
            </a:extLst>
          </p:cNvPr>
          <p:cNvPicPr>
            <a:picLocks noChangeAspect="1"/>
          </p:cNvPicPr>
          <p:nvPr/>
        </p:nvPicPr>
        <p:blipFill>
          <a:blip r:embed="rId4"/>
          <a:srcRect/>
          <a:stretch/>
        </p:blipFill>
        <p:spPr>
          <a:xfrm>
            <a:off x="0" y="925983"/>
            <a:ext cx="5904468" cy="4428351"/>
          </a:xfrm>
          <a:prstGeom prst="rect">
            <a:avLst/>
          </a:prstGeom>
        </p:spPr>
      </p:pic>
      <p:pic>
        <p:nvPicPr>
          <p:cNvPr id="5" name="Picture 4" descr="Graphical user interface, application&#10;&#10;Description automatically generated">
            <a:hlinkClick r:id="rId5"/>
            <a:extLst>
              <a:ext uri="{FF2B5EF4-FFF2-40B4-BE49-F238E27FC236}">
                <a16:creationId xmlns:a16="http://schemas.microsoft.com/office/drawing/2014/main" id="{68644D47-A1DE-AE84-C690-58C1AB04608A}"/>
              </a:ext>
            </a:extLst>
          </p:cNvPr>
          <p:cNvPicPr>
            <a:picLocks noChangeAspect="1"/>
          </p:cNvPicPr>
          <p:nvPr/>
        </p:nvPicPr>
        <p:blipFill>
          <a:blip r:embed="rId6"/>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275154006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000">
              <a:srgbClr val="E4EBF6">
                <a:lumMod val="0"/>
                <a:lumOff val="100000"/>
              </a:srgbClr>
            </a:gs>
            <a:gs pos="0">
              <a:schemeClr val="accent1">
                <a:lumMod val="0"/>
                <a:lumOff val="100000"/>
              </a:schemeClr>
            </a:gs>
            <a:gs pos="12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019F91-B138-BE43-BD2F-AFA80229EA55}"/>
              </a:ext>
            </a:extLst>
          </p:cNvPr>
          <p:cNvSpPr/>
          <p:nvPr/>
        </p:nvSpPr>
        <p:spPr>
          <a:xfrm>
            <a:off x="-118533" y="0"/>
            <a:ext cx="12530666" cy="72813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6376D5-787D-E343-8BD2-DF735B10CD8E}"/>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607708" y="-457200"/>
            <a:ext cx="8976584" cy="9921488"/>
          </a:xfrm>
          <a:prstGeom prst="rect">
            <a:avLst/>
          </a:prstGeom>
        </p:spPr>
      </p:pic>
      <p:sp>
        <p:nvSpPr>
          <p:cNvPr id="57" name="Title 1">
            <a:extLst>
              <a:ext uri="{FF2B5EF4-FFF2-40B4-BE49-F238E27FC236}">
                <a16:creationId xmlns:a16="http://schemas.microsoft.com/office/drawing/2014/main" id="{D100E404-BE2F-EE49-8082-C03FE1771B4F}"/>
              </a:ext>
            </a:extLst>
          </p:cNvPr>
          <p:cNvSpPr txBox="1">
            <a:spLocks/>
          </p:cNvSpPr>
          <p:nvPr/>
        </p:nvSpPr>
        <p:spPr>
          <a:xfrm>
            <a:off x="3899755" y="1102853"/>
            <a:ext cx="4391024" cy="119862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500" i="1" dirty="0">
              <a:solidFill>
                <a:schemeClr val="bg1"/>
              </a:solidFill>
            </a:endParaRPr>
          </a:p>
        </p:txBody>
      </p:sp>
      <p:sp>
        <p:nvSpPr>
          <p:cNvPr id="62" name="Content Placeholder 2">
            <a:extLst>
              <a:ext uri="{FF2B5EF4-FFF2-40B4-BE49-F238E27FC236}">
                <a16:creationId xmlns:a16="http://schemas.microsoft.com/office/drawing/2014/main" id="{6298430E-B03D-474A-9509-2201EC04F3E2}"/>
              </a:ext>
            </a:extLst>
          </p:cNvPr>
          <p:cNvSpPr txBox="1">
            <a:spLocks/>
          </p:cNvSpPr>
          <p:nvPr/>
        </p:nvSpPr>
        <p:spPr>
          <a:xfrm>
            <a:off x="3899755" y="2612660"/>
            <a:ext cx="4391024" cy="3703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Aft>
                <a:spcPts val="1200"/>
              </a:spcAft>
              <a:buNone/>
            </a:pPr>
            <a:r>
              <a:rPr lang="en-US" i="1" dirty="0">
                <a:solidFill>
                  <a:schemeClr val="bg1">
                    <a:alpha val="80000"/>
                  </a:schemeClr>
                </a:solidFill>
              </a:rPr>
              <a:t>”It </a:t>
            </a:r>
            <a:r>
              <a:rPr lang="en-US" i="1" dirty="0" err="1">
                <a:solidFill>
                  <a:schemeClr val="bg1">
                    <a:alpha val="80000"/>
                  </a:schemeClr>
                </a:solidFill>
              </a:rPr>
              <a:t>ain't</a:t>
            </a:r>
            <a:r>
              <a:rPr lang="en-US" i="1" dirty="0">
                <a:solidFill>
                  <a:schemeClr val="bg1">
                    <a:alpha val="80000"/>
                  </a:schemeClr>
                </a:solidFill>
              </a:rPr>
              <a:t> over 'til it's over.” </a:t>
            </a:r>
          </a:p>
          <a:p>
            <a:pPr marL="0" indent="0" algn="ctr">
              <a:lnSpc>
                <a:spcPct val="150000"/>
              </a:lnSpc>
              <a:spcAft>
                <a:spcPts val="1200"/>
              </a:spcAft>
              <a:buNone/>
            </a:pPr>
            <a:r>
              <a:rPr lang="en-US" sz="3000" i="1" dirty="0">
                <a:solidFill>
                  <a:schemeClr val="bg1">
                    <a:alpha val="80000"/>
                  </a:schemeClr>
                </a:solidFill>
              </a:rPr>
              <a:t>- Yogi Berra</a:t>
            </a:r>
          </a:p>
          <a:p>
            <a:pPr marL="0" indent="0" algn="ctr">
              <a:lnSpc>
                <a:spcPct val="150000"/>
              </a:lnSpc>
              <a:spcAft>
                <a:spcPts val="1200"/>
              </a:spcAft>
              <a:buFont typeface="Arial" panose="020B0604020202020204" pitchFamily="34" charset="0"/>
              <a:buNone/>
            </a:pPr>
            <a:br>
              <a:rPr lang="en-US" sz="3000" i="1" dirty="0">
                <a:solidFill>
                  <a:schemeClr val="bg1">
                    <a:alpha val="80000"/>
                  </a:schemeClr>
                </a:solidFill>
              </a:rPr>
            </a:br>
            <a:endParaRPr lang="en-US" sz="3000" b="1" dirty="0">
              <a:solidFill>
                <a:schemeClr val="bg1">
                  <a:alpha val="80000"/>
                </a:schemeClr>
              </a:solidFill>
            </a:endParaRPr>
          </a:p>
        </p:txBody>
      </p:sp>
    </p:spTree>
    <p:extLst>
      <p:ext uri="{BB962C8B-B14F-4D97-AF65-F5344CB8AC3E}">
        <p14:creationId xmlns:p14="http://schemas.microsoft.com/office/powerpoint/2010/main" val="2973141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
              <a:srgbClr val="E4EBF6">
                <a:lumMod val="0"/>
                <a:lumOff val="100000"/>
              </a:srgbClr>
            </a:gs>
            <a:gs pos="0">
              <a:schemeClr val="accent1">
                <a:lumMod val="0"/>
                <a:lumOff val="100000"/>
              </a:schemeClr>
            </a:gs>
            <a:gs pos="73000">
              <a:schemeClr val="accent1">
                <a:lumMod val="45000"/>
                <a:lumOff val="55000"/>
              </a:schemeClr>
            </a:gs>
            <a:gs pos="93000">
              <a:srgbClr val="16615C"/>
            </a:gs>
            <a:gs pos="47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02CB-B15D-824F-B131-E5AED3A0F164}"/>
              </a:ext>
            </a:extLst>
          </p:cNvPr>
          <p:cNvSpPr>
            <a:spLocks noGrp="1"/>
          </p:cNvSpPr>
          <p:nvPr>
            <p:ph type="ctrTitle"/>
          </p:nvPr>
        </p:nvSpPr>
        <p:spPr>
          <a:xfrm>
            <a:off x="1524000" y="920552"/>
            <a:ext cx="9038253" cy="3520819"/>
          </a:xfrm>
        </p:spPr>
        <p:txBody>
          <a:bodyPr>
            <a:normAutofit fontScale="90000"/>
          </a:bodyPr>
          <a:lstStyle/>
          <a:p>
            <a:pPr>
              <a:lnSpc>
                <a:spcPct val="150000"/>
              </a:lnSpc>
            </a:pPr>
            <a:r>
              <a:rPr lang="en-US" dirty="0">
                <a:cs typeface="Times New Roman" panose="02020603050405020304" pitchFamily="18" charset="0"/>
              </a:rPr>
              <a:t>20 Opportunities</a:t>
            </a:r>
            <a:br>
              <a:rPr lang="en-US" dirty="0">
                <a:cs typeface="Times New Roman" panose="02020603050405020304" pitchFamily="18" charset="0"/>
              </a:rPr>
            </a:br>
            <a:r>
              <a:rPr lang="en-US" dirty="0">
                <a:cs typeface="Times New Roman" panose="02020603050405020304" pitchFamily="18" charset="0"/>
              </a:rPr>
              <a:t>to Transform Yourself</a:t>
            </a:r>
            <a:br>
              <a:rPr lang="en-US" dirty="0">
                <a:cs typeface="Times New Roman" panose="02020603050405020304" pitchFamily="18" charset="0"/>
              </a:rPr>
            </a:br>
            <a:r>
              <a:rPr lang="en-US" dirty="0">
                <a:cs typeface="Times New Roman" panose="02020603050405020304" pitchFamily="18" charset="0"/>
              </a:rPr>
              <a:t>While Teaching</a:t>
            </a:r>
            <a:endParaRPr lang="en-US" sz="4000" dirty="0">
              <a:cs typeface="Times New Roman" panose="02020603050405020304" pitchFamily="18" charset="0"/>
            </a:endParaRPr>
          </a:p>
        </p:txBody>
      </p:sp>
      <p:sp>
        <p:nvSpPr>
          <p:cNvPr id="3" name="Subtitle 2">
            <a:extLst>
              <a:ext uri="{FF2B5EF4-FFF2-40B4-BE49-F238E27FC236}">
                <a16:creationId xmlns:a16="http://schemas.microsoft.com/office/drawing/2014/main" id="{D8B400F9-1678-4D43-9C21-8676D5CC3E7C}"/>
              </a:ext>
            </a:extLst>
          </p:cNvPr>
          <p:cNvSpPr>
            <a:spLocks noGrp="1"/>
          </p:cNvSpPr>
          <p:nvPr>
            <p:ph type="subTitle" idx="1"/>
          </p:nvPr>
        </p:nvSpPr>
        <p:spPr>
          <a:xfrm>
            <a:off x="0" y="4625078"/>
            <a:ext cx="12192000" cy="387805"/>
          </a:xfrm>
        </p:spPr>
        <p:txBody>
          <a:bodyPr>
            <a:normAutofit/>
          </a:bodyPr>
          <a:lstStyle/>
          <a:p>
            <a:r>
              <a:rPr lang="en-US" sz="1800" i="1" dirty="0"/>
              <a:t>A workshop taken from actual experiences that honor spirituality in education.</a:t>
            </a:r>
            <a:endParaRPr lang="en-US" sz="1800" dirty="0"/>
          </a:p>
        </p:txBody>
      </p:sp>
      <p:sp>
        <p:nvSpPr>
          <p:cNvPr id="4" name="Subtitle 2">
            <a:extLst>
              <a:ext uri="{FF2B5EF4-FFF2-40B4-BE49-F238E27FC236}">
                <a16:creationId xmlns:a16="http://schemas.microsoft.com/office/drawing/2014/main" id="{7A53181A-4EB7-E54D-9A02-47EEE85FA44B}"/>
              </a:ext>
            </a:extLst>
          </p:cNvPr>
          <p:cNvSpPr txBox="1">
            <a:spLocks/>
          </p:cNvSpPr>
          <p:nvPr/>
        </p:nvSpPr>
        <p:spPr>
          <a:xfrm>
            <a:off x="8335616" y="5996899"/>
            <a:ext cx="2484783" cy="8611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Times New Roman" panose="02020603050405020304" pitchFamily="18" charset="0"/>
              </a:rPr>
              <a:t>John Bickart, Ph.D.</a:t>
            </a:r>
          </a:p>
          <a:p>
            <a:r>
              <a:rPr lang="en-US" sz="1800" dirty="0" err="1">
                <a:cs typeface="Times New Roman" panose="02020603050405020304" pitchFamily="18" charset="0"/>
              </a:rPr>
              <a:t>bickart.org</a:t>
            </a:r>
            <a:endParaRPr lang="en-US" sz="1800" dirty="0">
              <a:cs typeface="Times New Roman" panose="02020603050405020304" pitchFamily="18" charset="0"/>
            </a:endParaRPr>
          </a:p>
        </p:txBody>
      </p:sp>
      <p:pic>
        <p:nvPicPr>
          <p:cNvPr id="7" name="Picture 6" descr="Text&#10;&#10;Description automatically generated">
            <a:extLst>
              <a:ext uri="{FF2B5EF4-FFF2-40B4-BE49-F238E27FC236}">
                <a16:creationId xmlns:a16="http://schemas.microsoft.com/office/drawing/2014/main" id="{AF48A3F3-773C-B144-A1AF-6E42EF151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534" y="167529"/>
            <a:ext cx="2293859" cy="2051050"/>
          </a:xfrm>
          <a:prstGeom prst="rect">
            <a:avLst/>
          </a:prstGeom>
        </p:spPr>
      </p:pic>
      <p:sp>
        <p:nvSpPr>
          <p:cNvPr id="6" name="TextBox 5">
            <a:extLst>
              <a:ext uri="{FF2B5EF4-FFF2-40B4-BE49-F238E27FC236}">
                <a16:creationId xmlns:a16="http://schemas.microsoft.com/office/drawing/2014/main" id="{A4DDDE17-B21E-0449-9C0D-049148EF2C86}"/>
              </a:ext>
            </a:extLst>
          </p:cNvPr>
          <p:cNvSpPr txBox="1"/>
          <p:nvPr/>
        </p:nvSpPr>
        <p:spPr>
          <a:xfrm>
            <a:off x="0" y="4983231"/>
            <a:ext cx="12192000" cy="954107"/>
          </a:xfrm>
          <a:prstGeom prst="rect">
            <a:avLst/>
          </a:prstGeom>
          <a:solidFill>
            <a:schemeClr val="bg1"/>
          </a:solidFill>
        </p:spPr>
        <p:txBody>
          <a:bodyPr wrap="square" rtlCol="0">
            <a:spAutoFit/>
          </a:bodyPr>
          <a:lstStyle/>
          <a:p>
            <a:pPr algn="ctr"/>
            <a:r>
              <a:rPr lang="en-US" sz="3200" dirty="0">
                <a:cs typeface="Times New Roman" panose="02020603050405020304" pitchFamily="18" charset="0"/>
              </a:rPr>
              <a:t>Part 3 of 5 - "Recovering Your Childhood in Adulthood" </a:t>
            </a:r>
          </a:p>
          <a:p>
            <a:pPr algn="ctr"/>
            <a:r>
              <a:rPr lang="en-US" sz="2400" dirty="0">
                <a:cs typeface="Times New Roman" panose="02020603050405020304" pitchFamily="18" charset="0"/>
              </a:rPr>
              <a:t>(Opportunities #9 - #12)</a:t>
            </a:r>
            <a:endParaRPr lang="en-US" sz="2400" dirty="0"/>
          </a:p>
        </p:txBody>
      </p:sp>
      <p:pic>
        <p:nvPicPr>
          <p:cNvPr id="8" name="Picture 7" descr="A picture containing nature, dark&#10;&#10;Description automatically generated">
            <a:extLst>
              <a:ext uri="{FF2B5EF4-FFF2-40B4-BE49-F238E27FC236}">
                <a16:creationId xmlns:a16="http://schemas.microsoft.com/office/drawing/2014/main" id="{261AC09F-4EE6-551B-7248-E31D4921362C}"/>
              </a:ext>
            </a:extLst>
          </p:cNvPr>
          <p:cNvPicPr>
            <a:picLocks noChangeAspect="1"/>
          </p:cNvPicPr>
          <p:nvPr/>
        </p:nvPicPr>
        <p:blipFill>
          <a:blip r:embed="rId4"/>
          <a:stretch>
            <a:fillRect/>
          </a:stretch>
        </p:blipFill>
        <p:spPr>
          <a:xfrm>
            <a:off x="9321778" y="319291"/>
            <a:ext cx="2537463" cy="2133776"/>
          </a:xfrm>
          <a:prstGeom prst="rect">
            <a:avLst/>
          </a:prstGeom>
        </p:spPr>
      </p:pic>
    </p:spTree>
    <p:extLst>
      <p:ext uri="{BB962C8B-B14F-4D97-AF65-F5344CB8AC3E}">
        <p14:creationId xmlns:p14="http://schemas.microsoft.com/office/powerpoint/2010/main" val="72662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8A2559-2EA1-B565-99EE-A1EDE40D9758}"/>
              </a:ext>
            </a:extLst>
          </p:cNvPr>
          <p:cNvSpPr txBox="1"/>
          <p:nvPr/>
        </p:nvSpPr>
        <p:spPr>
          <a:xfrm>
            <a:off x="1112112" y="322732"/>
            <a:ext cx="8603387" cy="923330"/>
          </a:xfrm>
          <a:prstGeom prst="rect">
            <a:avLst/>
          </a:prstGeom>
          <a:noFill/>
        </p:spPr>
        <p:txBody>
          <a:bodyPr wrap="square" rtlCol="0">
            <a:spAutoFit/>
          </a:bodyPr>
          <a:lstStyle/>
          <a:p>
            <a:r>
              <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rPr>
              <a:t>Literature Review as seen on </a:t>
            </a:r>
            <a:r>
              <a:rPr lang="en-US" altLang="en-US" sz="3600" b="1" dirty="0" err="1">
                <a:latin typeface="Times New Roman" panose="02020603050405020304" pitchFamily="18" charset="0"/>
                <a:ea typeface="Times New Roman" panose="02020603050405020304" pitchFamily="18" charset="0"/>
                <a:cs typeface="Times New Roman" panose="02020603050405020304" pitchFamily="18" charset="0"/>
              </a:rPr>
              <a:t>bickart.org</a:t>
            </a:r>
            <a:endPar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2" name="Rectangle 1">
            <a:extLst>
              <a:ext uri="{FF2B5EF4-FFF2-40B4-BE49-F238E27FC236}">
                <a16:creationId xmlns:a16="http://schemas.microsoft.com/office/drawing/2014/main" id="{B3197F59-347B-BF48-84B3-A835A0055212}"/>
              </a:ext>
            </a:extLst>
          </p:cNvPr>
          <p:cNvSpPr>
            <a:spLocks noChangeArrowheads="1"/>
          </p:cNvSpPr>
          <p:nvPr/>
        </p:nvSpPr>
        <p:spPr bwMode="auto">
          <a:xfrm>
            <a:off x="1112112" y="920806"/>
            <a:ext cx="1089764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Wisdom Teaching and Practical Exercises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(Laozi, 2005/circa 500 BC)</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Childhood &amp; Spirituality</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(Bickart, 2013, 2018, 2020a, 2020b, 2020c, 2022; Hart, 2001, 2010, 2014a, 2014b; L. Miller, 2015; L. W. E. S. Miller, 2021)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Awareness, Mindsight, and Flow</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(Csikszentmihalyi, 1994; Csikszentmihalyi &amp; Pratt, 2017; Siegel, 2010, 2018)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Mindfulness and Nondual Awareness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(Chopra, 2021; Chopra, Ford, &amp; Williamson, 2010;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Lantieri</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2008; Palmer, 1993, 1998, 2004; Palmer, Zajonc, &amp; Scribner, 2010)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Emotional and Social Intelligence, Presence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(Goleman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Boutsikaris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2006; Goleman &amp; Senge, 2007; Goleman &amp; Whitener, 2005; Senge, 2000, 2008)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Belief</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Boyce, 2016;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Knight, &amp; Encephalon, 2005; B. H. Lipton, 2005, 2006, 2014; B. H. Lipton,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Bhaerman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Right versus Left Brain Dominance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McGilchrist</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Early Opposition to the Mechanical View of Humans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(Dewey, 1910, 1916/2005)</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Historically Assumed Separateness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(Kuhn, 2004)</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Reduced Importance of Childhood</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(Piaget, 1929/2007, 1950, 1959, 1965, 1973, 1976;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Inhelder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1969;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Valsiner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1927/2001)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Excessive Testing</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2010; Gonz</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lez &amp; Darling-Hammond, 1997;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Gurwitz</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Pease, Education., &amp; Corporation., 1981;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Haggstrom</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Grissmer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Center for the Study of the Teaching Profession (Rand Corporation), 1988;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Koppich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Merseth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American Association of Colleges for Teacher Education., &amp; National Commission on Teaching &amp; America's Future (U.S.), 2000; Millman &amp; Darling-Hammond, 1990; Wise, Darling-Hammond, Berry, Profession., &amp; Education, 1987; Wise, Darling-Hammond, &amp; Klein, 1986;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Zeichner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et al., 2000)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Education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Students-only, Community-centered, Right Answers, Restricted Resources, Not tests, Not algebra, Not control, Not norms, Brick &amp; Mortar Schools, Integrated Disciplines, Inspirational Content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Dintersmith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2018; Hart, 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1800s Factory Model</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(Skinner, 1953; Thorndike, 1913/2010)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8266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ED86837-9E8D-5D40-9854-FBE66DECF6E7}"/>
              </a:ext>
            </a:extLst>
          </p:cNvPr>
          <p:cNvGraphicFramePr>
            <a:graphicFrameLocks noGrp="1"/>
          </p:cNvGraphicFramePr>
          <p:nvPr/>
        </p:nvGraphicFramePr>
        <p:xfrm>
          <a:off x="5585033" y="1211711"/>
          <a:ext cx="5786204" cy="4184302"/>
        </p:xfrm>
        <a:graphic>
          <a:graphicData uri="http://schemas.openxmlformats.org/drawingml/2006/table">
            <a:tbl>
              <a:tblPr>
                <a:tableStyleId>{073A0DAA-6AF3-43AB-8588-CEC1D06C72B9}</a:tableStyleId>
              </a:tblPr>
              <a:tblGrid>
                <a:gridCol w="2893102">
                  <a:extLst>
                    <a:ext uri="{9D8B030D-6E8A-4147-A177-3AD203B41FA5}">
                      <a16:colId xmlns:a16="http://schemas.microsoft.com/office/drawing/2014/main" val="1965117125"/>
                    </a:ext>
                  </a:extLst>
                </a:gridCol>
                <a:gridCol w="2893102">
                  <a:extLst>
                    <a:ext uri="{9D8B030D-6E8A-4147-A177-3AD203B41FA5}">
                      <a16:colId xmlns:a16="http://schemas.microsoft.com/office/drawing/2014/main" val="526276368"/>
                    </a:ext>
                  </a:extLst>
                </a:gridCol>
              </a:tblGrid>
              <a:tr h="765968">
                <a:tc gridSpan="2">
                  <a:txBody>
                    <a:bodyPr/>
                    <a:lstStyle/>
                    <a:p>
                      <a:pPr marL="0" marR="0" algn="ctr">
                        <a:lnSpc>
                          <a:spcPct val="115000"/>
                        </a:lnSpc>
                        <a:spcBef>
                          <a:spcPts val="0"/>
                        </a:spcBef>
                        <a:spcAft>
                          <a:spcPts val="100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531751"/>
                  </a:ext>
                </a:extLst>
              </a:tr>
              <a:tr h="489613">
                <a:tc>
                  <a:txBody>
                    <a:bodyPr/>
                    <a:lstStyle/>
                    <a:p>
                      <a:pPr marL="0" marR="0" algn="ctr">
                        <a:lnSpc>
                          <a:spcPct val="150000"/>
                        </a:lnSpc>
                        <a:spcBef>
                          <a:spcPts val="0"/>
                        </a:spcBef>
                        <a:spcAft>
                          <a:spcPts val="0"/>
                        </a:spcAft>
                      </a:pPr>
                      <a:r>
                        <a:rPr lang="en-US" sz="3200" dirty="0">
                          <a:effectLst/>
                        </a:rPr>
                        <a:t>Head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dirty="0">
                          <a:effectLst/>
                        </a:rPr>
                        <a:t>Heart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341993"/>
                  </a:ext>
                </a:extLst>
              </a:tr>
              <a:tr h="404734">
                <a:tc>
                  <a:txBody>
                    <a:bodyPr/>
                    <a:lstStyle/>
                    <a:p>
                      <a:pPr marL="0" marR="0" algn="ctr">
                        <a:lnSpc>
                          <a:spcPct val="150000"/>
                        </a:lnSpc>
                        <a:spcBef>
                          <a:spcPts val="0"/>
                        </a:spcBef>
                        <a:spcAft>
                          <a:spcPts val="0"/>
                        </a:spcAft>
                      </a:pPr>
                      <a:r>
                        <a:rPr lang="en-US" sz="2400" dirty="0">
                          <a:effectLst/>
                        </a:rPr>
                        <a:t>Left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Right Brain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396767"/>
                  </a:ext>
                </a:extLst>
              </a:tr>
              <a:tr h="419725">
                <a:tc>
                  <a:txBody>
                    <a:bodyPr/>
                    <a:lstStyle/>
                    <a:p>
                      <a:pPr marL="0" marR="0" algn="ctr">
                        <a:lnSpc>
                          <a:spcPct val="150000"/>
                        </a:lnSpc>
                        <a:spcBef>
                          <a:spcPts val="0"/>
                        </a:spcBef>
                        <a:spcAft>
                          <a:spcPts val="0"/>
                        </a:spcAft>
                      </a:pPr>
                      <a:r>
                        <a:rPr lang="en-US" sz="2400" dirty="0">
                          <a:effectLst/>
                        </a:rPr>
                        <a:t>Analytic</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Intuitive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456206"/>
                  </a:ext>
                </a:extLst>
              </a:tr>
              <a:tr h="404734">
                <a:tc>
                  <a:txBody>
                    <a:bodyPr/>
                    <a:lstStyle/>
                    <a:p>
                      <a:pPr marL="0" marR="0" algn="ctr">
                        <a:lnSpc>
                          <a:spcPct val="150000"/>
                        </a:lnSpc>
                        <a:spcBef>
                          <a:spcPts val="0"/>
                        </a:spcBef>
                        <a:spcAft>
                          <a:spcPts val="0"/>
                        </a:spcAft>
                      </a:pPr>
                      <a:r>
                        <a:rPr lang="en-US" sz="2400">
                          <a:effectLst/>
                        </a:rPr>
                        <a:t>Adult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Child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181295"/>
                  </a:ext>
                </a:extLst>
              </a:tr>
              <a:tr h="419725">
                <a:tc>
                  <a:txBody>
                    <a:bodyPr/>
                    <a:lstStyle/>
                    <a:p>
                      <a:pPr marL="0" marR="0" algn="ctr">
                        <a:lnSpc>
                          <a:spcPct val="150000"/>
                        </a:lnSpc>
                        <a:spcBef>
                          <a:spcPts val="0"/>
                        </a:spcBef>
                        <a:spcAft>
                          <a:spcPts val="0"/>
                        </a:spcAft>
                      </a:pPr>
                      <a:r>
                        <a:rPr lang="en-US" sz="2400" dirty="0">
                          <a:effectLst/>
                        </a:rPr>
                        <a:t>Moderns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Ancients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799533"/>
                  </a:ext>
                </a:extLst>
              </a:tr>
              <a:tr h="409797">
                <a:tc>
                  <a:txBody>
                    <a:bodyPr/>
                    <a:lstStyle/>
                    <a:p>
                      <a:pPr marL="0" marR="0" algn="ctr">
                        <a:lnSpc>
                          <a:spcPct val="150000"/>
                        </a:lnSpc>
                        <a:spcBef>
                          <a:spcPts val="0"/>
                        </a:spcBef>
                        <a:spcAft>
                          <a:spcPts val="0"/>
                        </a:spcAft>
                      </a:pPr>
                      <a:r>
                        <a:rPr lang="en-US" sz="2400" dirty="0">
                          <a:effectLst/>
                        </a:rPr>
                        <a:t>West</a:t>
                      </a:r>
                      <a:r>
                        <a:rPr lang="en-US" sz="1100" dirty="0">
                          <a:effectLst/>
                        </a:rPr>
                        <a:t> </a:t>
                      </a:r>
                      <a:br>
                        <a:rPr lang="en-US" sz="1100" dirty="0">
                          <a:effectLst/>
                        </a:rPr>
                      </a:br>
                      <a:r>
                        <a:rPr lang="en-US" sz="1200" dirty="0">
                          <a:effectLst/>
                        </a:rPr>
                        <a:t>(current N. America &amp; W. Europe)*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dirty="0">
                          <a:effectLst/>
                        </a:rPr>
                        <a:t>East</a:t>
                      </a:r>
                      <a:br>
                        <a:rPr lang="en-US" sz="1800" dirty="0">
                          <a:effectLst/>
                        </a:rPr>
                      </a:br>
                      <a:r>
                        <a:rPr lang="en-US" sz="1200" dirty="0">
                          <a:effectLst/>
                        </a:rPr>
                        <a:t>(current Asia)*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373452"/>
                  </a:ext>
                </a:extLst>
              </a:tr>
            </a:tbl>
          </a:graphicData>
        </a:graphic>
      </p:graphicFrame>
      <p:pic>
        <p:nvPicPr>
          <p:cNvPr id="1026" name="Picture 1">
            <a:extLst>
              <a:ext uri="{FF2B5EF4-FFF2-40B4-BE49-F238E27FC236}">
                <a16:creationId xmlns:a16="http://schemas.microsoft.com/office/drawing/2014/main" id="{E8DE3CE9-26A6-9746-B7AB-B1594F302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765" y="1265115"/>
            <a:ext cx="320675" cy="301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1F5266F9-FC47-294B-8C6B-E8CCF91F6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6374" y="1271266"/>
            <a:ext cx="2540000" cy="6731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953CCB77-87A6-0F4E-870C-799CE67E68CF}"/>
              </a:ext>
            </a:extLst>
          </p:cNvPr>
          <p:cNvSpPr>
            <a:spLocks noGrp="1"/>
          </p:cNvSpPr>
          <p:nvPr>
            <p:ph type="title" idx="4294967295"/>
          </p:nvPr>
        </p:nvSpPr>
        <p:spPr>
          <a:xfrm>
            <a:off x="0" y="629450"/>
            <a:ext cx="12192000" cy="1690688"/>
          </a:xfrm>
        </p:spPr>
        <p:txBody>
          <a:bodyPr>
            <a:normAutofit/>
          </a:bodyPr>
          <a:lstStyle/>
          <a:p>
            <a:r>
              <a:rPr lang="en-US" sz="4100" dirty="0"/>
              <a:t>  Overview</a:t>
            </a:r>
            <a:br>
              <a:rPr lang="en-US" dirty="0"/>
            </a:br>
            <a:br>
              <a:rPr lang="en-US" sz="1200" dirty="0"/>
            </a:br>
            <a:r>
              <a:rPr lang="en-US" sz="1400" dirty="0"/>
              <a:t>	</a:t>
            </a:r>
            <a:r>
              <a:rPr lang="en-US" sz="2000" dirty="0"/>
              <a:t> </a:t>
            </a:r>
            <a:endParaRPr lang="en-US" dirty="0"/>
          </a:p>
        </p:txBody>
      </p:sp>
      <p:sp>
        <p:nvSpPr>
          <p:cNvPr id="10" name="TextBox 9">
            <a:extLst>
              <a:ext uri="{FF2B5EF4-FFF2-40B4-BE49-F238E27FC236}">
                <a16:creationId xmlns:a16="http://schemas.microsoft.com/office/drawing/2014/main" id="{349ADF63-75CD-AB45-8135-C693B173EAF9}"/>
              </a:ext>
            </a:extLst>
          </p:cNvPr>
          <p:cNvSpPr txBox="1"/>
          <p:nvPr/>
        </p:nvSpPr>
        <p:spPr>
          <a:xfrm>
            <a:off x="523630" y="1971552"/>
            <a:ext cx="4477000" cy="2236125"/>
          </a:xfrm>
          <a:prstGeom prst="rect">
            <a:avLst/>
          </a:prstGeom>
          <a:noFill/>
        </p:spPr>
        <p:txBody>
          <a:bodyPr wrap="square">
            <a:spAutoFit/>
          </a:bodyPr>
          <a:lstStyle/>
          <a:p>
            <a:pPr algn="ctr">
              <a:lnSpc>
                <a:spcPct val="150000"/>
              </a:lnSpc>
            </a:pPr>
            <a:r>
              <a:rPr lang="en-US" sz="2400" dirty="0"/>
              <a:t>“It is very simple to be happy; but it is very difficult to be simple.” </a:t>
            </a:r>
            <a:br>
              <a:rPr lang="en-US" sz="2400" dirty="0"/>
            </a:br>
            <a:r>
              <a:rPr lang="en-US" sz="2400" dirty="0"/>
              <a:t>- Rabindranath Tagore</a:t>
            </a:r>
          </a:p>
        </p:txBody>
      </p:sp>
      <p:sp>
        <p:nvSpPr>
          <p:cNvPr id="3" name="TextBox 2">
            <a:extLst>
              <a:ext uri="{FF2B5EF4-FFF2-40B4-BE49-F238E27FC236}">
                <a16:creationId xmlns:a16="http://schemas.microsoft.com/office/drawing/2014/main" id="{15311A9C-9875-6E42-92A3-A6882FE35601}"/>
              </a:ext>
            </a:extLst>
          </p:cNvPr>
          <p:cNvSpPr txBox="1"/>
          <p:nvPr/>
        </p:nvSpPr>
        <p:spPr>
          <a:xfrm>
            <a:off x="5585034" y="5540186"/>
            <a:ext cx="5786204" cy="553998"/>
          </a:xfrm>
          <a:prstGeom prst="rect">
            <a:avLst/>
          </a:prstGeom>
          <a:noFill/>
        </p:spPr>
        <p:txBody>
          <a:bodyPr wrap="square" rtlCol="0">
            <a:spAutoFit/>
          </a:bodyPr>
          <a:lstStyle/>
          <a:p>
            <a:pPr algn="ct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*(Nisbett, 2003)</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697573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1891287"/>
          </a:xfrm>
          <a:prstGeom prst="rect">
            <a:avLst/>
          </a:prstGeom>
          <a:noFill/>
        </p:spPr>
        <p:txBody>
          <a:bodyPr wrap="square" rtlCol="0">
            <a:spAutoFit/>
          </a:bodyPr>
          <a:lstStyle/>
          <a:p>
            <a:pPr lvl="0">
              <a:lnSpc>
                <a:spcPct val="150000"/>
              </a:lnSpc>
            </a:pPr>
            <a:r>
              <a:rPr lang="en-US" sz="2000" b="1" i="1" dirty="0"/>
              <a:t>IX.	Reawakening the child in the adult. </a:t>
            </a:r>
          </a:p>
          <a:p>
            <a:pPr lvl="0">
              <a:lnSpc>
                <a:spcPct val="150000"/>
              </a:lnSpc>
            </a:pPr>
            <a:r>
              <a:rPr lang="en-US" sz="2000" b="1" i="1" dirty="0"/>
              <a:t>X.	Heart Thought</a:t>
            </a:r>
          </a:p>
          <a:p>
            <a:pPr lvl="0">
              <a:lnSpc>
                <a:spcPct val="150000"/>
              </a:lnSpc>
            </a:pPr>
            <a:r>
              <a:rPr lang="en-US" sz="2000" b="1" i="1" dirty="0"/>
              <a:t>XI.	Teach Yourself</a:t>
            </a:r>
          </a:p>
          <a:p>
            <a:pPr lvl="0">
              <a:lnSpc>
                <a:spcPct val="150000"/>
              </a:lnSpc>
            </a:pPr>
            <a:r>
              <a:rPr lang="en-US" sz="2000" b="1" i="1" dirty="0"/>
              <a:t>XII.	Moving Toward and Away</a:t>
            </a:r>
          </a:p>
        </p:txBody>
      </p:sp>
      <p:sp useBgFill="1">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p:spPr>
        <p:txBody>
          <a:bodyPr wrap="square" rtlCol="0">
            <a:spAutoFit/>
          </a:bodyPr>
          <a:lstStyle/>
          <a:p>
            <a:r>
              <a:rPr lang="en-US" sz="3600" dirty="0"/>
              <a:t>Opportunities </a:t>
            </a:r>
          </a:p>
        </p:txBody>
      </p:sp>
      <p:sp>
        <p:nvSpPr>
          <p:cNvPr id="7" name="TextBox 6">
            <a:extLst>
              <a:ext uri="{FF2B5EF4-FFF2-40B4-BE49-F238E27FC236}">
                <a16:creationId xmlns:a16="http://schemas.microsoft.com/office/drawing/2014/main" id="{48AB155B-B13E-9147-BF0D-0BA85F4938AB}"/>
              </a:ext>
            </a:extLst>
          </p:cNvPr>
          <p:cNvSpPr txBox="1"/>
          <p:nvPr/>
        </p:nvSpPr>
        <p:spPr>
          <a:xfrm rot="21336492">
            <a:off x="0" y="713601"/>
            <a:ext cx="12192000" cy="540147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11500" b="1" dirty="0">
                <a:ln w="0">
                  <a:noFill/>
                </a:ln>
                <a:solidFill>
                  <a:schemeClr val="bg1">
                    <a:alpha val="21000"/>
                  </a:schemeClr>
                </a:solidFill>
                <a:effectLst>
                  <a:outerShdw blurRad="38100" dist="19050" dir="2700000" algn="tl" rotWithShape="0">
                    <a:schemeClr val="dk1">
                      <a:alpha val="40000"/>
                    </a:schemeClr>
                  </a:outerShdw>
                </a:effectLst>
                <a:cs typeface="Times New Roman" panose="02020603050405020304" pitchFamily="18" charset="0"/>
              </a:rPr>
              <a:t>Recovering Your Childhood </a:t>
            </a:r>
          </a:p>
          <a:p>
            <a:pPr algn="ctr"/>
            <a:r>
              <a:rPr lang="en-US" sz="11500" b="1" dirty="0">
                <a:ln w="0">
                  <a:noFill/>
                </a:ln>
                <a:solidFill>
                  <a:schemeClr val="bg1">
                    <a:alpha val="21000"/>
                  </a:schemeClr>
                </a:solidFill>
                <a:effectLst>
                  <a:outerShdw blurRad="38100" dist="19050" dir="2700000" algn="tl" rotWithShape="0">
                    <a:schemeClr val="dk1">
                      <a:alpha val="40000"/>
                    </a:schemeClr>
                  </a:outerShdw>
                </a:effectLst>
                <a:cs typeface="Times New Roman" panose="02020603050405020304" pitchFamily="18" charset="0"/>
              </a:rPr>
              <a:t>in Adulthood</a:t>
            </a:r>
            <a:endParaRPr lang="en-US" sz="11500" b="1" dirty="0">
              <a:ln w="0">
                <a:noFill/>
              </a:ln>
              <a:solidFill>
                <a:schemeClr val="bg1">
                  <a:alpha val="21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6333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1000">
              <a:srgbClr val="E4EBF6">
                <a:lumMod val="0"/>
                <a:lumOff val="100000"/>
              </a:srgbClr>
            </a:gs>
            <a:gs pos="0">
              <a:schemeClr val="accent1">
                <a:lumMod val="0"/>
                <a:lumOff val="100000"/>
              </a:schemeClr>
            </a:gs>
            <a:gs pos="20000">
              <a:srgbClr val="16615C"/>
            </a:gs>
            <a:gs pos="93000">
              <a:srgbClr val="16615C"/>
            </a:gs>
            <a:gs pos="70000">
              <a:schemeClr val="accent1">
                <a:lumMod val="30000"/>
                <a:lumOff val="70000"/>
              </a:schemeClr>
            </a:gs>
          </a:gsLst>
          <a:path path="circle">
            <a:fillToRect r="100000" b="10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a:noFill/>
        </p:spPr>
        <p:txBody>
          <a:bodyPr wrap="square" rtlCol="0">
            <a:spAutoFit/>
          </a:bodyPr>
          <a:lstStyle/>
          <a:p>
            <a:r>
              <a:rPr lang="en-US" sz="3600" dirty="0"/>
              <a:t>Opportunities</a:t>
            </a:r>
          </a:p>
        </p:txBody>
      </p:sp>
      <p:sp>
        <p:nvSpPr>
          <p:cNvPr id="6" name="TextBox 5">
            <a:extLst>
              <a:ext uri="{FF2B5EF4-FFF2-40B4-BE49-F238E27FC236}">
                <a16:creationId xmlns:a16="http://schemas.microsoft.com/office/drawing/2014/main" id="{5A56516B-1232-1549-B8DC-F29DD9A5F07E}"/>
              </a:ext>
            </a:extLst>
          </p:cNvPr>
          <p:cNvSpPr txBox="1"/>
          <p:nvPr/>
        </p:nvSpPr>
        <p:spPr>
          <a:xfrm>
            <a:off x="1638300" y="1966645"/>
            <a:ext cx="10906134" cy="2260619"/>
          </a:xfrm>
          <a:prstGeom prst="rect">
            <a:avLst/>
          </a:prstGeom>
          <a:noFill/>
        </p:spPr>
        <p:txBody>
          <a:bodyPr wrap="square" rtlCol="0">
            <a:spAutoFit/>
          </a:bodyPr>
          <a:lstStyle/>
          <a:p>
            <a:pPr lvl="0">
              <a:lnSpc>
                <a:spcPct val="150000"/>
              </a:lnSpc>
            </a:pPr>
            <a:r>
              <a:rPr lang="en-US" sz="3600" b="1" i="1" dirty="0">
                <a:highlight>
                  <a:srgbClr val="C0EBD2"/>
                </a:highlight>
              </a:rPr>
              <a:t>IX.	Reawakening the child in the adult. </a:t>
            </a:r>
          </a:p>
          <a:p>
            <a:pPr lvl="0">
              <a:lnSpc>
                <a:spcPct val="150000"/>
              </a:lnSpc>
            </a:pPr>
            <a:r>
              <a:rPr lang="en-US" sz="2000" b="1" i="1" dirty="0"/>
              <a:t>X.	Heart Thought</a:t>
            </a:r>
          </a:p>
          <a:p>
            <a:pPr lvl="0">
              <a:lnSpc>
                <a:spcPct val="150000"/>
              </a:lnSpc>
            </a:pPr>
            <a:r>
              <a:rPr lang="en-US" sz="2000" b="1" i="1" dirty="0"/>
              <a:t>XI.	Teach Yourself</a:t>
            </a:r>
          </a:p>
          <a:p>
            <a:pPr lvl="0">
              <a:lnSpc>
                <a:spcPct val="150000"/>
              </a:lnSpc>
            </a:pPr>
            <a:r>
              <a:rPr lang="en-US" sz="2000" b="1" i="1" dirty="0"/>
              <a:t>XII.	Moving Toward and Away</a:t>
            </a:r>
          </a:p>
        </p:txBody>
      </p:sp>
      <p:pic>
        <p:nvPicPr>
          <p:cNvPr id="5" name="Picture 4" descr="Graphical user interface&#10;&#10;Description automatically generated">
            <a:hlinkClick r:id="rId4"/>
            <a:extLst>
              <a:ext uri="{FF2B5EF4-FFF2-40B4-BE49-F238E27FC236}">
                <a16:creationId xmlns:a16="http://schemas.microsoft.com/office/drawing/2014/main" id="{51E9DA41-D806-4054-2EA4-6826A044EED3}"/>
              </a:ext>
            </a:extLst>
          </p:cNvPr>
          <p:cNvPicPr>
            <a:picLocks noChangeAspect="1"/>
          </p:cNvPicPr>
          <p:nvPr/>
        </p:nvPicPr>
        <p:blipFill>
          <a:blip r:embed="rId5"/>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221955121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3C7DC1-45A6-314A-A3D6-65426FFDBAED}"/>
              </a:ext>
            </a:extLst>
          </p:cNvPr>
          <p:cNvGrpSpPr>
            <a:grpSpLocks noChangeAspect="1"/>
          </p:cNvGrpSpPr>
          <p:nvPr/>
        </p:nvGrpSpPr>
        <p:grpSpPr bwMode="auto">
          <a:xfrm>
            <a:off x="-72390" y="1314450"/>
            <a:ext cx="6972300" cy="4229100"/>
            <a:chOff x="612" y="792"/>
            <a:chExt cx="10980" cy="6660"/>
          </a:xfrm>
        </p:grpSpPr>
        <p:sp>
          <p:nvSpPr>
            <p:cNvPr id="5" name="AutoShape 56">
              <a:extLst>
                <a:ext uri="{FF2B5EF4-FFF2-40B4-BE49-F238E27FC236}">
                  <a16:creationId xmlns:a16="http://schemas.microsoft.com/office/drawing/2014/main" id="{02FA0CA1-8496-B548-A11E-BA415E5EF455}"/>
                </a:ext>
              </a:extLst>
            </p:cNvPr>
            <p:cNvSpPr>
              <a:spLocks noChangeAspect="1" noChangeArrowheads="1" noTextEdit="1"/>
            </p:cNvSpPr>
            <p:nvPr/>
          </p:nvSpPr>
          <p:spPr bwMode="auto">
            <a:xfrm>
              <a:off x="612" y="792"/>
              <a:ext cx="10980" cy="6660"/>
            </a:xfrm>
            <a:prstGeom prst="rect">
              <a:avLst/>
            </a:prstGeom>
            <a:noFill/>
            <a:ln>
              <a:noFill/>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lc="http://schemas.openxmlformats.org/drawingml/2006/lockedCanvas">
                  <a:solidFill>
                    <a:srgbClr val="FFFFFF"/>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lc="http://schemas.openxmlformats.org/drawingml/2006/lockedCanvas"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 name="Oval 5">
              <a:extLst>
                <a:ext uri="{FF2B5EF4-FFF2-40B4-BE49-F238E27FC236}">
                  <a16:creationId xmlns:a16="http://schemas.microsoft.com/office/drawing/2014/main" id="{EF96F935-42F0-F54B-829D-D4347BDEFBBF}"/>
                </a:ext>
              </a:extLst>
            </p:cNvPr>
            <p:cNvSpPr>
              <a:spLocks noChangeArrowheads="1"/>
            </p:cNvSpPr>
            <p:nvPr/>
          </p:nvSpPr>
          <p:spPr bwMode="auto">
            <a:xfrm>
              <a:off x="3852" y="1873"/>
              <a:ext cx="4499" cy="4497"/>
            </a:xfrm>
            <a:prstGeom prst="ellipse">
              <a:avLst/>
            </a:prstGeom>
            <a:solidFill>
              <a:srgbClr val="FF0000"/>
            </a:solid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lc="http://schemas.openxmlformats.org/drawingml/2006/lockedCanvas"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74253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3477875"/>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2040119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20163</TotalTime>
  <Words>9871</Words>
  <Application>Microsoft Macintosh PowerPoint</Application>
  <PresentationFormat>Widescreen</PresentationFormat>
  <Paragraphs>539</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Gabriola</vt:lpstr>
      <vt:lpstr>Times New Roman</vt:lpstr>
      <vt:lpstr>Office Theme</vt:lpstr>
      <vt:lpstr>PowerPoint Presentation</vt:lpstr>
      <vt:lpstr>PowerPoint Presentation</vt:lpstr>
      <vt:lpstr>20 Opportunities to Transform Yourself While Teaching</vt:lpstr>
      <vt:lpstr>PowerPoint Presentation</vt:lpstr>
      <vt:lpstr>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Intuitive Education</dc:title>
  <dc:creator>john bickart</dc:creator>
  <cp:lastModifiedBy>john bickart</cp:lastModifiedBy>
  <cp:revision>659</cp:revision>
  <cp:lastPrinted>2021-11-05T13:02:35Z</cp:lastPrinted>
  <dcterms:created xsi:type="dcterms:W3CDTF">2019-10-28T11:27:33Z</dcterms:created>
  <dcterms:modified xsi:type="dcterms:W3CDTF">2022-10-08T14:08:12Z</dcterms:modified>
</cp:coreProperties>
</file>