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1" r:id="rId1"/>
  </p:sldMasterIdLst>
  <p:notesMasterIdLst>
    <p:notesMasterId r:id="rId25"/>
  </p:notesMasterIdLst>
  <p:sldIdLst>
    <p:sldId id="549" r:id="rId2"/>
    <p:sldId id="555" r:id="rId3"/>
    <p:sldId id="465" r:id="rId4"/>
    <p:sldId id="556" r:id="rId5"/>
    <p:sldId id="466" r:id="rId6"/>
    <p:sldId id="504" r:id="rId7"/>
    <p:sldId id="523" r:id="rId8"/>
    <p:sldId id="524" r:id="rId9"/>
    <p:sldId id="470" r:id="rId10"/>
    <p:sldId id="505" r:id="rId11"/>
    <p:sldId id="525" r:id="rId12"/>
    <p:sldId id="473" r:id="rId13"/>
    <p:sldId id="506" r:id="rId14"/>
    <p:sldId id="526" r:id="rId15"/>
    <p:sldId id="476" r:id="rId16"/>
    <p:sldId id="535" r:id="rId17"/>
    <p:sldId id="536" r:id="rId18"/>
    <p:sldId id="537" r:id="rId19"/>
    <p:sldId id="538" r:id="rId20"/>
    <p:sldId id="507" r:id="rId21"/>
    <p:sldId id="527" r:id="rId22"/>
    <p:sldId id="479" r:id="rId23"/>
    <p:sldId id="4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9E7"/>
    <a:srgbClr val="C0EBD2"/>
    <a:srgbClr val="94A7FF"/>
    <a:srgbClr val="0027B4"/>
    <a:srgbClr val="01155E"/>
    <a:srgbClr val="00005E"/>
    <a:srgbClr val="4C5DE9"/>
    <a:srgbClr val="0320FF"/>
    <a:srgbClr val="2E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7"/>
    <p:restoredTop sz="75459"/>
  </p:normalViewPr>
  <p:slideViewPr>
    <p:cSldViewPr snapToGrid="0" snapToObjects="1">
      <p:cViewPr varScale="1">
        <p:scale>
          <a:sx n="83" d="100"/>
          <a:sy n="83" d="100"/>
        </p:scale>
        <p:origin x="1304" y="200"/>
      </p:cViewPr>
      <p:guideLst/>
    </p:cSldViewPr>
  </p:slideViewPr>
  <p:outlineViewPr>
    <p:cViewPr>
      <p:scale>
        <a:sx n="33" d="100"/>
        <a:sy n="33" d="100"/>
      </p:scale>
      <p:origin x="0" y="-2390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52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20E5A-674F-1D44-B87C-3A578DE8FBFD}" type="datetimeFigureOut">
              <a:rPr lang="en-US" smtClean="0"/>
              <a:t>10/8/22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50BE1-4FD0-F147-8FFA-900F9D04A107}" type="slidenum">
              <a:rPr lang="en-US" smtClean="0"/>
              <a:t>‹#›</a:t>
            </a:fld>
            <a:endParaRPr lang="en-US"/>
          </a:p>
        </p:txBody>
      </p:sp>
    </p:spTree>
    <p:extLst>
      <p:ext uri="{BB962C8B-B14F-4D97-AF65-F5344CB8AC3E}">
        <p14:creationId xmlns:p14="http://schemas.microsoft.com/office/powerpoint/2010/main" val="218655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a:t>
            </a:fld>
            <a:endParaRPr lang="en-US"/>
          </a:p>
        </p:txBody>
      </p:sp>
    </p:spTree>
    <p:extLst>
      <p:ext uri="{BB962C8B-B14F-4D97-AF65-F5344CB8AC3E}">
        <p14:creationId xmlns:p14="http://schemas.microsoft.com/office/powerpoint/2010/main" val="411228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Interaction #14</a:t>
            </a:r>
          </a:p>
          <a:p>
            <a:pPr lvl="2"/>
            <a:r>
              <a:rPr lang="en-US" sz="1200" kern="1200" dirty="0">
                <a:solidFill>
                  <a:schemeClr val="tx1"/>
                </a:solidFill>
                <a:effectLst/>
                <a:latin typeface="+mn-lt"/>
                <a:ea typeface="+mn-ea"/>
                <a:cs typeface="+mn-cs"/>
              </a:rPr>
              <a:t>Picture a personal dysfunction, then take the </a:t>
            </a:r>
            <a:r>
              <a:rPr lang="en-US" sz="1200" b="1" i="1" kern="1200" dirty="0">
                <a:solidFill>
                  <a:schemeClr val="tx1"/>
                </a:solidFill>
                <a:effectLst/>
                <a:latin typeface="+mn-lt"/>
                <a:ea typeface="+mn-ea"/>
                <a:cs typeface="+mn-cs"/>
              </a:rPr>
              <a:t>Test with 3 Questions</a:t>
            </a:r>
            <a:r>
              <a:rPr lang="en-US" sz="1200" kern="1200" dirty="0">
                <a:solidFill>
                  <a:schemeClr val="tx1"/>
                </a:solidFill>
                <a:effectLst/>
                <a:latin typeface="+mn-lt"/>
                <a:ea typeface="+mn-ea"/>
                <a:cs typeface="+mn-cs"/>
              </a:rPr>
              <a:t>.</a:t>
            </a:r>
          </a:p>
          <a:p>
            <a:pPr lvl="3"/>
            <a:r>
              <a:rPr lang="en-US" sz="1200" kern="1200" dirty="0">
                <a:solidFill>
                  <a:schemeClr val="tx1"/>
                </a:solidFill>
                <a:effectLst/>
                <a:latin typeface="+mn-lt"/>
                <a:ea typeface="+mn-ea"/>
                <a:cs typeface="+mn-cs"/>
              </a:rPr>
              <a:t>Do you believe that life is good?</a:t>
            </a:r>
          </a:p>
          <a:p>
            <a:pPr lvl="3"/>
            <a:r>
              <a:rPr lang="en-US" sz="1200" kern="1200" dirty="0">
                <a:solidFill>
                  <a:schemeClr val="tx1"/>
                </a:solidFill>
                <a:effectLst/>
                <a:latin typeface="+mn-lt"/>
                <a:ea typeface="+mn-ea"/>
                <a:cs typeface="+mn-cs"/>
              </a:rPr>
              <a:t>Do you believe this dysfunction is part of your life?</a:t>
            </a:r>
          </a:p>
          <a:p>
            <a:pPr lvl="3"/>
            <a:r>
              <a:rPr lang="en-US" sz="1200" kern="1200" dirty="0">
                <a:solidFill>
                  <a:schemeClr val="tx1"/>
                </a:solidFill>
                <a:effectLst/>
                <a:latin typeface="+mn-lt"/>
                <a:ea typeface="+mn-ea"/>
                <a:cs typeface="+mn-cs"/>
              </a:rPr>
              <a:t>Is this truly a problem?</a:t>
            </a:r>
          </a:p>
          <a:p>
            <a:pPr rtl="0" fontAlgn="base"/>
            <a:endParaRPr lang="en-US" sz="1200" b="0" i="0" u="none" strike="noStrike" kern="1200" dirty="0">
              <a:solidFill>
                <a:schemeClr val="tx1"/>
              </a:solidFill>
              <a:effectLst/>
              <a:latin typeface="+mn-lt"/>
              <a:ea typeface="+mn-ea"/>
              <a:cs typeface="+mn-cs"/>
            </a:endParaRPr>
          </a:p>
          <a:p>
            <a:pPr rtl="0" fontAlgn="base"/>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10</a:t>
            </a:fld>
            <a:endParaRPr lang="en-US"/>
          </a:p>
        </p:txBody>
      </p:sp>
    </p:spTree>
    <p:extLst>
      <p:ext uri="{BB962C8B-B14F-4D97-AF65-F5344CB8AC3E}">
        <p14:creationId xmlns:p14="http://schemas.microsoft.com/office/powerpoint/2010/main" val="4096728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11</a:t>
            </a:fld>
            <a:endParaRPr lang="en-US"/>
          </a:p>
        </p:txBody>
      </p:sp>
    </p:spTree>
    <p:extLst>
      <p:ext uri="{BB962C8B-B14F-4D97-AF65-F5344CB8AC3E}">
        <p14:creationId xmlns:p14="http://schemas.microsoft.com/office/powerpoint/2010/main" val="169060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Story: </a:t>
            </a:r>
            <a:r>
              <a:rPr lang="en-US" dirty="0"/>
              <a:t>from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Uplook</a:t>
            </a:r>
            <a:r>
              <a:rPr lang="en-US" sz="1200" kern="1200" dirty="0">
                <a:solidFill>
                  <a:schemeClr val="tx1"/>
                </a:solidFill>
                <a:effectLst/>
                <a:latin typeface="+mn-lt"/>
                <a:ea typeface="+mn-ea"/>
                <a:cs typeface="+mn-cs"/>
              </a:rPr>
              <a:t> School, Greenfield, MA (~2000)</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 student groups to have a teaching performance in 3 parts: </a:t>
            </a:r>
          </a:p>
          <a:p>
            <a:pPr lvl="2"/>
            <a:r>
              <a:rPr lang="en-US" sz="1200" kern="1200" dirty="0">
                <a:solidFill>
                  <a:schemeClr val="tx1"/>
                </a:solidFill>
                <a:effectLst/>
                <a:latin typeface="+mn-lt"/>
                <a:ea typeface="+mn-ea"/>
                <a:cs typeface="+mn-cs"/>
              </a:rPr>
              <a:t>Story</a:t>
            </a:r>
          </a:p>
          <a:p>
            <a:pPr lvl="2"/>
            <a:r>
              <a:rPr lang="en-US" sz="1200" kern="1200" dirty="0">
                <a:solidFill>
                  <a:schemeClr val="tx1"/>
                </a:solidFill>
                <a:effectLst/>
                <a:latin typeface="+mn-lt"/>
                <a:ea typeface="+mn-ea"/>
                <a:cs typeface="+mn-cs"/>
              </a:rPr>
              <a:t>Experiential</a:t>
            </a:r>
          </a:p>
          <a:p>
            <a:pPr lvl="2"/>
            <a:r>
              <a:rPr lang="en-US" sz="1200" kern="1200" dirty="0">
                <a:solidFill>
                  <a:schemeClr val="tx1"/>
                </a:solidFill>
                <a:effectLst/>
                <a:latin typeface="+mn-lt"/>
                <a:ea typeface="+mn-ea"/>
                <a:cs typeface="+mn-cs"/>
              </a:rPr>
              <a:t>Reflect on Deeper Message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Fable #77 The First Teacher … </a:t>
            </a:r>
            <a:r>
              <a:rPr lang="en-US" sz="1200" i="1" kern="1200" dirty="0">
                <a:solidFill>
                  <a:schemeClr val="tx1"/>
                </a:solidFill>
                <a:effectLst/>
                <a:latin typeface="+mn-lt"/>
                <a:ea typeface="+mn-ea"/>
                <a:cs typeface="+mn-cs"/>
              </a:rPr>
              <a:t>TRUE TEACHERS MAY LOOK LIKE FOLLOWERS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Fable #132 The Lamb Prodigy … </a:t>
            </a:r>
            <a:r>
              <a:rPr lang="en-US" sz="1200" i="1" kern="1200" dirty="0">
                <a:solidFill>
                  <a:schemeClr val="tx1"/>
                </a:solidFill>
                <a:effectLst/>
                <a:latin typeface="+mn-lt"/>
                <a:ea typeface="+mn-ea"/>
                <a:cs typeface="+mn-cs"/>
              </a:rPr>
              <a:t>YOU ARE YOUR OWN BEST TEACHER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en-US" sz="1200" i="1" kern="1200" dirty="0">
                <a:solidFill>
                  <a:schemeClr val="tx1"/>
                </a:solidFill>
                <a:effectLst/>
                <a:latin typeface="+mn-lt"/>
                <a:ea typeface="+mn-ea"/>
                <a:cs typeface="+mn-cs"/>
              </a:rPr>
            </a:br>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12</a:t>
            </a:fld>
            <a:endParaRPr lang="en-US"/>
          </a:p>
        </p:txBody>
      </p:sp>
    </p:spTree>
    <p:extLst>
      <p:ext uri="{BB962C8B-B14F-4D97-AF65-F5344CB8AC3E}">
        <p14:creationId xmlns:p14="http://schemas.microsoft.com/office/powerpoint/2010/main" val="1000432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Interaction #15</a:t>
            </a:r>
          </a:p>
          <a:p>
            <a:pPr rtl="0" fontAlgn="base"/>
            <a:endParaRPr lang="en-US" sz="1200" b="0" i="0" u="none" strike="noStrike"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Another test of how awake you are is to ask these 3 questions of yourself </a:t>
            </a:r>
          </a:p>
          <a:p>
            <a:pPr lvl="3"/>
            <a:r>
              <a:rPr lang="en-US" sz="1200" kern="1200" dirty="0">
                <a:solidFill>
                  <a:schemeClr val="tx1"/>
                </a:solidFill>
                <a:effectLst/>
                <a:latin typeface="+mn-lt"/>
                <a:ea typeface="+mn-ea"/>
                <a:cs typeface="+mn-cs"/>
              </a:rPr>
              <a:t>Am I a noun or a verb? </a:t>
            </a:r>
          </a:p>
          <a:p>
            <a:pPr lvl="3"/>
            <a:r>
              <a:rPr lang="en-US" sz="1200" kern="1200" dirty="0">
                <a:solidFill>
                  <a:schemeClr val="tx1"/>
                </a:solidFill>
                <a:effectLst/>
                <a:latin typeface="+mn-lt"/>
                <a:ea typeface="+mn-ea"/>
                <a:cs typeface="+mn-cs"/>
              </a:rPr>
              <a:t>Am I a human being, a human doing, or a human becoming? </a:t>
            </a:r>
          </a:p>
          <a:p>
            <a:pPr lvl="3"/>
            <a:r>
              <a:rPr lang="en-US" sz="1200" kern="1200" dirty="0">
                <a:solidFill>
                  <a:schemeClr val="tx1"/>
                </a:solidFill>
                <a:effectLst/>
                <a:latin typeface="+mn-lt"/>
                <a:ea typeface="+mn-ea"/>
                <a:cs typeface="+mn-cs"/>
              </a:rPr>
              <a:t>Can I embody the paradox of being both and neither?</a:t>
            </a:r>
          </a:p>
          <a:p>
            <a:pPr rtl="0" fontAlgn="base"/>
            <a:endParaRPr lang="en-US" sz="1200" b="0" i="0" u="none" strike="noStrike" kern="1200" dirty="0">
              <a:solidFill>
                <a:schemeClr val="tx1"/>
              </a:solidFill>
              <a:effectLst/>
              <a:latin typeface="+mn-lt"/>
              <a:ea typeface="+mn-ea"/>
              <a:cs typeface="+mn-cs"/>
            </a:endParaRPr>
          </a:p>
          <a:p>
            <a:pPr rtl="0" fontAlgn="base"/>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13</a:t>
            </a:fld>
            <a:endParaRPr lang="en-US"/>
          </a:p>
        </p:txBody>
      </p:sp>
    </p:spTree>
    <p:extLst>
      <p:ext uri="{BB962C8B-B14F-4D97-AF65-F5344CB8AC3E}">
        <p14:creationId xmlns:p14="http://schemas.microsoft.com/office/powerpoint/2010/main" val="38478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14</a:t>
            </a:fld>
            <a:endParaRPr lang="en-US"/>
          </a:p>
        </p:txBody>
      </p:sp>
    </p:spTree>
    <p:extLst>
      <p:ext uri="{BB962C8B-B14F-4D97-AF65-F5344CB8AC3E}">
        <p14:creationId xmlns:p14="http://schemas.microsoft.com/office/powerpoint/2010/main" val="495392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i="1"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School of Living Arts, Candler, NC (2020)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Find a way to say, "Watch out for listening too literally to great teachers or great books."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The HOPI language can outside the separation of subject and predicate, and the use of tenses.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“Only then, will you transcend tense</a:t>
            </a:r>
          </a:p>
          <a:p>
            <a:r>
              <a:rPr lang="en-US" sz="1200" kern="1200" dirty="0">
                <a:solidFill>
                  <a:schemeClr val="tx1"/>
                </a:solidFill>
                <a:effectLst/>
                <a:latin typeface="+mn-lt"/>
                <a:ea typeface="+mn-ea"/>
                <a:cs typeface="+mn-cs"/>
              </a:rPr>
              <a:t>To fully be here now.</a:t>
            </a:r>
          </a:p>
          <a:p>
            <a:r>
              <a:rPr lang="en-US" sz="1200" kern="1200" dirty="0">
                <a:solidFill>
                  <a:schemeClr val="tx1"/>
                </a:solidFill>
                <a:effectLst/>
                <a:latin typeface="+mn-lt"/>
                <a:ea typeface="+mn-ea"/>
                <a:cs typeface="+mn-cs"/>
              </a:rPr>
              <a:t>Only then, no harm </a:t>
            </a:r>
          </a:p>
          <a:p>
            <a:r>
              <a:rPr lang="en-US" sz="1200" kern="1200" dirty="0">
                <a:solidFill>
                  <a:schemeClr val="tx1"/>
                </a:solidFill>
                <a:effectLst/>
                <a:latin typeface="+mn-lt"/>
                <a:ea typeface="+mn-ea"/>
                <a:cs typeface="+mn-cs"/>
              </a:rPr>
              <a:t>will the universe proffer</a:t>
            </a:r>
          </a:p>
          <a:p>
            <a:r>
              <a:rPr lang="en-US" sz="1200" kern="1200" dirty="0">
                <a:solidFill>
                  <a:schemeClr val="tx1"/>
                </a:solidFill>
                <a:effectLst/>
                <a:latin typeface="+mn-lt"/>
                <a:ea typeface="+mn-ea"/>
                <a:cs typeface="+mn-cs"/>
              </a:rPr>
              <a:t>nor you to her,</a:t>
            </a:r>
          </a:p>
          <a:p>
            <a:r>
              <a:rPr lang="en-US" sz="1200" kern="1200" dirty="0">
                <a:solidFill>
                  <a:schemeClr val="tx1"/>
                </a:solidFill>
                <a:effectLst/>
                <a:latin typeface="+mn-lt"/>
                <a:ea typeface="+mn-ea"/>
                <a:cs typeface="+mn-cs"/>
              </a:rPr>
              <a:t>for you will be</a:t>
            </a:r>
          </a:p>
          <a:p>
            <a:r>
              <a:rPr lang="en-US" sz="1200" kern="1200" dirty="0">
                <a:solidFill>
                  <a:schemeClr val="tx1"/>
                </a:solidFill>
                <a:effectLst/>
                <a:latin typeface="+mn-lt"/>
                <a:ea typeface="+mn-ea"/>
                <a:cs typeface="+mn-cs"/>
              </a:rPr>
              <a:t>not you but she</a:t>
            </a:r>
          </a:p>
          <a:p>
            <a:r>
              <a:rPr lang="en-US" sz="1200" kern="1200" dirty="0">
                <a:solidFill>
                  <a:schemeClr val="tx1"/>
                </a:solidFill>
                <a:effectLst/>
                <a:latin typeface="+mn-lt"/>
                <a:ea typeface="+mn-ea"/>
                <a:cs typeface="+mn-cs"/>
              </a:rPr>
              <a:t>and both – the universal Great Integrity.”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(Laozi, 2005/circa 500 BC, Verse 13 Identity, Tao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ching</a:t>
            </a:r>
            <a:r>
              <a:rPr lang="en-US" sz="1200" kern="1200" dirty="0">
                <a:solidFill>
                  <a:schemeClr val="tx1"/>
                </a:solidFill>
                <a:effectLst/>
                <a:latin typeface="+mn-lt"/>
                <a:ea typeface="+mn-ea"/>
                <a:cs typeface="+mn-cs"/>
              </a:rPr>
              <a:t> : a new translation &amp; commentary)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i="1" kern="1200" dirty="0">
              <a:solidFill>
                <a:schemeClr val="tx1"/>
              </a:solidFill>
              <a:effectLst/>
              <a:latin typeface="+mn-lt"/>
              <a:ea typeface="+mn-ea"/>
              <a:cs typeface="+mn-cs"/>
            </a:endParaRPr>
          </a:p>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15</a:t>
            </a:fld>
            <a:endParaRPr lang="en-US"/>
          </a:p>
        </p:txBody>
      </p:sp>
    </p:spTree>
    <p:extLst>
      <p:ext uri="{BB962C8B-B14F-4D97-AF65-F5344CB8AC3E}">
        <p14:creationId xmlns:p14="http://schemas.microsoft.com/office/powerpoint/2010/main" val="1349018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Let’s look at other people’s stories (what the U.S. calls Social Studies or the study of History). </a:t>
            </a:r>
          </a:p>
          <a:p>
            <a:r>
              <a:rPr lang="en-US"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Before, in the old school view of ancients and indigenous, we used the word ‘Primitive’ to describe peoples who were </a:t>
            </a:r>
            <a:r>
              <a:rPr lang="en-US" sz="1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‘not civilized’ . </a:t>
            </a:r>
            <a:r>
              <a:rPr lang="en-US"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Research describes this as a projection of modern head thinking onto: ancients, indigenous</a:t>
            </a:r>
            <a:r>
              <a:rPr lang="en-US" sz="1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and also onto children. We used to jump to the conclusion that if a culture did not use grammar like us, then they were somehow inferior.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Here is an example from the terrific set of interviews of Benjamin Lee Whorf  (later to launch the Sapir Whorf Hypothesis) of how the North American Hopi would communicate about a flash or spark from a fire … </a:t>
            </a:r>
          </a:p>
          <a:p>
            <a:endParaRPr lang="en-US"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[READ SLIDE] </a:t>
            </a:r>
          </a:p>
          <a:p>
            <a:endParaRPr lang="en-US"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Perhaps we could see the lack of separation as an acknowledgement of UNITY or ONENESS.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meditation we see that the unity of time is necessary in order to be here, now – increase our presence.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quantum physics we need to imagine the objects of the physical world connected in order to make sense of entanglement and the observer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thoughts of a Hopi about events always include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both</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space and time, for neither is found alone in his world view. Thus his language gets along adequately without tenses for its verbs, and permits him to think habitually in terms of space-time. Properly to understand Einstein's relativity a Westerner must abandon his spoken tongue and take to the language of calculus. But a Hopi, Whorf implies, has a sort of calculus built into him.” (Whorf &amp; Carroll, 1964, p. viii)</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Perhaps we could teach that the Hopi were - and are to this day - quite advanced in their lack of separation of subject and predicate in grammar. According to linguistic research, several ancient cultures did not see human beings as nouns. Neither did they see us as verbs – </a:t>
            </a:r>
            <a:r>
              <a:rPr lang="en-US" sz="1200" i="1" dirty="0"/>
              <a:t>human doings</a:t>
            </a:r>
            <a:r>
              <a:rPr lang="en-US" sz="1200" dirty="0"/>
              <a:t>. Perhaps if we could learn from them, we could move forward as a species to see ourselves as </a:t>
            </a:r>
            <a:r>
              <a:rPr lang="en-US" sz="1200" i="1" dirty="0"/>
              <a:t>human </a:t>
            </a:r>
            <a:r>
              <a:rPr lang="en-US" sz="1200" i="1" dirty="0" err="1"/>
              <a:t>becomings</a:t>
            </a:r>
            <a:r>
              <a:rPr lang="en-US" sz="1200"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Perhaps we could learn to move forward with both legs, with both lobes of the brain, with both head and heart.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lvl="0"/>
            <a:r>
              <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16</a:t>
            </a:fld>
            <a:endParaRPr lang="en-US"/>
          </a:p>
        </p:txBody>
      </p:sp>
    </p:spTree>
    <p:extLst>
      <p:ext uri="{BB962C8B-B14F-4D97-AF65-F5344CB8AC3E}">
        <p14:creationId xmlns:p14="http://schemas.microsoft.com/office/powerpoint/2010/main" val="2739586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"Verse 20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SADNESS OF SUPERFICIALITIES AND OF THE UNFULFILLED GREAT INTEGRITY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sometimes deeply depressing to be a rebel,</a:t>
            </a:r>
          </a:p>
          <a:p>
            <a:r>
              <a:rPr lang="en-US" sz="1200" kern="1200" dirty="0">
                <a:solidFill>
                  <a:schemeClr val="tx1"/>
                </a:solidFill>
                <a:effectLst/>
                <a:latin typeface="+mn-lt"/>
                <a:ea typeface="+mn-ea"/>
                <a:cs typeface="+mn-cs"/>
              </a:rPr>
              <a:t>knowing that we can never share most people's way of life, nor can they share ours.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Schooling stuffs the brains of our children with trivia.</a:t>
            </a:r>
          </a:p>
          <a:p>
            <a:r>
              <a:rPr lang="en-US" sz="1200" kern="1200" dirty="0">
                <a:solidFill>
                  <a:schemeClr val="tx1"/>
                </a:solidFill>
                <a:effectLst/>
                <a:latin typeface="+mn-lt"/>
                <a:ea typeface="+mn-ea"/>
                <a:cs typeface="+mn-cs"/>
              </a:rPr>
              <a:t>The more trivia, the more their anxieties.</a:t>
            </a:r>
          </a:p>
          <a:p>
            <a:r>
              <a:rPr lang="en-US" sz="1200" kern="1200" dirty="0">
                <a:solidFill>
                  <a:schemeClr val="tx1"/>
                </a:solidFill>
                <a:effectLst/>
                <a:latin typeface="+mn-lt"/>
                <a:ea typeface="+mn-ea"/>
                <a:cs typeface="+mn-cs"/>
              </a:rPr>
              <a:t>They indoctrinate the children to believe that the consequences are grave</a:t>
            </a:r>
          </a:p>
          <a:p>
            <a:r>
              <a:rPr lang="en-US" sz="1200" kern="1200" dirty="0">
                <a:solidFill>
                  <a:schemeClr val="tx1"/>
                </a:solidFill>
                <a:effectLst/>
                <a:latin typeface="+mn-lt"/>
                <a:ea typeface="+mn-ea"/>
                <a:cs typeface="+mn-cs"/>
              </a:rPr>
              <a:t>when they fail to distinguish "good" from "evil", and agreement from disagreement.</a:t>
            </a:r>
          </a:p>
          <a:p>
            <a:r>
              <a:rPr lang="en-US" sz="1200" kern="1200" dirty="0">
                <a:solidFill>
                  <a:schemeClr val="tx1"/>
                </a:solidFill>
                <a:effectLst/>
                <a:latin typeface="+mn-lt"/>
                <a:ea typeface="+mn-ea"/>
                <a:cs typeface="+mn-cs"/>
              </a:rPr>
              <a:t>What gross nonsense!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escape the rubbish of all this so-called knowledge,</a:t>
            </a:r>
          </a:p>
          <a:p>
            <a:r>
              <a:rPr lang="en-US" sz="1200" kern="1200" dirty="0">
                <a:solidFill>
                  <a:schemeClr val="tx1"/>
                </a:solidFill>
                <a:effectLst/>
                <a:latin typeface="+mn-lt"/>
                <a:ea typeface="+mn-ea"/>
                <a:cs typeface="+mn-cs"/>
              </a:rPr>
              <a:t>in the winter people run to the great feasts of lamb, pork, and ox,</a:t>
            </a:r>
          </a:p>
          <a:p>
            <a:r>
              <a:rPr lang="en-US" sz="1200" kern="1200" dirty="0">
                <a:solidFill>
                  <a:schemeClr val="tx1"/>
                </a:solidFill>
                <a:effectLst/>
                <a:latin typeface="+mn-lt"/>
                <a:ea typeface="+mn-ea"/>
                <a:cs typeface="+mn-cs"/>
              </a:rPr>
              <a:t>and they climb high in the mountains to view the first signs of spring.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so different! Having no desire for the trivialities,</a:t>
            </a:r>
          </a:p>
          <a:p>
            <a:r>
              <a:rPr lang="en-US" sz="1200" kern="1200" dirty="0">
                <a:solidFill>
                  <a:schemeClr val="tx1"/>
                </a:solidFill>
                <a:effectLst/>
                <a:latin typeface="+mn-lt"/>
                <a:ea typeface="+mn-ea"/>
                <a:cs typeface="+mn-cs"/>
              </a:rPr>
              <a:t>nor for their compensations, we are like infants not yet knowing how to laugh!</a:t>
            </a:r>
          </a:p>
          <a:p>
            <a:r>
              <a:rPr lang="en-US" sz="1200" kern="1200" dirty="0">
                <a:solidFill>
                  <a:schemeClr val="tx1"/>
                </a:solidFill>
                <a:effectLst/>
                <a:latin typeface="+mn-lt"/>
                <a:ea typeface="+mn-ea"/>
                <a:cs typeface="+mn-cs"/>
              </a:rPr>
              <a:t>Ever wandering, and having no home to which we may return.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most people are obsessed with superficialities, we feel empty.</a:t>
            </a:r>
          </a:p>
          <a:p>
            <a:r>
              <a:rPr lang="en-US" sz="1200" kern="1200" dirty="0">
                <a:solidFill>
                  <a:schemeClr val="tx1"/>
                </a:solidFill>
                <a:effectLst/>
                <a:latin typeface="+mn-lt"/>
                <a:ea typeface="+mn-ea"/>
                <a:cs typeface="+mn-cs"/>
              </a:rPr>
              <a:t>While most people feel they know so much, we feel simple-minded.</a:t>
            </a:r>
          </a:p>
          <a:p>
            <a:r>
              <a:rPr lang="en-US" sz="1200" kern="1200" dirty="0">
                <a:solidFill>
                  <a:schemeClr val="tx1"/>
                </a:solidFill>
                <a:effectLst/>
                <a:latin typeface="+mn-lt"/>
                <a:ea typeface="+mn-ea"/>
                <a:cs typeface="+mn-cs"/>
              </a:rPr>
              <a:t>While most people believe they live happily in the best of all possible worlds,</a:t>
            </a:r>
          </a:p>
          <a:p>
            <a:r>
              <a:rPr lang="en-US" sz="1200" kern="1200" dirty="0">
                <a:solidFill>
                  <a:schemeClr val="tx1"/>
                </a:solidFill>
                <a:effectLst/>
                <a:latin typeface="+mn-lt"/>
                <a:ea typeface="+mn-ea"/>
                <a:cs typeface="+mn-cs"/>
              </a:rPr>
              <a:t>we are depressed to witness this world!</a:t>
            </a:r>
          </a:p>
          <a:p>
            <a:r>
              <a:rPr lang="en-US" sz="1200" kern="1200" dirty="0">
                <a:solidFill>
                  <a:schemeClr val="tx1"/>
                </a:solidFill>
                <a:effectLst/>
                <a:latin typeface="+mn-lt"/>
                <a:ea typeface="+mn-ea"/>
                <a:cs typeface="+mn-cs"/>
              </a:rPr>
              <a:t>It is so painful to know that we will always be outsiders,</a:t>
            </a:r>
          </a:p>
          <a:p>
            <a:r>
              <a:rPr lang="en-US" sz="1200" kern="1200" dirty="0">
                <a:solidFill>
                  <a:schemeClr val="tx1"/>
                </a:solidFill>
                <a:effectLst/>
                <a:latin typeface="+mn-lt"/>
                <a:ea typeface="+mn-ea"/>
                <a:cs typeface="+mn-cs"/>
              </a:rPr>
              <a:t>endlessly moving like the ocean, aimlessly blowing like the wind.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we fear what others fear, we don't treasure what others treasure.</a:t>
            </a:r>
          </a:p>
          <a:p>
            <a:r>
              <a:rPr lang="en-US" sz="1200" kern="1200" dirty="0">
                <a:solidFill>
                  <a:schemeClr val="tx1"/>
                </a:solidFill>
                <a:effectLst/>
                <a:latin typeface="+mn-lt"/>
                <a:ea typeface="+mn-ea"/>
                <a:cs typeface="+mn-cs"/>
              </a:rPr>
              <a:t>Our treasure is the Great Integrity.</a:t>
            </a:r>
          </a:p>
          <a:p>
            <a:r>
              <a:rPr lang="en-US" sz="1200" kern="1200" dirty="0">
                <a:solidFill>
                  <a:schemeClr val="tx1"/>
                </a:solidFill>
                <a:effectLst/>
                <a:latin typeface="+mn-lt"/>
                <a:ea typeface="+mn-ea"/>
                <a:cs typeface="+mn-cs"/>
              </a:rPr>
              <a:t>However, until it is shared, it will not be the Universal Integrity,</a:t>
            </a:r>
          </a:p>
          <a:p>
            <a:r>
              <a:rPr lang="en-US" sz="1200" kern="1200" dirty="0">
                <a:solidFill>
                  <a:schemeClr val="tx1"/>
                </a:solidFill>
                <a:effectLst/>
                <a:latin typeface="+mn-lt"/>
                <a:ea typeface="+mn-ea"/>
                <a:cs typeface="+mn-cs"/>
              </a:rPr>
              <a:t>for we are part of them, and they are part of 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Laozi, D. R. A. C. J. (2005/circa 500 BC). </a:t>
            </a:r>
            <a:r>
              <a:rPr lang="en-US" sz="1200" i="1" kern="1200" dirty="0">
                <a:solidFill>
                  <a:schemeClr val="tx1"/>
                </a:solidFill>
                <a:effectLst/>
                <a:latin typeface="+mn-lt"/>
                <a:ea typeface="+mn-ea"/>
                <a:cs typeface="+mn-cs"/>
              </a:rPr>
              <a:t>Tao </a:t>
            </a:r>
            <a:r>
              <a:rPr lang="en-US" sz="1200" i="1" kern="1200" dirty="0" err="1">
                <a:solidFill>
                  <a:schemeClr val="tx1"/>
                </a:solidFill>
                <a:effectLst/>
                <a:latin typeface="+mn-lt"/>
                <a:ea typeface="+mn-ea"/>
                <a:cs typeface="+mn-cs"/>
              </a:rPr>
              <a:t>te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ching</a:t>
            </a:r>
            <a:r>
              <a:rPr lang="en-US" sz="1200" i="1" kern="1200" dirty="0">
                <a:solidFill>
                  <a:schemeClr val="tx1"/>
                </a:solidFill>
                <a:effectLst/>
                <a:latin typeface="+mn-lt"/>
                <a:ea typeface="+mn-ea"/>
                <a:cs typeface="+mn-cs"/>
              </a:rPr>
              <a:t> : a new translation &amp; commentary</a:t>
            </a:r>
            <a:r>
              <a:rPr lang="en-US" sz="1200" kern="1200" dirty="0">
                <a:solidFill>
                  <a:schemeClr val="tx1"/>
                </a:solidFill>
                <a:effectLst/>
                <a:latin typeface="+mn-lt"/>
                <a:ea typeface="+mn-ea"/>
                <a:cs typeface="+mn-cs"/>
              </a:rPr>
              <a:t>. New York: Barnes &amp; Noble.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1DD50BE1-4FD0-F147-8FFA-900F9D04A107}" type="slidenum">
              <a:rPr lang="en-US" smtClean="0"/>
              <a:t>17</a:t>
            </a:fld>
            <a:endParaRPr lang="en-US"/>
          </a:p>
        </p:txBody>
      </p:sp>
    </p:spTree>
    <p:extLst>
      <p:ext uri="{BB962C8B-B14F-4D97-AF65-F5344CB8AC3E}">
        <p14:creationId xmlns:p14="http://schemas.microsoft.com/office/powerpoint/2010/main" val="2602371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18</a:t>
            </a:fld>
            <a:endParaRPr lang="en-US"/>
          </a:p>
        </p:txBody>
      </p:sp>
    </p:spTree>
    <p:extLst>
      <p:ext uri="{BB962C8B-B14F-4D97-AF65-F5344CB8AC3E}">
        <p14:creationId xmlns:p14="http://schemas.microsoft.com/office/powerpoint/2010/main" val="3657308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t>… </a:t>
            </a:r>
            <a:r>
              <a:rPr lang="en-US" sz="1800" i="0" dirty="0"/>
              <a:t>see the tree as a subject and predicate … see the tree as all tenses - the whole life of the tree – ironically, </a:t>
            </a:r>
            <a:r>
              <a:rPr lang="en-US" sz="1800" i="1" dirty="0"/>
              <a:t>it’s a flash</a:t>
            </a:r>
          </a:p>
          <a:p>
            <a:endParaRPr lang="en-US" sz="1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beauty is that we have representatives of ancient and indigenous wisdom right in our midst – the children.</a:t>
            </a:r>
          </a:p>
          <a:p>
            <a:endParaRPr lang="en-US" sz="1800" i="0" dirty="0"/>
          </a:p>
          <a:p>
            <a:r>
              <a:rPr lang="en-US" sz="1800" dirty="0"/>
              <a:t>***</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p>
            <a:pPr lvl="0"/>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p>
            <a:pPr lvl="0"/>
            <a:r>
              <a:rPr lang="en-US" sz="1800" b="1" dirty="0">
                <a:effectLst/>
                <a:latin typeface="Calibri" panose="020F0502020204030204" pitchFamily="34" charset="0"/>
                <a:ea typeface="Times New Roman" panose="02020603050405020304" pitchFamily="18" charset="0"/>
                <a:cs typeface="Calibri" panose="020F0502020204030204" pitchFamily="34" charset="0"/>
              </a:rPr>
              <a:t>Lao Tzu</a:t>
            </a:r>
          </a:p>
          <a:p>
            <a:pPr lvl="0"/>
            <a:r>
              <a:rPr lang="en-US" sz="1800" dirty="0">
                <a:effectLst/>
                <a:latin typeface="Calibri" panose="020F0502020204030204" pitchFamily="34" charset="0"/>
                <a:ea typeface="Times New Roman" panose="02020603050405020304" pitchFamily="18" charset="0"/>
                <a:cs typeface="Calibri" panose="020F0502020204030204" pitchFamily="34"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All things alike go through their processes of activity, and we see them return. When things have displayed their luxuriant growth, we see each of them return to its root. This returning to their root is what we call the state of stillness; and that stillness may be called a reporting that they have fulfilled their appointed end.” (Tzu, 2012/circa 500 BC, p. Verse 16)</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2"/>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William James</a:t>
            </a:r>
          </a:p>
          <a:p>
            <a:pPr lvl="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the faculty of voluntarily bringing back a wandering attention, over and over again, is the very root of judgment, character, and will. ... An education which should improve this faculty would be the education par excellence.” - William James</a:t>
            </a:r>
          </a:p>
          <a:p>
            <a:pPr lvl="1"/>
            <a:endParaRPr lang="en-US" sz="1800" dirty="0">
              <a:effectLst/>
              <a:latin typeface="Times New Roman" panose="02020603050405020304" pitchFamily="18" charset="0"/>
              <a:cs typeface="Times New Roman" panose="02020603050405020304" pitchFamily="18" charset="0"/>
            </a:endParaRPr>
          </a:p>
          <a:p>
            <a:pPr lvl="0"/>
            <a:r>
              <a:rPr lang="en-US" sz="1200" b="1"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Incarcerated Individuals</a:t>
            </a:r>
          </a:p>
          <a:p>
            <a:pPr lvl="0"/>
            <a:r>
              <a:rPr lang="en-US" sz="1200" b="1"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(On giving advice to a child)</a:t>
            </a:r>
          </a:p>
          <a:p>
            <a:pPr lvl="0"/>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"Don't do anything in the dark you wouldn't want to come to light." J. Powell</a:t>
            </a:r>
          </a:p>
          <a:p>
            <a:pPr lvl="0"/>
            <a:r>
              <a:rPr lang="en-US" sz="1200" dirty="0">
                <a:effectLst/>
                <a:latin typeface="Times New Roman" panose="02020603050405020304" pitchFamily="18" charset="0"/>
                <a:ea typeface="MS Mincho" panose="020B0604020202020204" pitchFamily="34" charset="0"/>
                <a:cs typeface="Times New Roman" panose="02020603050405020304" pitchFamily="18" charset="0"/>
              </a:rPr>
              <a:t>"Remember you are always loved. Love is gold. Give your gold to everyone you meet, just as it was given to you but never with a price. This is your treasure, nothing more, nothing less." J. LeJeune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"We all make mistakes. When you get knocked down you have to get back up. 'Fake it until you become it'" (A. </a:t>
            </a:r>
            <a:r>
              <a:rPr lang="en-US" sz="1800" dirty="0" err="1">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Kempeny</a:t>
            </a:r>
            <a:r>
              <a:rPr lang="en-US" sz="1800" dirty="0">
                <a:solidFill>
                  <a:srgbClr val="4472C4"/>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"I had people all the time telling me what I should do or shouldn't do, but I had to learn the hard way. My advice to you is always be honest regardless if it hurts someone's feelings because once the pain goes away they will respect you for your honesty. Never forget to be yourself, don't do things because everyone else is doing them, because when you get out of your character you will about 8 times out of 10 find yourself in an awkward situation. Young man the most important thing I can tell you is to love. Love your friends and family - even love your enemies. When you love, things you say and things you do for people won't go unnoticed because they'll know it came from a sincere heart. And always remember to love yourself, because you can't love others until you love yourself first." C. Barnes</a:t>
            </a:r>
          </a:p>
          <a:p>
            <a:pPr lvl="0"/>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"I've learned to not take family, friends or freedom for granted, at any given time any of these can be taken from you. ... my grandmother always told me, 'worrying is like rocking in a rocking chair, you can do it for days and never get anywhere.'" T. Lackey</a:t>
            </a:r>
          </a:p>
          <a:p>
            <a:pPr lvl="0"/>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"We all make mistakes. When you get knocked down you have to get back up. 'Fake it until you become it.'" A. </a:t>
            </a:r>
            <a:r>
              <a:rPr lang="en-US" sz="1200" dirty="0" err="1">
                <a:effectLst/>
                <a:latin typeface="Times New Roman" panose="02020603050405020304" pitchFamily="18" charset="0"/>
                <a:ea typeface="MS Mincho" panose="02020609040205080304" pitchFamily="49" charset="-128"/>
                <a:cs typeface="Times New Roman" panose="02020603050405020304" pitchFamily="18" charset="0"/>
              </a:rPr>
              <a:t>Kempeny</a:t>
            </a:r>
            <a:endParaRPr lang="en-US" sz="1200" dirty="0">
              <a:effectLst/>
              <a:latin typeface="Times New Roman" panose="02020603050405020304" pitchFamily="18" charset="0"/>
              <a:ea typeface="MS Mincho" panose="02020609040205080304" pitchFamily="49" charset="-128"/>
              <a:cs typeface="Times New Roman" panose="02020603050405020304" pitchFamily="18" charset="0"/>
            </a:endParaRPr>
          </a:p>
          <a:p>
            <a:pPr lvl="0"/>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"Son, do this for me if you can. Be a simple kind of man. Be someone people can love and understand. Be strong, tough and work hard, but also be caring, loving and sympathetic for those who are weaker than you. Always remember that family comes first. Take care and protect them with your love and compassion." T. </a:t>
            </a:r>
            <a:r>
              <a:rPr lang="en-US" sz="1200" dirty="0" err="1">
                <a:effectLst/>
                <a:latin typeface="Times New Roman" panose="02020603050405020304" pitchFamily="18" charset="0"/>
                <a:ea typeface="MS Mincho" panose="02020609040205080304" pitchFamily="49" charset="-128"/>
                <a:cs typeface="Times New Roman" panose="02020603050405020304" pitchFamily="18" charset="0"/>
              </a:rPr>
              <a:t>Joynes</a:t>
            </a:r>
            <a:endParaRPr lang="en-US" sz="1200" dirty="0">
              <a:effectLst/>
              <a:latin typeface="Times New Roman" panose="02020603050405020304" pitchFamily="18" charset="0"/>
              <a:ea typeface="MS Mincho" panose="02020609040205080304" pitchFamily="49" charset="-128"/>
              <a:cs typeface="Times New Roman" panose="02020603050405020304" pitchFamily="18" charset="0"/>
            </a:endParaRPr>
          </a:p>
          <a:p>
            <a:pPr lvl="1"/>
            <a:endParaRPr lang="en-US" sz="1200" dirty="0">
              <a:effectLst/>
              <a:latin typeface="Times New Roman" panose="02020603050405020304" pitchFamily="18" charset="0"/>
              <a:ea typeface="MS Mincho" panose="020B0604020202020204" pitchFamily="34" charset="0"/>
              <a:cs typeface="Times New Roman" panose="02020603050405020304" pitchFamily="18" charset="0"/>
            </a:endParaRPr>
          </a:p>
          <a:p>
            <a:pPr lvl="1"/>
            <a:endParaRPr lang="en-US" dirty="0"/>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19</a:t>
            </a:fld>
            <a:endParaRPr lang="en-US"/>
          </a:p>
        </p:txBody>
      </p:sp>
    </p:spTree>
    <p:extLst>
      <p:ext uri="{BB962C8B-B14F-4D97-AF65-F5344CB8AC3E}">
        <p14:creationId xmlns:p14="http://schemas.microsoft.com/office/powerpoint/2010/main" val="79268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a:t>
            </a:fld>
            <a:endParaRPr lang="en-US"/>
          </a:p>
        </p:txBody>
      </p:sp>
    </p:spTree>
    <p:extLst>
      <p:ext uri="{BB962C8B-B14F-4D97-AF65-F5344CB8AC3E}">
        <p14:creationId xmlns:p14="http://schemas.microsoft.com/office/powerpoint/2010/main" val="3765458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Interaction #16</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Exercise: Spend your next dollar as a gift - thinking of what it might do for the other.</a:t>
            </a:r>
          </a:p>
          <a:p>
            <a:pPr lvl="0"/>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Separateness leads to ownership which leads to separateness</a:t>
            </a:r>
          </a:p>
          <a:p>
            <a:pPr marL="171450" lvl="0" indent="-171450">
              <a:buFontTx/>
              <a:buChar char="-"/>
            </a:pP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We can overcome separateness with gifting ... those dollars do not have to be "mine-not-yours certificates", each one of them can be a gift, just waiting to be given.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Fable ​#122 The Koala Kingdom … </a:t>
            </a:r>
            <a:r>
              <a:rPr lang="en-US" sz="1200" i="1" kern="1200" dirty="0">
                <a:solidFill>
                  <a:schemeClr val="tx1"/>
                </a:solidFill>
                <a:effectLst/>
                <a:latin typeface="+mn-lt"/>
                <a:ea typeface="+mn-ea"/>
                <a:cs typeface="+mn-cs"/>
              </a:rPr>
              <a:t>IS SHARING REALLY INCONCEIVABLE?</a:t>
            </a:r>
            <a:endParaRPr lang="en-US" sz="1200"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20</a:t>
            </a:fld>
            <a:endParaRPr lang="en-US"/>
          </a:p>
        </p:txBody>
      </p:sp>
    </p:spTree>
    <p:extLst>
      <p:ext uri="{BB962C8B-B14F-4D97-AF65-F5344CB8AC3E}">
        <p14:creationId xmlns:p14="http://schemas.microsoft.com/office/powerpoint/2010/main" val="169590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21</a:t>
            </a:fld>
            <a:endParaRPr lang="en-US"/>
          </a:p>
        </p:txBody>
      </p:sp>
    </p:spTree>
    <p:extLst>
      <p:ext uri="{BB962C8B-B14F-4D97-AF65-F5344CB8AC3E}">
        <p14:creationId xmlns:p14="http://schemas.microsoft.com/office/powerpoint/2010/main" val="1678090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The Canadian Federal Government, Ottawa, Canada (~1990)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"it is the world that has been pulled over your eyes to blind you from the truth" (The Matrix)</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Fable #19 The 5 Rules of Living … </a:t>
            </a:r>
            <a:r>
              <a:rPr lang="en-US" sz="1200" i="1" kern="1200" dirty="0">
                <a:solidFill>
                  <a:schemeClr val="tx1"/>
                </a:solidFill>
                <a:effectLst/>
                <a:latin typeface="+mn-lt"/>
                <a:ea typeface="+mn-ea"/>
                <a:cs typeface="+mn-cs"/>
              </a:rPr>
              <a:t>SEPARATENESS IS A SUBTLE DECEPTION OF LIFE ON EARTH</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Fable #14 The Ox and the Mule … </a:t>
            </a:r>
            <a:r>
              <a:rPr lang="en-US" sz="1200" i="1" kern="1200" dirty="0">
                <a:solidFill>
                  <a:schemeClr val="tx1"/>
                </a:solidFill>
                <a:effectLst/>
                <a:latin typeface="+mn-lt"/>
                <a:ea typeface="+mn-ea"/>
                <a:cs typeface="+mn-cs"/>
              </a:rPr>
              <a:t>WE NEED TO PULL TOGETHER</a:t>
            </a:r>
          </a:p>
          <a:p>
            <a:pPr marL="171450" indent="-171450">
              <a:buFontTx/>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22</a:t>
            </a:fld>
            <a:endParaRPr lang="en-US"/>
          </a:p>
        </p:txBody>
      </p:sp>
    </p:spTree>
    <p:extLst>
      <p:ext uri="{BB962C8B-B14F-4D97-AF65-F5344CB8AC3E}">
        <p14:creationId xmlns:p14="http://schemas.microsoft.com/office/powerpoint/2010/main" val="127107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1DD50BE1-4FD0-F147-8FFA-900F9D04A107}" type="slidenum">
              <a:rPr lang="en-US" smtClean="0"/>
              <a:t>23</a:t>
            </a:fld>
            <a:endParaRPr lang="en-US"/>
          </a:p>
        </p:txBody>
      </p:sp>
    </p:spTree>
    <p:extLst>
      <p:ext uri="{BB962C8B-B14F-4D97-AF65-F5344CB8AC3E}">
        <p14:creationId xmlns:p14="http://schemas.microsoft.com/office/powerpoint/2010/main" val="61657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Confirm 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WAY TO AWAKEN SPIRITUALLY IS - INTUITIVE EDUCATION – THIS MEANS THINKING WITH YOUR HEART FIRST, THEN YOUR HEAD, SECOND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Transform yourself through head/heart integration or left/right brain integration // ed is 180 degrees &amp; kids know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3</a:t>
            </a:fld>
            <a:endParaRPr lang="en-US"/>
          </a:p>
        </p:txBody>
      </p:sp>
    </p:spTree>
    <p:extLst>
      <p:ext uri="{BB962C8B-B14F-4D97-AF65-F5344CB8AC3E}">
        <p14:creationId xmlns:p14="http://schemas.microsoft.com/office/powerpoint/2010/main" val="342723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References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(2013). </a:t>
            </a:r>
            <a:r>
              <a:rPr lang="en-US" sz="1800" i="1" dirty="0">
                <a:effectLst/>
                <a:latin typeface="Times New Roman" panose="02020603050405020304" pitchFamily="18" charset="0"/>
                <a:ea typeface="Times New Roman" panose="02020603050405020304" pitchFamily="18" charset="0"/>
              </a:rPr>
              <a:t>The possible role of intuition in the child's epistemic beliefs in the Piagetian data set.</a:t>
            </a:r>
            <a:r>
              <a:rPr lang="en-US" sz="1800" dirty="0">
                <a:effectLst/>
                <a:latin typeface="Times New Roman" panose="02020603050405020304" pitchFamily="18" charset="0"/>
                <a:ea typeface="Times New Roman" panose="02020603050405020304" pitchFamily="18" charset="0"/>
              </a:rPr>
              <a:t> (Ph.D. Dissertation). UNCC, Charlotte, NC. DAI/A 74-11(E) database. (3589794)</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(2018). </a:t>
            </a:r>
            <a:r>
              <a:rPr lang="en-US" sz="1800" i="1" dirty="0">
                <a:effectLst/>
                <a:latin typeface="Times New Roman" panose="02020603050405020304" pitchFamily="18" charset="0"/>
                <a:ea typeface="Times New Roman" panose="02020603050405020304" pitchFamily="18" charset="0"/>
              </a:rPr>
              <a:t>The next version of you: 12 stories that highlight the use of intuition to update your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(2020a).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3).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(2020b).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2).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(2020c). </a:t>
            </a:r>
            <a:r>
              <a:rPr lang="en-US" sz="1800" i="1" dirty="0" err="1">
                <a:effectLst/>
                <a:latin typeface="Times New Roman" panose="02020603050405020304" pitchFamily="18" charset="0"/>
                <a:ea typeface="Times New Roman" panose="02020603050405020304" pitchFamily="18" charset="0"/>
              </a:rPr>
              <a:t>Bickart’s</a:t>
            </a:r>
            <a:r>
              <a:rPr lang="en-US" sz="1800" i="1" dirty="0">
                <a:effectLst/>
                <a:latin typeface="Times New Roman" panose="02020603050405020304" pitchFamily="18" charset="0"/>
                <a:ea typeface="Times New Roman" panose="02020603050405020304" pitchFamily="18" charset="0"/>
              </a:rPr>
              <a:t> Just-in-Time Fables</a:t>
            </a:r>
            <a:r>
              <a:rPr lang="en-US" sz="1800" dirty="0">
                <a:effectLst/>
                <a:latin typeface="Times New Roman" panose="02020603050405020304" pitchFamily="18" charset="0"/>
                <a:ea typeface="Times New Roman" panose="02020603050405020304" pitchFamily="18" charset="0"/>
              </a:rPr>
              <a:t> (Vol. 1).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Bickart, J. (2022). </a:t>
            </a:r>
            <a:r>
              <a:rPr lang="en-US" sz="1800" i="1" dirty="0">
                <a:effectLst/>
                <a:latin typeface="Times New Roman" panose="02020603050405020304" pitchFamily="18" charset="0"/>
                <a:ea typeface="Times New Roman" panose="02020603050405020304" pitchFamily="18" charset="0"/>
              </a:rPr>
              <a:t>20 Opportunities to Transform Yourself While Teaching</a:t>
            </a:r>
            <a:r>
              <a:rPr lang="en-US" sz="1800" dirty="0">
                <a:effectLst/>
                <a:latin typeface="Times New Roman" panose="02020603050405020304" pitchFamily="18" charset="0"/>
                <a:ea typeface="Times New Roman" panose="02020603050405020304" pitchFamily="18" charset="0"/>
              </a:rPr>
              <a:t>. Asheville, NC: Red Shirt Interactive Group.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(2021). </a:t>
            </a:r>
            <a:r>
              <a:rPr lang="en-US" sz="1800" i="1" dirty="0">
                <a:effectLst/>
                <a:latin typeface="Times New Roman" panose="02020603050405020304" pitchFamily="18" charset="0"/>
                <a:ea typeface="Times New Roman" panose="02020603050405020304" pitchFamily="18" charset="0"/>
              </a:rPr>
              <a:t>METAHUMAN : unleashing your infinite potential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HARMONY CROWN.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Chopra, D., Ford, D., &amp; Williamson, M. (2010). </a:t>
            </a:r>
            <a:r>
              <a:rPr lang="en-US" sz="1800" i="1" dirty="0">
                <a:effectLst/>
                <a:latin typeface="Times New Roman" panose="02020603050405020304" pitchFamily="18" charset="0"/>
                <a:ea typeface="Times New Roman" panose="02020603050405020304" pitchFamily="18" charset="0"/>
              </a:rPr>
              <a:t>The shadow effect: Illuminating the hidden power of your true self</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HarperOne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(1994). Flow : living at the peak of your abilities. Niles, Ill.: Nightingale-Conant Corp.</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Csikszentmihalyi, M., &amp; Pratt, S. (2017). Finding flow : [the psychology of engagement with everyday life].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Darling-Hammond, L. (2010). </a:t>
            </a:r>
            <a:r>
              <a:rPr lang="en-US" sz="1800" i="1" dirty="0">
                <a:effectLst/>
                <a:latin typeface="Times New Roman" panose="02020603050405020304" pitchFamily="18" charset="0"/>
                <a:ea typeface="Times New Roman" panose="02020603050405020304" pitchFamily="18" charset="0"/>
              </a:rPr>
              <a:t>The flat world and education: how America's commitment to equity will determine our future</a:t>
            </a:r>
            <a:r>
              <a:rPr lang="en-US" sz="1800" dirty="0">
                <a:effectLst/>
                <a:latin typeface="Times New Roman" panose="02020603050405020304" pitchFamily="18" charset="0"/>
                <a:ea typeface="Times New Roman" panose="02020603050405020304" pitchFamily="18" charset="0"/>
              </a:rPr>
              <a:t>. New York: Teachers College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(1910). </a:t>
            </a:r>
            <a:r>
              <a:rPr lang="en-US" sz="1800" i="1" dirty="0">
                <a:effectLst/>
                <a:latin typeface="Times New Roman" panose="02020603050405020304" pitchFamily="18" charset="0"/>
                <a:ea typeface="Times New Roman" panose="02020603050405020304" pitchFamily="18" charset="0"/>
              </a:rPr>
              <a:t>How we think</a:t>
            </a:r>
            <a:r>
              <a:rPr lang="en-US" sz="1800" dirty="0">
                <a:effectLst/>
                <a:latin typeface="Times New Roman" panose="02020603050405020304" pitchFamily="18" charset="0"/>
                <a:ea typeface="Times New Roman" panose="02020603050405020304" pitchFamily="18" charset="0"/>
              </a:rPr>
              <a:t>. Boston: D.C. Heath &amp; Co.</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Dewey, J. (1916/2005). </a:t>
            </a:r>
            <a:r>
              <a:rPr lang="en-US" sz="1800" i="1" dirty="0">
                <a:effectLst/>
                <a:latin typeface="Times New Roman" panose="02020603050405020304" pitchFamily="18" charset="0"/>
                <a:ea typeface="Times New Roman" panose="02020603050405020304" pitchFamily="18" charset="0"/>
              </a:rPr>
              <a:t>Democracy and education: An introduction to the philosophy of education</a:t>
            </a:r>
            <a:r>
              <a:rPr lang="en-US" sz="1800" dirty="0">
                <a:effectLst/>
                <a:latin typeface="Times New Roman" panose="02020603050405020304" pitchFamily="18" charset="0"/>
                <a:ea typeface="Times New Roman" panose="02020603050405020304" pitchFamily="18" charset="0"/>
              </a:rPr>
              <a:t>. New York: </a:t>
            </a:r>
            <a:r>
              <a:rPr lang="en-US" sz="1800" dirty="0" err="1">
                <a:effectLst/>
                <a:latin typeface="Times New Roman" panose="02020603050405020304" pitchFamily="18" charset="0"/>
                <a:ea typeface="Times New Roman" panose="02020603050405020304" pitchFamily="18" charset="0"/>
              </a:rPr>
              <a:t>Cosimo</a:t>
            </a:r>
            <a:r>
              <a:rPr lang="en-US" sz="1800" dirty="0">
                <a:effectLst/>
                <a:latin typeface="Times New Roman" panose="02020603050405020304" pitchFamily="18" charset="0"/>
                <a:ea typeface="Times New Roman" panose="02020603050405020304" pitchFamily="18" charset="0"/>
              </a:rPr>
              <a:t> Classics.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Dintersmith</a:t>
            </a:r>
            <a:r>
              <a:rPr lang="en-US" sz="1800" dirty="0">
                <a:effectLst/>
                <a:latin typeface="Times New Roman" panose="02020603050405020304" pitchFamily="18" charset="0"/>
                <a:ea typeface="Times New Roman" panose="02020603050405020304" pitchFamily="18" charset="0"/>
              </a:rPr>
              <a:t>, T. (2018). What school could be : insights and inspiration from teachers across America. </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(2017). </a:t>
            </a:r>
            <a:r>
              <a:rPr lang="en-US" sz="1800" i="1" dirty="0">
                <a:effectLst/>
                <a:latin typeface="Times New Roman" panose="02020603050405020304" pitchFamily="18" charset="0"/>
                <a:ea typeface="Times New Roman" panose="02020603050405020304" pitchFamily="18" charset="0"/>
              </a:rPr>
              <a:t>Becoming supernatural: how common people are doing the uncommon</a:t>
            </a:r>
            <a:r>
              <a:rPr lang="en-US" sz="1800" dirty="0">
                <a:effectLst/>
                <a:latin typeface="Times New Roman" panose="02020603050405020304" pitchFamily="18" charset="0"/>
                <a:ea typeface="Times New Roman" panose="02020603050405020304" pitchFamily="18" charset="0"/>
              </a:rPr>
              <a:t>. Carlsbad: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&amp; Boyce, A. (2016). </a:t>
            </a:r>
            <a:r>
              <a:rPr lang="en-US" sz="1800" i="1" dirty="0">
                <a:effectLst/>
                <a:latin typeface="Times New Roman" panose="02020603050405020304" pitchFamily="18" charset="0"/>
                <a:ea typeface="Times New Roman" panose="02020603050405020304" pitchFamily="18" charset="0"/>
              </a:rPr>
              <a:t>You Are the Placebo</a:t>
            </a:r>
            <a:r>
              <a:rPr lang="en-US" sz="1800" dirty="0">
                <a:effectLst/>
                <a:latin typeface="Times New Roman" panose="02020603050405020304" pitchFamily="18" charset="0"/>
                <a:ea typeface="Times New Roman" panose="02020603050405020304" pitchFamily="18" charset="0"/>
              </a:rPr>
              <a:t>. [United States]: Author's Republic : Made available through hoopla.</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Dispenza</a:t>
            </a:r>
            <a:r>
              <a:rPr lang="en-US" sz="1800" dirty="0">
                <a:effectLst/>
                <a:latin typeface="Times New Roman" panose="02020603050405020304" pitchFamily="18" charset="0"/>
                <a:ea typeface="Times New Roman" panose="02020603050405020304" pitchFamily="18" charset="0"/>
              </a:rPr>
              <a:t>, J., Knight, J. Z., &amp; Encephalon, L. L. C. (2005). Mastering the art of observation. Rainier, WA: Encephalon.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a:t>
            </a:r>
            <a:r>
              <a:rPr lang="en-US" sz="1800" dirty="0" err="1">
                <a:effectLst/>
                <a:latin typeface="Times New Roman" panose="02020603050405020304" pitchFamily="18" charset="0"/>
                <a:ea typeface="Times New Roman" panose="02020603050405020304" pitchFamily="18" charset="0"/>
              </a:rPr>
              <a:t>Boutsikaris</a:t>
            </a:r>
            <a:r>
              <a:rPr lang="en-US" sz="1800" dirty="0">
                <a:effectLst/>
                <a:latin typeface="Times New Roman" panose="02020603050405020304" pitchFamily="18" charset="0"/>
                <a:ea typeface="Times New Roman" panose="02020603050405020304" pitchFamily="18" charset="0"/>
              </a:rPr>
              <a:t>, D. (2006). </a:t>
            </a:r>
            <a:r>
              <a:rPr lang="en-US" sz="1800" i="1" dirty="0">
                <a:effectLst/>
                <a:latin typeface="Times New Roman" panose="02020603050405020304" pitchFamily="18" charset="0"/>
                <a:ea typeface="Times New Roman" panose="02020603050405020304" pitchFamily="18" charset="0"/>
              </a:rPr>
              <a:t>Social intelligence the new science of human relationships</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Senge, P. M. (2007). </a:t>
            </a:r>
            <a:r>
              <a:rPr lang="en-US" sz="1800" i="1" dirty="0">
                <a:effectLst/>
                <a:latin typeface="Times New Roman" panose="02020603050405020304" pitchFamily="18" charset="0"/>
                <a:ea typeface="Times New Roman" panose="02020603050405020304" pitchFamily="18" charset="0"/>
              </a:rPr>
              <a:t>Working with presence</a:t>
            </a:r>
            <a:r>
              <a:rPr lang="en-US" sz="1800" dirty="0">
                <a:effectLst/>
                <a:latin typeface="Times New Roman" panose="02020603050405020304" pitchFamily="18" charset="0"/>
                <a:ea typeface="Times New Roman" panose="02020603050405020304" pitchFamily="18" charset="0"/>
              </a:rPr>
              <a:t>. New York: Audio Renaissance.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Goleman, D., &amp; Whitener, B. (2005). Emotional intelligence. Prince Frederick, MD: Landmark Audiobooks.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González, J. M., &amp; Darling-Hammond, L. (1997). </a:t>
            </a:r>
            <a:r>
              <a:rPr lang="en-US" sz="1800" i="1" dirty="0">
                <a:effectLst/>
                <a:latin typeface="Times New Roman" panose="02020603050405020304" pitchFamily="18" charset="0"/>
                <a:ea typeface="Times New Roman" panose="02020603050405020304" pitchFamily="18" charset="0"/>
              </a:rPr>
              <a:t>New concepts for new challenges: Professional development for teachers of immigrant youth</a:t>
            </a:r>
            <a:r>
              <a:rPr lang="en-US" sz="1800" dirty="0">
                <a:effectLst/>
                <a:latin typeface="Times New Roman" panose="02020603050405020304" pitchFamily="18" charset="0"/>
                <a:ea typeface="Times New Roman" panose="02020603050405020304" pitchFamily="18" charset="0"/>
              </a:rPr>
              <a:t>. [Washington, D.C.], McHenry, IL: Center for Applied Linguistics ; Delta Systems Co.</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Gurwitz</a:t>
            </a:r>
            <a:r>
              <a:rPr lang="en-US" sz="1800" dirty="0">
                <a:effectLst/>
                <a:latin typeface="Times New Roman" panose="02020603050405020304" pitchFamily="18" charset="0"/>
                <a:ea typeface="Times New Roman" panose="02020603050405020304" pitchFamily="18" charset="0"/>
              </a:rPr>
              <a:t>, A. S., Darling-Hammond, L., Pease, S. R., Education., U. S. D. o., &amp; Corporation., R. (1981). </a:t>
            </a:r>
            <a:r>
              <a:rPr lang="en-US" sz="1800" i="1" dirty="0">
                <a:effectLst/>
                <a:latin typeface="Times New Roman" panose="02020603050405020304" pitchFamily="18" charset="0"/>
                <a:ea typeface="Times New Roman" panose="02020603050405020304" pitchFamily="18" charset="0"/>
              </a:rPr>
              <a:t>Maintenance of effort provisions: An instrument of federalism in education</a:t>
            </a:r>
            <a:r>
              <a:rPr lang="en-US" sz="1800" dirty="0">
                <a:effectLst/>
                <a:latin typeface="Times New Roman" panose="02020603050405020304" pitchFamily="18" charset="0"/>
                <a:ea typeface="Times New Roman" panose="02020603050405020304" pitchFamily="18" charset="0"/>
              </a:rPr>
              <a:t>. Santa Monica, CA: Rand Corp.</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Haggstrom</a:t>
            </a:r>
            <a:r>
              <a:rPr lang="en-US" sz="1800" dirty="0">
                <a:effectLst/>
                <a:latin typeface="Times New Roman" panose="02020603050405020304" pitchFamily="18" charset="0"/>
                <a:ea typeface="Times New Roman" panose="02020603050405020304" pitchFamily="18" charset="0"/>
              </a:rPr>
              <a:t>, G. W., Darling-Hammond, L., </a:t>
            </a:r>
            <a:r>
              <a:rPr lang="en-US" sz="1800" dirty="0" err="1">
                <a:effectLst/>
                <a:latin typeface="Times New Roman" panose="02020603050405020304" pitchFamily="18" charset="0"/>
                <a:ea typeface="Times New Roman" panose="02020603050405020304" pitchFamily="18" charset="0"/>
              </a:rPr>
              <a:t>Grissmer</a:t>
            </a:r>
            <a:r>
              <a:rPr lang="en-US" sz="1800" dirty="0">
                <a:effectLst/>
                <a:latin typeface="Times New Roman" panose="02020603050405020304" pitchFamily="18" charset="0"/>
                <a:ea typeface="Times New Roman" panose="02020603050405020304" pitchFamily="18" charset="0"/>
              </a:rPr>
              <a:t>, D. W., &amp; Center for the Study of the Teaching Profession (Rand Corporation). (1988). </a:t>
            </a:r>
            <a:r>
              <a:rPr lang="en-US" sz="1800" i="1" dirty="0">
                <a:effectLst/>
                <a:latin typeface="Times New Roman" panose="02020603050405020304" pitchFamily="18" charset="0"/>
                <a:ea typeface="Times New Roman" panose="02020603050405020304" pitchFamily="18" charset="0"/>
              </a:rPr>
              <a:t>Assessing teacher supply and demand</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(2001). </a:t>
            </a:r>
            <a:r>
              <a:rPr lang="en-US" sz="1800" i="1" dirty="0">
                <a:effectLst/>
                <a:latin typeface="Times New Roman" panose="02020603050405020304" pitchFamily="18" charset="0"/>
                <a:ea typeface="Times New Roman" panose="02020603050405020304" pitchFamily="18" charset="0"/>
              </a:rPr>
              <a:t>From information to transformation: Education for the evolution of consciousness</a:t>
            </a:r>
            <a:r>
              <a:rPr lang="en-US" sz="1800" dirty="0">
                <a:effectLst/>
                <a:latin typeface="Times New Roman" panose="02020603050405020304" pitchFamily="18" charset="0"/>
                <a:ea typeface="Times New Roman" panose="02020603050405020304" pitchFamily="18" charset="0"/>
              </a:rPr>
              <a:t>. New York: P. Lang.</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(2010). </a:t>
            </a:r>
            <a:r>
              <a:rPr lang="en-US" sz="1800" i="1" dirty="0">
                <a:effectLst/>
                <a:latin typeface="Times New Roman" panose="02020603050405020304" pitchFamily="18" charset="0"/>
                <a:ea typeface="Times New Roman" panose="02020603050405020304" pitchFamily="18" charset="0"/>
              </a:rPr>
              <a:t>The secret spiritual world of children the breakthrough discovery that profoundly alters our conventional view of children's mystical experiences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S.l.</a:t>
            </a:r>
            <a:r>
              <a:rPr lang="en-US" sz="1800" dirty="0">
                <a:effectLst/>
                <a:latin typeface="Times New Roman" panose="02020603050405020304" pitchFamily="18" charset="0"/>
                <a:ea typeface="Times New Roman" panose="02020603050405020304" pitchFamily="18" charset="0"/>
              </a:rPr>
              <a:t>]: New World Library.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(2014a). </a:t>
            </a:r>
            <a:r>
              <a:rPr lang="en-US" sz="1800" i="1" dirty="0">
                <a:effectLst/>
                <a:latin typeface="Times New Roman" panose="02020603050405020304" pitchFamily="18" charset="0"/>
                <a:ea typeface="Times New Roman" panose="02020603050405020304" pitchFamily="18" charset="0"/>
              </a:rPr>
              <a:t>The four virtues : presence, heart, wisdom, creation</a:t>
            </a:r>
            <a:r>
              <a:rPr lang="en-US" sz="1800" dirty="0">
                <a:effectLst/>
                <a:latin typeface="Times New Roman" panose="02020603050405020304" pitchFamily="18" charset="0"/>
                <a:ea typeface="Times New Roman" panose="02020603050405020304" pitchFamily="18" charset="0"/>
              </a:rPr>
              <a:t>. New York: Atria Books/Beyond Words.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Hart, T. (2014b). </a:t>
            </a:r>
            <a:r>
              <a:rPr lang="en-US" sz="1800" i="1" dirty="0">
                <a:effectLst/>
                <a:latin typeface="Times New Roman" panose="02020603050405020304" pitchFamily="18" charset="0"/>
                <a:ea typeface="Times New Roman" panose="02020603050405020304" pitchFamily="18" charset="0"/>
              </a:rPr>
              <a:t>The integrative mind : transformative education for a world on fire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Koppich</a:t>
            </a:r>
            <a:r>
              <a:rPr lang="en-US" sz="1800" dirty="0">
                <a:effectLst/>
                <a:latin typeface="Times New Roman" panose="02020603050405020304" pitchFamily="18" charset="0"/>
                <a:ea typeface="Times New Roman" panose="02020603050405020304" pitchFamily="18" charset="0"/>
              </a:rPr>
              <a:t>, J., </a:t>
            </a:r>
            <a:r>
              <a:rPr lang="en-US" sz="1800" dirty="0" err="1">
                <a:effectLst/>
                <a:latin typeface="Times New Roman" panose="02020603050405020304" pitchFamily="18" charset="0"/>
                <a:ea typeface="Times New Roman" panose="02020603050405020304" pitchFamily="18" charset="0"/>
              </a:rPr>
              <a:t>Merseth</a:t>
            </a:r>
            <a:r>
              <a:rPr lang="en-US" sz="1800" dirty="0">
                <a:effectLst/>
                <a:latin typeface="Times New Roman" panose="02020603050405020304" pitchFamily="18" charset="0"/>
                <a:ea typeface="Times New Roman" panose="02020603050405020304" pitchFamily="18" charset="0"/>
              </a:rPr>
              <a:t>, K. K.,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a five-year program</a:t>
            </a:r>
            <a:r>
              <a:rPr lang="en-US" sz="1800" dirty="0">
                <a:effectLst/>
                <a:latin typeface="Times New Roman" panose="02020603050405020304" pitchFamily="18" charset="0"/>
                <a:ea typeface="Times New Roman" panose="02020603050405020304" pitchFamily="18" charset="0"/>
              </a:rPr>
              <a:t>. Washington, DC: AACTE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Kuhn, T. S. (2004). </a:t>
            </a:r>
            <a:r>
              <a:rPr lang="en-US" sz="1800" i="1" dirty="0">
                <a:effectLst/>
                <a:latin typeface="Times New Roman" panose="02020603050405020304" pitchFamily="18" charset="0"/>
                <a:ea typeface="Times New Roman" panose="02020603050405020304" pitchFamily="18" charset="0"/>
              </a:rPr>
              <a:t>The structure of scientific revolutions</a:t>
            </a:r>
            <a:r>
              <a:rPr lang="en-US" sz="1800" dirty="0">
                <a:effectLst/>
                <a:latin typeface="Times New Roman" panose="02020603050405020304" pitchFamily="18" charset="0"/>
                <a:ea typeface="Times New Roman" panose="02020603050405020304" pitchFamily="18" charset="0"/>
              </a:rPr>
              <a:t>. Chicago [</a:t>
            </a:r>
            <a:r>
              <a:rPr lang="en-US" sz="1800" dirty="0" err="1">
                <a:effectLst/>
                <a:latin typeface="Times New Roman" panose="02020603050405020304" pitchFamily="18" charset="0"/>
                <a:ea typeface="Times New Roman" panose="02020603050405020304" pitchFamily="18" charset="0"/>
              </a:rPr>
              <a:t>u.a.</a:t>
            </a:r>
            <a:r>
              <a:rPr lang="en-US" sz="1800" dirty="0">
                <a:effectLst/>
                <a:latin typeface="Times New Roman" panose="02020603050405020304" pitchFamily="18" charset="0"/>
                <a:ea typeface="Times New Roman" panose="02020603050405020304" pitchFamily="18" charset="0"/>
              </a:rPr>
              <a:t>]: Univ. of Chicago Press.</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Lantieri</a:t>
            </a:r>
            <a:r>
              <a:rPr lang="en-US" sz="1800" dirty="0">
                <a:effectLst/>
                <a:latin typeface="Times New Roman" panose="02020603050405020304" pitchFamily="18" charset="0"/>
                <a:ea typeface="Times New Roman" panose="02020603050405020304" pitchFamily="18" charset="0"/>
              </a:rPr>
              <a:t>, L. (2008). Building inner resilience. </a:t>
            </a:r>
            <a:r>
              <a:rPr lang="en-US" sz="1800" i="1" dirty="0">
                <a:effectLst/>
                <a:latin typeface="Times New Roman" panose="02020603050405020304" pitchFamily="18" charset="0"/>
                <a:ea typeface="Times New Roman" panose="02020603050405020304" pitchFamily="18" charset="0"/>
              </a:rPr>
              <a:t>Reclaiming Children and Youth, 17</a:t>
            </a:r>
            <a:r>
              <a:rPr lang="en-US" sz="1800" dirty="0">
                <a:effectLst/>
                <a:latin typeface="Times New Roman" panose="02020603050405020304" pitchFamily="18" charset="0"/>
                <a:ea typeface="Times New Roman" panose="02020603050405020304" pitchFamily="18" charset="0"/>
              </a:rPr>
              <a:t>(2), 43-46. </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Laozi, D. R. A. C. J. (2005/circa 500 BC). </a:t>
            </a:r>
            <a:r>
              <a:rPr lang="en-US" sz="1800" i="1" dirty="0">
                <a:effectLst/>
                <a:latin typeface="Times New Roman" panose="02020603050405020304" pitchFamily="18" charset="0"/>
                <a:ea typeface="Times New Roman" panose="02020603050405020304" pitchFamily="18" charset="0"/>
              </a:rPr>
              <a:t>Tao </a:t>
            </a:r>
            <a:r>
              <a:rPr lang="en-US" sz="1800" i="1" dirty="0" err="1">
                <a:effectLst/>
                <a:latin typeface="Times New Roman" panose="02020603050405020304" pitchFamily="18" charset="0"/>
                <a:ea typeface="Times New Roman" panose="02020603050405020304" pitchFamily="18" charset="0"/>
              </a:rPr>
              <a:t>te</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ching</a:t>
            </a:r>
            <a:r>
              <a:rPr lang="en-US" sz="1800" i="1" dirty="0">
                <a:effectLst/>
                <a:latin typeface="Times New Roman" panose="02020603050405020304" pitchFamily="18" charset="0"/>
                <a:ea typeface="Times New Roman" panose="02020603050405020304" pitchFamily="18" charset="0"/>
              </a:rPr>
              <a:t> : a new translation &amp; commentary</a:t>
            </a:r>
            <a:r>
              <a:rPr lang="en-US" sz="1800" dirty="0">
                <a:effectLst/>
                <a:latin typeface="Times New Roman" panose="02020603050405020304" pitchFamily="18" charset="0"/>
                <a:ea typeface="Times New Roman" panose="02020603050405020304" pitchFamily="18" charset="0"/>
              </a:rPr>
              <a:t>. New York: Barnes &amp; Noble.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(2005). </a:t>
            </a:r>
            <a:r>
              <a:rPr lang="en-US" sz="1800" i="1" dirty="0">
                <a:effectLst/>
                <a:latin typeface="Times New Roman" panose="02020603050405020304" pitchFamily="18" charset="0"/>
                <a:ea typeface="Times New Roman" panose="02020603050405020304" pitchFamily="18" charset="0"/>
              </a:rPr>
              <a:t>The biology of belief: Unleashing the power of consciousness, matter and miracles</a:t>
            </a:r>
            <a:r>
              <a:rPr lang="en-US" sz="1800" dirty="0">
                <a:effectLst/>
                <a:latin typeface="Times New Roman" panose="02020603050405020304" pitchFamily="18" charset="0"/>
                <a:ea typeface="Times New Roman" panose="02020603050405020304" pitchFamily="18" charset="0"/>
              </a:rPr>
              <a:t>. Santa Rosa, CA: Mountain of Love/Elite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(2006). </a:t>
            </a:r>
            <a:r>
              <a:rPr lang="en-US" sz="1800" i="1" dirty="0">
                <a:effectLst/>
                <a:latin typeface="Times New Roman" panose="02020603050405020304" pitchFamily="18" charset="0"/>
                <a:ea typeface="Times New Roman" panose="02020603050405020304" pitchFamily="18" charset="0"/>
              </a:rPr>
              <a:t>The wisdom of your cells: How your beliefs control your biology</a:t>
            </a:r>
            <a:r>
              <a:rPr lang="en-US" sz="1800" dirty="0">
                <a:effectLst/>
                <a:latin typeface="Times New Roman" panose="02020603050405020304" pitchFamily="18" charset="0"/>
                <a:ea typeface="Times New Roman" panose="02020603050405020304" pitchFamily="18" charset="0"/>
              </a:rPr>
              <a:t>. Boulder: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(2014). </a:t>
            </a:r>
            <a:r>
              <a:rPr lang="en-US" sz="1800" i="1" dirty="0">
                <a:effectLst/>
                <a:latin typeface="Times New Roman" panose="02020603050405020304" pitchFamily="18" charset="0"/>
                <a:ea typeface="Times New Roman" panose="02020603050405020304" pitchFamily="18" charset="0"/>
              </a:rPr>
              <a:t>The honeymoon effect: the science of creating heaven on earth</a:t>
            </a:r>
            <a:r>
              <a:rPr lang="en-US" sz="1800" dirty="0">
                <a:effectLst/>
                <a:latin typeface="Times New Roman" panose="02020603050405020304" pitchFamily="18" charset="0"/>
                <a:ea typeface="Times New Roman" panose="02020603050405020304" pitchFamily="18" charset="0"/>
              </a:rPr>
              <a:t>. Boulder, CO: Sounds True.</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Lipton, B. H., </a:t>
            </a:r>
            <a:r>
              <a:rPr lang="en-US" sz="1800" dirty="0" err="1">
                <a:effectLst/>
                <a:latin typeface="Times New Roman" panose="02020603050405020304" pitchFamily="18" charset="0"/>
                <a:ea typeface="Times New Roman" panose="02020603050405020304" pitchFamily="18" charset="0"/>
              </a:rPr>
              <a:t>Bhaerman</a:t>
            </a:r>
            <a:r>
              <a:rPr lang="en-US" sz="1800" dirty="0">
                <a:effectLst/>
                <a:latin typeface="Times New Roman" panose="02020603050405020304" pitchFamily="18" charset="0"/>
                <a:ea typeface="Times New Roman" panose="02020603050405020304" pitchFamily="18" charset="0"/>
              </a:rPr>
              <a:t>, S. (2009). </a:t>
            </a:r>
            <a:r>
              <a:rPr lang="en-US" sz="1800" i="1" dirty="0">
                <a:effectLst/>
                <a:latin typeface="Times New Roman" panose="02020603050405020304" pitchFamily="18" charset="0"/>
                <a:ea typeface="Times New Roman" panose="02020603050405020304" pitchFamily="18" charset="0"/>
              </a:rPr>
              <a:t>Spontaneous evolution: Our positive future (and a way to get there from here)</a:t>
            </a:r>
            <a:r>
              <a:rPr lang="en-US" sz="1800" dirty="0">
                <a:effectLst/>
                <a:latin typeface="Times New Roman" panose="02020603050405020304" pitchFamily="18" charset="0"/>
                <a:ea typeface="Times New Roman" panose="02020603050405020304" pitchFamily="18" charset="0"/>
              </a:rPr>
              <a:t>. Carlsbad, Calif.: Hay House.</a:t>
            </a:r>
          </a:p>
          <a:p>
            <a:pPr marL="45720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McGilchrist</a:t>
            </a:r>
            <a:r>
              <a:rPr lang="en-US" sz="1800" dirty="0">
                <a:effectLst/>
                <a:latin typeface="Times New Roman" panose="02020603050405020304" pitchFamily="18" charset="0"/>
                <a:ea typeface="Times New Roman" panose="02020603050405020304" pitchFamily="18" charset="0"/>
              </a:rPr>
              <a:t>, I. (2009). </a:t>
            </a:r>
            <a:r>
              <a:rPr lang="en-US" sz="1800" i="1" dirty="0">
                <a:effectLst/>
                <a:latin typeface="Times New Roman" panose="02020603050405020304" pitchFamily="18" charset="0"/>
                <a:ea typeface="Times New Roman" panose="02020603050405020304" pitchFamily="18" charset="0"/>
              </a:rPr>
              <a:t>The master and his emissary: the divided brain and the making of the Western world</a:t>
            </a:r>
            <a:r>
              <a:rPr lang="en-US" sz="1800" dirty="0">
                <a:effectLst/>
                <a:latin typeface="Times New Roman" panose="02020603050405020304" pitchFamily="18" charset="0"/>
                <a:ea typeface="Times New Roman" panose="02020603050405020304" pitchFamily="18" charset="0"/>
              </a:rPr>
              <a:t>. New Haven: Yale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(2015). </a:t>
            </a:r>
            <a:r>
              <a:rPr lang="en-US" sz="1800" i="1" dirty="0">
                <a:effectLst/>
                <a:latin typeface="Times New Roman" panose="02020603050405020304" pitchFamily="18" charset="0"/>
                <a:ea typeface="Times New Roman" panose="02020603050405020304" pitchFamily="18" charset="0"/>
              </a:rPr>
              <a:t>The spiritual child: The new science on parenting for health and lifelong thriving</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Miller, L. W. E. S. (2021). </a:t>
            </a:r>
            <a:r>
              <a:rPr lang="en-US" sz="1800" i="1" dirty="0">
                <a:effectLst/>
                <a:latin typeface="Times New Roman" panose="02020603050405020304" pitchFamily="18" charset="0"/>
                <a:ea typeface="Times New Roman" panose="02020603050405020304" pitchFamily="18" charset="0"/>
              </a:rPr>
              <a:t>The awakened brain : the new science of spirituality and our quest for an inspired life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Millman, J., &amp; Darling-Hammond, L. (1990). </a:t>
            </a:r>
            <a:r>
              <a:rPr lang="en-US" sz="1800" i="1" dirty="0">
                <a:effectLst/>
                <a:latin typeface="Times New Roman" panose="02020603050405020304" pitchFamily="18" charset="0"/>
                <a:ea typeface="Times New Roman" panose="02020603050405020304" pitchFamily="18" charset="0"/>
              </a:rPr>
              <a:t>The New handbook of teacher evaluation: assessing elementary and secondary school teachers</a:t>
            </a:r>
            <a:r>
              <a:rPr lang="en-US" sz="1800" dirty="0">
                <a:effectLst/>
                <a:latin typeface="Times New Roman" panose="02020603050405020304" pitchFamily="18" charset="0"/>
                <a:ea typeface="Times New Roman" panose="02020603050405020304" pitchFamily="18" charset="0"/>
              </a:rPr>
              <a:t>. Newbury Park, Calif.: Sage Publications.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(1993). </a:t>
            </a:r>
            <a:r>
              <a:rPr lang="en-US" sz="1800" i="1" dirty="0">
                <a:effectLst/>
                <a:latin typeface="Times New Roman" panose="02020603050405020304" pitchFamily="18" charset="0"/>
                <a:ea typeface="Times New Roman" panose="02020603050405020304" pitchFamily="18" charset="0"/>
              </a:rPr>
              <a:t>To know as we are known: Education as a spiritual journey</a:t>
            </a:r>
            <a:r>
              <a:rPr lang="en-US" sz="1800" dirty="0">
                <a:effectLst/>
                <a:latin typeface="Times New Roman" panose="02020603050405020304" pitchFamily="18" charset="0"/>
                <a:ea typeface="Times New Roman" panose="02020603050405020304" pitchFamily="18" charset="0"/>
              </a:rPr>
              <a:t>. San Francisco: </a:t>
            </a:r>
            <a:r>
              <a:rPr lang="en-US" sz="1800" dirty="0" err="1">
                <a:effectLst/>
                <a:latin typeface="Times New Roman" panose="02020603050405020304" pitchFamily="18" charset="0"/>
                <a:ea typeface="Times New Roman" panose="02020603050405020304" pitchFamily="18" charset="0"/>
              </a:rPr>
              <a:t>HarperSanFrancisco</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(1998). </a:t>
            </a:r>
            <a:r>
              <a:rPr lang="en-US" sz="1800" i="1" dirty="0">
                <a:effectLst/>
                <a:latin typeface="Times New Roman" panose="02020603050405020304" pitchFamily="18" charset="0"/>
                <a:ea typeface="Times New Roman" panose="02020603050405020304" pitchFamily="18" charset="0"/>
              </a:rPr>
              <a:t>The courage to teach: Exploring the inner landscape of a teacher's life</a:t>
            </a:r>
            <a:r>
              <a:rPr lang="en-US" sz="1800" dirty="0">
                <a:effectLst/>
                <a:latin typeface="Times New Roman" panose="02020603050405020304" pitchFamily="18" charset="0"/>
                <a:ea typeface="Times New Roman" panose="02020603050405020304" pitchFamily="18" charset="0"/>
              </a:rPr>
              <a:t>. San Francisco, Calif.: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(2004). </a:t>
            </a:r>
            <a:r>
              <a:rPr lang="en-US" sz="1800" i="1" dirty="0">
                <a:effectLst/>
                <a:latin typeface="Times New Roman" panose="02020603050405020304" pitchFamily="18" charset="0"/>
                <a:ea typeface="Times New Roman" panose="02020603050405020304" pitchFamily="18" charset="0"/>
              </a:rPr>
              <a:t>A hidden wholeness: The journey toward an undivided life: welcoming the soul and weaving community in a wounded world</a:t>
            </a:r>
            <a:r>
              <a:rPr lang="en-US" sz="1800" dirty="0">
                <a:effectLst/>
                <a:latin typeface="Times New Roman" panose="02020603050405020304" pitchFamily="18" charset="0"/>
                <a:ea typeface="Times New Roman" panose="02020603050405020304" pitchFamily="18" charset="0"/>
              </a:rPr>
              <a:t>. San Francisco, CA: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Palmer, P. J., Zajonc, A., &amp; Scribner, M. (2010). </a:t>
            </a:r>
            <a:r>
              <a:rPr lang="en-US" sz="1800" i="1" dirty="0">
                <a:effectLst/>
                <a:latin typeface="Times New Roman" panose="02020603050405020304" pitchFamily="18" charset="0"/>
                <a:ea typeface="Times New Roman" panose="02020603050405020304" pitchFamily="18" charset="0"/>
              </a:rPr>
              <a:t>The heart of higher education: a call to renewal</a:t>
            </a:r>
            <a:r>
              <a:rPr lang="en-US" sz="1800" dirty="0">
                <a:effectLst/>
                <a:latin typeface="Times New Roman" panose="02020603050405020304" pitchFamily="18" charset="0"/>
                <a:ea typeface="Times New Roman" panose="02020603050405020304" pitchFamily="18" charset="0"/>
              </a:rPr>
              <a:t>. San Francisco: Jossey-Bass.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(1929/2007). </a:t>
            </a:r>
            <a:r>
              <a:rPr lang="en-US" sz="1800" i="1" dirty="0">
                <a:effectLst/>
                <a:latin typeface="Times New Roman" panose="02020603050405020304" pitchFamily="18" charset="0"/>
                <a:ea typeface="Times New Roman" panose="02020603050405020304" pitchFamily="18" charset="0"/>
              </a:rPr>
              <a:t>The child's conception of the world</a:t>
            </a:r>
            <a:r>
              <a:rPr lang="en-US" sz="1800" dirty="0">
                <a:effectLst/>
                <a:latin typeface="Times New Roman" panose="02020603050405020304" pitchFamily="18" charset="0"/>
                <a:ea typeface="Times New Roman" panose="02020603050405020304" pitchFamily="18" charset="0"/>
              </a:rPr>
              <a:t>. Lanham, MD: Rowman &amp; Littlefield.</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(1950). </a:t>
            </a:r>
            <a:r>
              <a:rPr lang="en-US" sz="1800" i="1" dirty="0">
                <a:effectLst/>
                <a:latin typeface="Times New Roman" panose="02020603050405020304" pitchFamily="18" charset="0"/>
                <a:ea typeface="Times New Roman" panose="02020603050405020304" pitchFamily="18" charset="0"/>
              </a:rPr>
              <a:t>The psychology of intelligence</a:t>
            </a:r>
            <a:r>
              <a:rPr lang="en-US" sz="1800" dirty="0">
                <a:effectLst/>
                <a:latin typeface="Times New Roman" panose="02020603050405020304" pitchFamily="18" charset="0"/>
                <a:ea typeface="Times New Roman" panose="02020603050405020304" pitchFamily="18" charset="0"/>
              </a:rPr>
              <a:t>. London: Routledge &amp; Paul.</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(1959). </a:t>
            </a:r>
            <a:r>
              <a:rPr lang="en-US" sz="1800" i="1" dirty="0">
                <a:effectLst/>
                <a:latin typeface="Times New Roman" panose="02020603050405020304" pitchFamily="18" charset="0"/>
                <a:ea typeface="Times New Roman" panose="02020603050405020304" pitchFamily="18" charset="0"/>
              </a:rPr>
              <a:t>The language and thought of the child</a:t>
            </a:r>
            <a:r>
              <a:rPr lang="en-US" sz="1800" dirty="0">
                <a:effectLst/>
                <a:latin typeface="Times New Roman" panose="02020603050405020304" pitchFamily="18" charset="0"/>
                <a:ea typeface="Times New Roman" panose="02020603050405020304" pitchFamily="18" charset="0"/>
              </a:rPr>
              <a:t>. New York: Humanities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(1965). </a:t>
            </a:r>
            <a:r>
              <a:rPr lang="en-US" sz="1800" i="1" dirty="0">
                <a:effectLst/>
                <a:latin typeface="Times New Roman" panose="02020603050405020304" pitchFamily="18" charset="0"/>
                <a:ea typeface="Times New Roman" panose="02020603050405020304" pitchFamily="18" charset="0"/>
              </a:rPr>
              <a:t>The moral judgment of the child</a:t>
            </a:r>
            <a:r>
              <a:rPr lang="en-US" sz="1800" dirty="0">
                <a:effectLst/>
                <a:latin typeface="Times New Roman" panose="02020603050405020304" pitchFamily="18" charset="0"/>
                <a:ea typeface="Times New Roman" panose="02020603050405020304" pitchFamily="18" charset="0"/>
              </a:rPr>
              <a:t>. New York: Free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(1973). </a:t>
            </a:r>
            <a:r>
              <a:rPr lang="en-US" sz="1800" i="1" dirty="0">
                <a:effectLst/>
                <a:latin typeface="Times New Roman" panose="02020603050405020304" pitchFamily="18" charset="0"/>
                <a:ea typeface="Times New Roman" panose="02020603050405020304" pitchFamily="18" charset="0"/>
              </a:rPr>
              <a:t>The child and reality; problems of genetic psychology</a:t>
            </a:r>
            <a:r>
              <a:rPr lang="en-US" sz="1800" dirty="0">
                <a:effectLst/>
                <a:latin typeface="Times New Roman" panose="02020603050405020304" pitchFamily="18" charset="0"/>
                <a:ea typeface="Times New Roman" panose="02020603050405020304" pitchFamily="18" charset="0"/>
              </a:rPr>
              <a:t>. New York: Grossman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(1976). </a:t>
            </a:r>
            <a:r>
              <a:rPr lang="en-US" sz="1800" i="1" dirty="0">
                <a:effectLst/>
                <a:latin typeface="Times New Roman" panose="02020603050405020304" pitchFamily="18" charset="0"/>
                <a:ea typeface="Times New Roman" panose="02020603050405020304" pitchFamily="18" charset="0"/>
              </a:rPr>
              <a:t>The grasp of consciousness: action and concept in the young child</a:t>
            </a:r>
            <a:r>
              <a:rPr lang="en-US" sz="1800" dirty="0">
                <a:effectLst/>
                <a:latin typeface="Times New Roman" panose="02020603050405020304" pitchFamily="18" charset="0"/>
                <a:ea typeface="Times New Roman" panose="02020603050405020304" pitchFamily="18" charset="0"/>
              </a:rPr>
              <a:t>. Cambridge: Harvard University Press.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Inhelder</a:t>
            </a:r>
            <a:r>
              <a:rPr lang="en-US" sz="1800" dirty="0">
                <a:effectLst/>
                <a:latin typeface="Times New Roman" panose="02020603050405020304" pitchFamily="18" charset="0"/>
                <a:ea typeface="Times New Roman" panose="02020603050405020304" pitchFamily="18" charset="0"/>
              </a:rPr>
              <a:t>, B. (1969). </a:t>
            </a:r>
            <a:r>
              <a:rPr lang="en-US" sz="1800" i="1" dirty="0">
                <a:effectLst/>
                <a:latin typeface="Times New Roman" panose="02020603050405020304" pitchFamily="18" charset="0"/>
                <a:ea typeface="Times New Roman" panose="02020603050405020304" pitchFamily="18" charset="0"/>
              </a:rPr>
              <a:t>The psychology of the child</a:t>
            </a:r>
            <a:r>
              <a:rPr lang="en-US" sz="1800" dirty="0">
                <a:effectLst/>
                <a:latin typeface="Times New Roman" panose="02020603050405020304" pitchFamily="18" charset="0"/>
                <a:ea typeface="Times New Roman" panose="02020603050405020304" pitchFamily="18" charset="0"/>
              </a:rPr>
              <a:t>. New York: Basic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Piaget, J., &amp; </a:t>
            </a:r>
            <a:r>
              <a:rPr lang="en-US" sz="1800" dirty="0" err="1">
                <a:effectLst/>
                <a:latin typeface="Times New Roman" panose="02020603050405020304" pitchFamily="18" charset="0"/>
                <a:ea typeface="Times New Roman" panose="02020603050405020304" pitchFamily="18" charset="0"/>
              </a:rPr>
              <a:t>Valsiner</a:t>
            </a:r>
            <a:r>
              <a:rPr lang="en-US" sz="1800" dirty="0">
                <a:effectLst/>
                <a:latin typeface="Times New Roman" panose="02020603050405020304" pitchFamily="18" charset="0"/>
                <a:ea typeface="Times New Roman" panose="02020603050405020304" pitchFamily="18" charset="0"/>
              </a:rPr>
              <a:t>, J. (1927/2001). </a:t>
            </a:r>
            <a:r>
              <a:rPr lang="en-US" sz="1800" i="1" dirty="0">
                <a:effectLst/>
                <a:latin typeface="Times New Roman" panose="02020603050405020304" pitchFamily="18" charset="0"/>
                <a:ea typeface="Times New Roman" panose="02020603050405020304" pitchFamily="18" charset="0"/>
              </a:rPr>
              <a:t>The child's conception of physical causality</a:t>
            </a:r>
            <a:r>
              <a:rPr lang="en-US" sz="1800" dirty="0">
                <a:effectLst/>
                <a:latin typeface="Times New Roman" panose="02020603050405020304" pitchFamily="18" charset="0"/>
                <a:ea typeface="Times New Roman" panose="02020603050405020304" pitchFamily="18" charset="0"/>
              </a:rPr>
              <a:t>. New Brunswick (N. J.); London: Transaction Publishers.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(2000). </a:t>
            </a:r>
            <a:r>
              <a:rPr lang="en-US" sz="1800" i="1" dirty="0">
                <a:effectLst/>
                <a:latin typeface="Times New Roman" panose="02020603050405020304" pitchFamily="18" charset="0"/>
                <a:ea typeface="Times New Roman" panose="02020603050405020304" pitchFamily="18" charset="0"/>
              </a:rPr>
              <a:t>Schools that learn: A fifth discipline </a:t>
            </a:r>
            <a:r>
              <a:rPr lang="en-US" sz="1800" i="1" dirty="0" err="1">
                <a:effectLst/>
                <a:latin typeface="Times New Roman" panose="02020603050405020304" pitchFamily="18" charset="0"/>
                <a:ea typeface="Times New Roman" panose="02020603050405020304" pitchFamily="18" charset="0"/>
              </a:rPr>
              <a:t>fieldbook</a:t>
            </a:r>
            <a:r>
              <a:rPr lang="en-US" sz="1800" i="1" dirty="0">
                <a:effectLst/>
                <a:latin typeface="Times New Roman" panose="02020603050405020304" pitchFamily="18" charset="0"/>
                <a:ea typeface="Times New Roman" panose="02020603050405020304" pitchFamily="18" charset="0"/>
              </a:rPr>
              <a:t> for educators, parents, and everyone who cares about education</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Senge, P. M. (2008). </a:t>
            </a:r>
            <a:r>
              <a:rPr lang="en-US" sz="1800" i="1" dirty="0">
                <a:effectLst/>
                <a:latin typeface="Times New Roman" panose="02020603050405020304" pitchFamily="18" charset="0"/>
                <a:ea typeface="Times New Roman" panose="02020603050405020304" pitchFamily="18" charset="0"/>
              </a:rPr>
              <a:t>The necessary revolution : how individuals and organizations are working together to create a sustainable world</a:t>
            </a:r>
            <a:r>
              <a:rPr lang="en-US" sz="1800" dirty="0">
                <a:effectLst/>
                <a:latin typeface="Times New Roman" panose="02020603050405020304" pitchFamily="18" charset="0"/>
                <a:ea typeface="Times New Roman" panose="02020603050405020304" pitchFamily="18" charset="0"/>
              </a:rPr>
              <a:t>. New York: Doubleday.</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(2010). </a:t>
            </a:r>
            <a:r>
              <a:rPr lang="en-US" sz="1800" i="1" dirty="0">
                <a:effectLst/>
                <a:latin typeface="Times New Roman" panose="02020603050405020304" pitchFamily="18" charset="0"/>
                <a:ea typeface="Times New Roman" panose="02020603050405020304" pitchFamily="18" charset="0"/>
              </a:rPr>
              <a:t>Mindsight: the new science of personal transformation</a:t>
            </a:r>
            <a:r>
              <a:rPr lang="en-US" sz="1800" dirty="0">
                <a:effectLst/>
                <a:latin typeface="Times New Roman" panose="02020603050405020304" pitchFamily="18" charset="0"/>
                <a:ea typeface="Times New Roman" panose="02020603050405020304" pitchFamily="18" charset="0"/>
              </a:rPr>
              <a:t>. New York: Bantam Books.</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Siegel, D. J. (2018). </a:t>
            </a:r>
            <a:r>
              <a:rPr lang="en-US" sz="1800" i="1" dirty="0">
                <a:effectLst/>
                <a:latin typeface="Times New Roman" panose="02020603050405020304" pitchFamily="18" charset="0"/>
                <a:ea typeface="Times New Roman" panose="02020603050405020304" pitchFamily="18" charset="0"/>
              </a:rPr>
              <a:t>Aware : the science and practice of presence, a complete guide to the groundbreaking Wheel of Awareness meditation practice</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Skinner, B. F. (1953). </a:t>
            </a:r>
            <a:r>
              <a:rPr lang="en-US" sz="1800" i="1" dirty="0">
                <a:effectLst/>
                <a:latin typeface="Times New Roman" panose="02020603050405020304" pitchFamily="18" charset="0"/>
                <a:ea typeface="Times New Roman" panose="02020603050405020304" pitchFamily="18" charset="0"/>
              </a:rPr>
              <a:t>Science and human behavior</a:t>
            </a:r>
            <a:r>
              <a:rPr lang="en-US" sz="1800" dirty="0">
                <a:effectLst/>
                <a:latin typeface="Times New Roman" panose="02020603050405020304" pitchFamily="18" charset="0"/>
                <a:ea typeface="Times New Roman" panose="02020603050405020304" pitchFamily="18" charset="0"/>
              </a:rPr>
              <a:t>. New York: Macmillan.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Thorndike, E. L. (1913/2010). </a:t>
            </a:r>
            <a:r>
              <a:rPr lang="en-US" sz="1800" i="1" dirty="0">
                <a:effectLst/>
                <a:latin typeface="Times New Roman" panose="02020603050405020304" pitchFamily="18" charset="0"/>
                <a:ea typeface="Times New Roman" panose="02020603050405020304" pitchFamily="18" charset="0"/>
              </a:rPr>
              <a:t>Educational psychology</a:t>
            </a:r>
            <a:r>
              <a:rPr lang="en-US" sz="1800" dirty="0">
                <a:effectLst/>
                <a:latin typeface="Times New Roman" panose="02020603050405020304" pitchFamily="18" charset="0"/>
                <a:ea typeface="Times New Roman" panose="02020603050405020304" pitchFamily="18" charset="0"/>
              </a:rPr>
              <a:t>. [Charleston, SC]: </a:t>
            </a:r>
            <a:r>
              <a:rPr lang="en-US" sz="1800" dirty="0" err="1">
                <a:effectLst/>
                <a:latin typeface="Times New Roman" panose="02020603050405020304" pitchFamily="18" charset="0"/>
                <a:ea typeface="Times New Roman" panose="02020603050405020304" pitchFamily="18" charset="0"/>
              </a:rPr>
              <a:t>Nabu</a:t>
            </a:r>
            <a:r>
              <a:rPr lang="en-US" sz="1800" dirty="0">
                <a:effectLst/>
                <a:latin typeface="Times New Roman" panose="02020603050405020304" pitchFamily="18" charset="0"/>
                <a:ea typeface="Times New Roman" panose="02020603050405020304" pitchFamily="18" charset="0"/>
              </a:rPr>
              <a:t> Press, [</a:t>
            </a:r>
            <a:r>
              <a:rPr lang="en-US" sz="1800" dirty="0" err="1">
                <a:effectLst/>
                <a:latin typeface="Times New Roman" panose="02020603050405020304" pitchFamily="18" charset="0"/>
                <a:ea typeface="Times New Roman" panose="02020603050405020304" pitchFamily="18" charset="0"/>
              </a:rPr>
              <a:t>BiblioBazaar</a:t>
            </a:r>
            <a:r>
              <a:rPr lang="en-US" sz="1800" dirty="0">
                <a:effectLst/>
                <a:latin typeface="Times New Roman" panose="02020603050405020304" pitchFamily="18" charset="0"/>
                <a:ea typeface="Times New Roman" panose="02020603050405020304" pitchFamily="18" charset="0"/>
              </a:rPr>
              <a:t>].</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Berry, B., Profession., R. C. C. f. t. S. o. t. T., &amp; Education, N. I. o. (1987). </a:t>
            </a:r>
            <a:r>
              <a:rPr lang="en-US" sz="1800" i="1" dirty="0">
                <a:effectLst/>
                <a:latin typeface="Times New Roman" panose="02020603050405020304" pitchFamily="18" charset="0"/>
                <a:ea typeface="Times New Roman" panose="02020603050405020304" pitchFamily="18" charset="0"/>
              </a:rPr>
              <a:t>Effective teacher selection: From recruitment to retention</a:t>
            </a:r>
            <a:r>
              <a:rPr lang="en-US" sz="1800" dirty="0">
                <a:effectLst/>
                <a:latin typeface="Times New Roman" panose="02020603050405020304" pitchFamily="18" charset="0"/>
                <a:ea typeface="Times New Roman" panose="02020603050405020304" pitchFamily="18" charset="0"/>
              </a:rPr>
              <a:t>. Santa Monica, CA: Rand, Center for the Study of the Teaching Profession.</a:t>
            </a:r>
          </a:p>
          <a:p>
            <a:pPr marL="45720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Wise, A. E., Darling-Hammond, L., &amp; Klein, S. P. (1986). Evaluating the teaching skills of beginning teachers a report to the Senate Education Committee and House Education Committee. Santa Monica, Calif.: Rand,.</a:t>
            </a:r>
          </a:p>
          <a:p>
            <a:pPr marL="457200" marR="0" indent="-457200">
              <a:spcBef>
                <a:spcPts val="0"/>
              </a:spcBef>
              <a:spcAft>
                <a:spcPts val="1000"/>
              </a:spcAft>
            </a:pPr>
            <a:r>
              <a:rPr lang="en-US" sz="1800" dirty="0" err="1">
                <a:effectLst/>
                <a:latin typeface="Times New Roman" panose="02020603050405020304" pitchFamily="18" charset="0"/>
                <a:ea typeface="Times New Roman" panose="02020603050405020304" pitchFamily="18" charset="0"/>
              </a:rPr>
              <a:t>Zeichner</a:t>
            </a:r>
            <a:r>
              <a:rPr lang="en-US" sz="1800" dirty="0">
                <a:effectLst/>
                <a:latin typeface="Times New Roman" panose="02020603050405020304" pitchFamily="18" charset="0"/>
                <a:ea typeface="Times New Roman" panose="02020603050405020304" pitchFamily="18" charset="0"/>
              </a:rPr>
              <a:t>, K. M., Miller, L., </a:t>
            </a:r>
            <a:r>
              <a:rPr lang="en-US" sz="1800" dirty="0" err="1">
                <a:effectLst/>
                <a:latin typeface="Times New Roman" panose="02020603050405020304" pitchFamily="18" charset="0"/>
                <a:ea typeface="Times New Roman" panose="02020603050405020304" pitchFamily="18" charset="0"/>
              </a:rPr>
              <a:t>Silvernail</a:t>
            </a:r>
            <a:r>
              <a:rPr lang="en-US" sz="1800" dirty="0">
                <a:effectLst/>
                <a:latin typeface="Times New Roman" panose="02020603050405020304" pitchFamily="18" charset="0"/>
                <a:ea typeface="Times New Roman" panose="02020603050405020304" pitchFamily="18" charset="0"/>
              </a:rPr>
              <a:t>, D. L., Darling-Hammond, L., American Association of Colleges for Teacher Education., &amp; National Commission on Teaching &amp; America's Future (U.S.). (2000). </a:t>
            </a:r>
            <a:r>
              <a:rPr lang="en-US" sz="1800" i="1" dirty="0">
                <a:effectLst/>
                <a:latin typeface="Times New Roman" panose="02020603050405020304" pitchFamily="18" charset="0"/>
                <a:ea typeface="Times New Roman" panose="02020603050405020304" pitchFamily="18" charset="0"/>
              </a:rPr>
              <a:t>Studies of excellence in teacher education: Preparation in the undergraduate years</a:t>
            </a:r>
            <a:r>
              <a:rPr lang="en-US" sz="1800" dirty="0">
                <a:effectLst/>
                <a:latin typeface="Times New Roman" panose="02020603050405020304" pitchFamily="18" charset="0"/>
                <a:ea typeface="Times New Roman" panose="02020603050405020304" pitchFamily="18" charset="0"/>
              </a:rPr>
              <a:t>. Washington, DC: AACTE Publications.</a:t>
            </a:r>
            <a:endParaRPr lang="en-US" dirty="0"/>
          </a:p>
          <a:p>
            <a:r>
              <a:rPr lang="en-US" dirty="0"/>
              <a:t>***</a:t>
            </a:r>
          </a:p>
        </p:txBody>
      </p:sp>
      <p:sp>
        <p:nvSpPr>
          <p:cNvPr id="4" name="Slide Number Placeholder 3"/>
          <p:cNvSpPr>
            <a:spLocks noGrp="1"/>
          </p:cNvSpPr>
          <p:nvPr>
            <p:ph type="sldNum" sz="quarter" idx="5"/>
          </p:nvPr>
        </p:nvSpPr>
        <p:spPr/>
        <p:txBody>
          <a:bodyPr/>
          <a:lstStyle/>
          <a:p>
            <a:fld id="{1DD50BE1-4FD0-F147-8FFA-900F9D04A107}" type="slidenum">
              <a:rPr lang="en-US" smtClean="0"/>
              <a:t>4</a:t>
            </a:fld>
            <a:endParaRPr lang="en-US"/>
          </a:p>
        </p:txBody>
      </p:sp>
    </p:spTree>
    <p:extLst>
      <p:ext uri="{BB962C8B-B14F-4D97-AF65-F5344CB8AC3E}">
        <p14:creationId xmlns:p14="http://schemas.microsoft.com/office/powerpoint/2010/main" val="80147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Now comes my advice – my truths – please know that I know – these are for me – these are what I have spent 50 years trying to learn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In</a:t>
            </a:r>
            <a:r>
              <a:rPr lang="en-US" sz="1200" b="1" kern="1200" dirty="0">
                <a:solidFill>
                  <a:schemeClr val="tx1"/>
                </a:solidFill>
                <a:effectLst/>
                <a:latin typeface="+mn-lt"/>
                <a:ea typeface="+mn-ea"/>
                <a:cs typeface="+mn-cs"/>
              </a:rPr>
              <a:t> Claire Blatchford's </a:t>
            </a:r>
            <a:r>
              <a:rPr lang="en-US" sz="1200" i="1" kern="1200" dirty="0">
                <a:solidFill>
                  <a:schemeClr val="tx1"/>
                </a:solidFill>
                <a:effectLst/>
                <a:latin typeface="+mn-lt"/>
                <a:ea typeface="+mn-ea"/>
                <a:cs typeface="+mn-cs"/>
              </a:rPr>
              <a:t>Turning, </a:t>
            </a:r>
            <a:r>
              <a:rPr lang="en-US" sz="1200" kern="1200" dirty="0">
                <a:solidFill>
                  <a:schemeClr val="tx1"/>
                </a:solidFill>
                <a:effectLst/>
                <a:latin typeface="+mn-lt"/>
                <a:ea typeface="+mn-ea"/>
                <a:cs typeface="+mn-cs"/>
              </a:rPr>
              <a:t>give love and seek truth, not the other way around (Blatchford, C. H. (2001). </a:t>
            </a:r>
            <a:r>
              <a:rPr lang="en-US" sz="1200" i="1" kern="1200" dirty="0">
                <a:solidFill>
                  <a:schemeClr val="tx1"/>
                </a:solidFill>
                <a:effectLst/>
                <a:latin typeface="+mn-lt"/>
                <a:ea typeface="+mn-ea"/>
                <a:cs typeface="+mn-cs"/>
              </a:rPr>
              <a:t>Turning : words heard from within</a:t>
            </a:r>
            <a:r>
              <a:rPr lang="en-US" sz="1200" kern="1200" dirty="0">
                <a:solidFill>
                  <a:schemeClr val="tx1"/>
                </a:solidFill>
                <a:effectLst/>
                <a:latin typeface="+mn-lt"/>
                <a:ea typeface="+mn-ea"/>
                <a:cs typeface="+mn-cs"/>
              </a:rPr>
              <a:t>. Great Barrington, MA: Lindisfarne Books.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5</a:t>
            </a:fld>
            <a:endParaRPr lang="en-US"/>
          </a:p>
        </p:txBody>
      </p:sp>
    </p:spTree>
    <p:extLst>
      <p:ext uri="{BB962C8B-B14F-4D97-AF65-F5344CB8AC3E}">
        <p14:creationId xmlns:p14="http://schemas.microsoft.com/office/powerpoint/2010/main" val="290321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Interaction #13</a:t>
            </a:r>
          </a:p>
          <a:p>
            <a:pPr lvl="2"/>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As I gave physical education to Doug M. in high school, tossing balls, kicking huge crab soccer balls and playing ping pong while talking ... </a:t>
            </a:r>
            <a:r>
              <a:rPr lang="en-US" sz="1200" kern="1200">
                <a:solidFill>
                  <a:schemeClr val="tx1"/>
                </a:solidFill>
                <a:effectLst/>
                <a:latin typeface="+mn-lt"/>
                <a:ea typeface="+mn-ea"/>
                <a:cs typeface="+mn-cs"/>
              </a:rPr>
              <a:t>simply toss an object from one hand to the other.</a:t>
            </a:r>
            <a:endParaRPr lang="en-US" sz="1200" kern="1200" dirty="0">
              <a:solidFill>
                <a:schemeClr val="tx1"/>
              </a:solidFill>
              <a:effectLst/>
              <a:latin typeface="+mn-lt"/>
              <a:ea typeface="+mn-ea"/>
              <a:cs typeface="+mn-cs"/>
            </a:endParaRP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 The first and last exercise is always Meditation - let go of time and mind thought, returning to heart thought - return to the ever-present-here and the eternal-now.</a:t>
            </a: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 "time is always against us" (The Matrix)</a:t>
            </a:r>
          </a:p>
          <a:p>
            <a:pPr rtl="0" fontAlgn="base"/>
            <a:endParaRPr lang="en-US" sz="1200" b="0" i="0" u="none" strike="noStrike" kern="1200" dirty="0">
              <a:solidFill>
                <a:schemeClr val="tx1"/>
              </a:solidFill>
              <a:effectLst/>
              <a:latin typeface="+mn-lt"/>
              <a:ea typeface="+mn-ea"/>
              <a:cs typeface="+mn-cs"/>
            </a:endParaRPr>
          </a:p>
          <a:p>
            <a:pPr rtl="0" fontAlgn="base"/>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1DD50BE1-4FD0-F147-8FFA-900F9D04A107}" type="slidenum">
              <a:rPr lang="en-US" smtClean="0"/>
              <a:t>6</a:t>
            </a:fld>
            <a:endParaRPr lang="en-US"/>
          </a:p>
        </p:txBody>
      </p:sp>
    </p:spTree>
    <p:extLst>
      <p:ext uri="{BB962C8B-B14F-4D97-AF65-F5344CB8AC3E}">
        <p14:creationId xmlns:p14="http://schemas.microsoft.com/office/powerpoint/2010/main" val="1522148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7</a:t>
            </a:fld>
            <a:endParaRPr lang="en-US"/>
          </a:p>
        </p:txBody>
      </p:sp>
    </p:spTree>
    <p:extLst>
      <p:ext uri="{BB962C8B-B14F-4D97-AF65-F5344CB8AC3E}">
        <p14:creationId xmlns:p14="http://schemas.microsoft.com/office/powerpoint/2010/main" val="85986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These are hard won RIGHTS or perhaps PERMISSIONS from over a half century of an awakening teacher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you can access them on </a:t>
            </a:r>
            <a:r>
              <a:rPr lang="en-US" sz="1200" kern="1200" dirty="0" err="1">
                <a:solidFill>
                  <a:schemeClr val="tx1"/>
                </a:solidFill>
                <a:effectLst/>
                <a:latin typeface="+mn-lt"/>
                <a:ea typeface="+mn-ea"/>
                <a:cs typeface="+mn-cs"/>
              </a:rPr>
              <a:t>bickart.org</a:t>
            </a:r>
            <a:r>
              <a:rPr lang="en-US" sz="1200" kern="1200" dirty="0">
                <a:solidFill>
                  <a:schemeClr val="tx1"/>
                </a:solidFill>
                <a:effectLst/>
                <a:latin typeface="+mn-lt"/>
                <a:ea typeface="+mn-ea"/>
                <a:cs typeface="+mn-cs"/>
              </a:rPr>
              <a:t> under the ‘20 Opportunities’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DD50BE1-4FD0-F147-8FFA-900F9D04A107}" type="slidenum">
              <a:rPr lang="en-US" smtClean="0"/>
              <a:t>8</a:t>
            </a:fld>
            <a:endParaRPr lang="en-US"/>
          </a:p>
        </p:txBody>
      </p:sp>
    </p:spTree>
    <p:extLst>
      <p:ext uri="{BB962C8B-B14F-4D97-AF65-F5344CB8AC3E}">
        <p14:creationId xmlns:p14="http://schemas.microsoft.com/office/powerpoint/2010/main" val="150622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0" i="0" u="none" strike="noStrike" kern="1200" dirty="0">
                <a:solidFill>
                  <a:schemeClr val="tx1"/>
                </a:solidFill>
                <a:effectLst/>
                <a:latin typeface="+mn-lt"/>
                <a:ea typeface="+mn-ea"/>
                <a:cs typeface="+mn-cs"/>
              </a:rPr>
              <a:t>Story: </a:t>
            </a:r>
            <a:r>
              <a:rPr lang="en-US" dirty="0"/>
              <a:t>from </a:t>
            </a:r>
            <a:r>
              <a:rPr lang="en-US" sz="1200" kern="1200" dirty="0">
                <a:solidFill>
                  <a:schemeClr val="tx1"/>
                </a:solidFill>
                <a:effectLst/>
                <a:latin typeface="+mn-lt"/>
                <a:ea typeface="+mn-ea"/>
                <a:cs typeface="+mn-cs"/>
              </a:rPr>
              <a:t>Meditation Ashram, Haridwar, India (1971)</a:t>
            </a:r>
          </a:p>
          <a:p>
            <a:pPr lvl="2"/>
            <a:endParaRPr lang="en-US" sz="1200" kern="1200" dirty="0">
              <a:solidFill>
                <a:schemeClr val="tx1"/>
              </a:solidFill>
              <a:effectLst/>
              <a:latin typeface="+mn-lt"/>
              <a:ea typeface="+mn-ea"/>
              <a:cs typeface="+mn-cs"/>
            </a:endParaRPr>
          </a:p>
          <a:p>
            <a:pPr marL="1085850" lvl="2" indent="-171450">
              <a:buFontTx/>
              <a:buChar char="-"/>
            </a:pPr>
            <a:r>
              <a:rPr lang="en-US" sz="1200" kern="1200" dirty="0">
                <a:solidFill>
                  <a:schemeClr val="tx1"/>
                </a:solidFill>
                <a:effectLst/>
                <a:latin typeface="+mn-lt"/>
                <a:ea typeface="+mn-ea"/>
                <a:cs typeface="+mn-cs"/>
              </a:rPr>
              <a:t>The Matrix movie - spiritual world - latest one makes me think that we have to repeat lessons until we learn from them </a:t>
            </a:r>
          </a:p>
          <a:p>
            <a:pPr marL="1085850" lvl="2" indent="-171450">
              <a:buFontTx/>
              <a:buChar char="-"/>
            </a:pPr>
            <a:r>
              <a:rPr lang="en-US" sz="1200" kern="1200" dirty="0">
                <a:solidFill>
                  <a:schemeClr val="tx1"/>
                </a:solidFill>
                <a:effectLst/>
                <a:latin typeface="+mn-lt"/>
                <a:ea typeface="+mn-ea"/>
                <a:cs typeface="+mn-cs"/>
              </a:rPr>
              <a:t>basically school of hard knocks - karma is not punishment, just repetition </a:t>
            </a: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 Fable ​#23 The Fairy Gate … </a:t>
            </a:r>
            <a:r>
              <a:rPr lang="en-US" sz="1200" i="1" kern="1200" dirty="0">
                <a:solidFill>
                  <a:schemeClr val="tx1"/>
                </a:solidFill>
                <a:effectLst/>
                <a:latin typeface="+mn-lt"/>
                <a:ea typeface="+mn-ea"/>
                <a:cs typeface="+mn-cs"/>
              </a:rPr>
              <a:t>THE WHERE AND WHEN IS HERE AND NOW - "TIME for the princess was SPACE for the fairy."</a:t>
            </a:r>
            <a:endParaRPr lang="en-US" sz="1200" kern="1200" dirty="0">
              <a:solidFill>
                <a:schemeClr val="tx1"/>
              </a:solidFill>
              <a:effectLst/>
              <a:latin typeface="+mn-lt"/>
              <a:ea typeface="+mn-ea"/>
              <a:cs typeface="+mn-cs"/>
            </a:endParaRPr>
          </a:p>
          <a:p>
            <a:endParaRPr lang="en-US" sz="1200" i="1" dirty="0"/>
          </a:p>
          <a:p>
            <a:r>
              <a:rPr lang="en-US" sz="1200" i="1" dirty="0"/>
              <a:t>***</a:t>
            </a:r>
            <a:endParaRPr lang="en-US" dirty="0"/>
          </a:p>
        </p:txBody>
      </p:sp>
      <p:sp>
        <p:nvSpPr>
          <p:cNvPr id="4" name="Slide Number Placeholder 3"/>
          <p:cNvSpPr>
            <a:spLocks noGrp="1"/>
          </p:cNvSpPr>
          <p:nvPr>
            <p:ph type="sldNum" sz="quarter" idx="5"/>
          </p:nvPr>
        </p:nvSpPr>
        <p:spPr/>
        <p:txBody>
          <a:bodyPr/>
          <a:lstStyle/>
          <a:p>
            <a:fld id="{1DD50BE1-4FD0-F147-8FFA-900F9D04A107}" type="slidenum">
              <a:rPr lang="en-US" smtClean="0"/>
              <a:t>9</a:t>
            </a:fld>
            <a:endParaRPr lang="en-US"/>
          </a:p>
        </p:txBody>
      </p:sp>
    </p:spTree>
    <p:extLst>
      <p:ext uri="{BB962C8B-B14F-4D97-AF65-F5344CB8AC3E}">
        <p14:creationId xmlns:p14="http://schemas.microsoft.com/office/powerpoint/2010/main" val="3578010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vegetable&#10;&#10;Description automatically generated">
            <a:extLst>
              <a:ext uri="{FF2B5EF4-FFF2-40B4-BE49-F238E27FC236}">
                <a16:creationId xmlns:a16="http://schemas.microsoft.com/office/drawing/2014/main" id="{620D2868-6E69-141F-6F60-13903FCD10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0400" y="427725"/>
            <a:ext cx="663600" cy="497700"/>
          </a:xfrm>
          <a:prstGeom prst="rect">
            <a:avLst/>
          </a:prstGeom>
        </p:spPr>
      </p:pic>
      <p:pic>
        <p:nvPicPr>
          <p:cNvPr id="9" name="Picture 8">
            <a:extLst>
              <a:ext uri="{FF2B5EF4-FFF2-40B4-BE49-F238E27FC236}">
                <a16:creationId xmlns:a16="http://schemas.microsoft.com/office/drawing/2014/main" id="{47951771-60F2-66F0-57F3-7E6E04DAAEA5}"/>
              </a:ext>
            </a:extLst>
          </p:cNvPr>
          <p:cNvPicPr>
            <a:picLocks noChangeAspect="1"/>
          </p:cNvPicPr>
          <p:nvPr userDrawn="1"/>
        </p:nvPicPr>
        <p:blipFill>
          <a:blip r:embed="rId3" cstate="print">
            <a:alphaModFix amt="50000"/>
            <a:extLst>
              <a:ext uri="{28A0092B-C50C-407E-A947-70E740481C1C}">
                <a14:useLocalDpi xmlns:a14="http://schemas.microsoft.com/office/drawing/2010/main"/>
              </a:ext>
            </a:extLst>
          </a:blip>
          <a:srcRect/>
          <a:stretch/>
        </p:blipFill>
        <p:spPr>
          <a:xfrm>
            <a:off x="955964" y="-2104821"/>
            <a:ext cx="11236036" cy="11257311"/>
          </a:xfrm>
          <a:prstGeom prst="rect">
            <a:avLst/>
          </a:prstGeom>
        </p:spPr>
      </p:pic>
      <p:pic>
        <p:nvPicPr>
          <p:cNvPr id="10" name="Picture 9" descr="A picture containing nature, dark&#10;&#10;Description automatically generated">
            <a:extLst>
              <a:ext uri="{FF2B5EF4-FFF2-40B4-BE49-F238E27FC236}">
                <a16:creationId xmlns:a16="http://schemas.microsoft.com/office/drawing/2014/main" id="{3702AD2F-F5B0-A975-FB67-7A76BAD5062E}"/>
              </a:ext>
            </a:extLst>
          </p:cNvPr>
          <p:cNvPicPr>
            <a:picLocks noChangeAspect="1"/>
          </p:cNvPicPr>
          <p:nvPr userDrawn="1"/>
        </p:nvPicPr>
        <p:blipFill>
          <a:blip r:embed="rId4"/>
          <a:stretch>
            <a:fillRect/>
          </a:stretch>
        </p:blipFill>
        <p:spPr>
          <a:xfrm>
            <a:off x="11350752" y="525262"/>
            <a:ext cx="477784" cy="401339"/>
          </a:xfrm>
          <a:prstGeom prst="rect">
            <a:avLst/>
          </a:prstGeom>
        </p:spPr>
      </p:pic>
    </p:spTree>
    <p:extLst>
      <p:ext uri="{BB962C8B-B14F-4D97-AF65-F5344CB8AC3E}">
        <p14:creationId xmlns:p14="http://schemas.microsoft.com/office/powerpoint/2010/main" val="13453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71D1-503F-324E-AC5F-75FE9332C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67B949-4263-4742-A5E5-7F92282E5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EAB8C9-45BB-5146-8620-3F229BCC9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814CD-9866-3A45-A792-64979564BCE0}"/>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62EA8933-F2DB-3F49-A800-BFA6C87E4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75366-EEA1-B146-B82F-CC9A84E059B5}"/>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14986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0715-BB98-AB49-9557-E78E2E0885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BC2620-A7C8-4E4F-8FD8-5A3FD9435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15C69-EA1B-5446-AFE4-5C6D0E84BB21}"/>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6CF3D42D-5DC8-CB47-87DA-830C3C54B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F80AA-A350-3C46-9789-FF7D870954AD}"/>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96542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8FDE2-DA4F-A843-BFC7-8BC15C969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3A58F-45E7-1A48-960D-07320B232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5E426-FF2C-384A-B976-48AC52B28546}"/>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431F60D1-F4E7-5143-A481-FFA557863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DAABC-5722-FC4D-AA48-52B67222396B}"/>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230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CF86-D6D3-5C42-93F2-7427F81F09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27CD3-A550-5E40-BEF6-5F0335FD7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8A77-B602-C146-AEEB-9497C2C3BA4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3DD3D813-C110-0C4F-9045-8F900E937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6F873-24B5-6941-8632-99D9FA7FD2DF}"/>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133312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5F42-CF1E-6D4D-8C73-801A3B791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E26A1-C773-ED45-A96D-A6751FF95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C0FB5-B408-204F-B8C7-EE575F31FB21}"/>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1C503555-F171-5D49-AF02-D946DB7AC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3C970-180F-B94B-8858-5FD86D8748DE}"/>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77148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1C5D-4542-774A-8247-F6C9375BD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D88CD3-AAAE-B140-BD44-C0DE3213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09775A-8F28-FD4D-AF82-8B608EFF8267}"/>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5" name="Footer Placeholder 4">
            <a:extLst>
              <a:ext uri="{FF2B5EF4-FFF2-40B4-BE49-F238E27FC236}">
                <a16:creationId xmlns:a16="http://schemas.microsoft.com/office/drawing/2014/main" id="{2D158D30-875A-F949-BFB6-C2681219C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5CC2D-87F0-934D-9D32-3418236B12D8}"/>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855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5F9C-A41A-5F47-8D7B-E2ABB225E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00B6F-01B0-F649-864C-7FAD99158D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E8FDC-DA23-2942-8053-26AFD6E7C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872549-F271-974F-A208-9785AA80377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D4C1FF49-64C3-3140-AD4F-846B2F58E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C4143-5198-1D40-95D4-7F33356A93C1}"/>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5393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95B1-0573-C747-B805-C3B782A164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ED5F8E-B4D1-1C4B-AE92-14692920A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86E47-2AF2-9647-B8B8-C4973D0280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D7C51-860F-1D44-92B8-73DCC76B0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72E48-5587-104C-9B8C-876D91D10F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C93A4E-CA80-914E-B8B7-3AE49BBDC73B}"/>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8" name="Footer Placeholder 7">
            <a:extLst>
              <a:ext uri="{FF2B5EF4-FFF2-40B4-BE49-F238E27FC236}">
                <a16:creationId xmlns:a16="http://schemas.microsoft.com/office/drawing/2014/main" id="{39954261-82CD-4C4F-9D9E-3BE6839D1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8C4B0B-4AEE-DC47-AF39-CB8C9312D052}"/>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16295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1469-EFFA-6B48-BED5-6F06A9CF34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A347C-7C9E-9248-A6C5-9AA4FF27E4B3}"/>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4" name="Footer Placeholder 3">
            <a:extLst>
              <a:ext uri="{FF2B5EF4-FFF2-40B4-BE49-F238E27FC236}">
                <a16:creationId xmlns:a16="http://schemas.microsoft.com/office/drawing/2014/main" id="{A00E8CAE-2977-ED49-9B0F-14AA4B90F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96E2E-B1E4-9349-874D-2F8DB3D31A6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98635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15EC0-B845-A146-ADF7-50BB82EEDC40}"/>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3" name="Footer Placeholder 2">
            <a:extLst>
              <a:ext uri="{FF2B5EF4-FFF2-40B4-BE49-F238E27FC236}">
                <a16:creationId xmlns:a16="http://schemas.microsoft.com/office/drawing/2014/main" id="{217E3763-268B-154B-90D4-2C844F578E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BA78EF-1BF2-4641-A5F2-CECA59182254}"/>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353991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68B4-1B2A-F644-9F15-DDB7ABF5A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A8490C-6736-E14F-93E9-7C500ADDA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7BAF24-8A69-5942-8DF1-DFE145F9C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516EB-A701-8A44-A2F4-00CF199AE34D}"/>
              </a:ext>
            </a:extLst>
          </p:cNvPr>
          <p:cNvSpPr>
            <a:spLocks noGrp="1"/>
          </p:cNvSpPr>
          <p:nvPr>
            <p:ph type="dt" sz="half" idx="10"/>
          </p:nvPr>
        </p:nvSpPr>
        <p:spPr/>
        <p:txBody>
          <a:bodyPr/>
          <a:lstStyle/>
          <a:p>
            <a:fld id="{A79C44AD-159F-4248-BF87-B2F841C67ED9}" type="datetimeFigureOut">
              <a:rPr lang="en-US" smtClean="0"/>
              <a:t>10/8/22</a:t>
            </a:fld>
            <a:endParaRPr lang="en-US"/>
          </a:p>
        </p:txBody>
      </p:sp>
      <p:sp>
        <p:nvSpPr>
          <p:cNvPr id="6" name="Footer Placeholder 5">
            <a:extLst>
              <a:ext uri="{FF2B5EF4-FFF2-40B4-BE49-F238E27FC236}">
                <a16:creationId xmlns:a16="http://schemas.microsoft.com/office/drawing/2014/main" id="{75F62109-5243-3F4E-A980-F5E32FC45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DDE40-DEB0-694D-BE08-C0CBE00A7BC9}"/>
              </a:ext>
            </a:extLst>
          </p:cNvPr>
          <p:cNvSpPr>
            <a:spLocks noGrp="1"/>
          </p:cNvSpPr>
          <p:nvPr>
            <p:ph type="sldNum" sz="quarter" idx="12"/>
          </p:nvPr>
        </p:nvSpPr>
        <p:spPr/>
        <p:txBody>
          <a:bodyPr/>
          <a:lstStyle/>
          <a:p>
            <a:fld id="{00161003-1F79-3940-8011-2F4B98211B33}" type="slidenum">
              <a:rPr lang="en-US" smtClean="0"/>
              <a:t>‹#›</a:t>
            </a:fld>
            <a:endParaRPr lang="en-US"/>
          </a:p>
        </p:txBody>
      </p:sp>
    </p:spTree>
    <p:extLst>
      <p:ext uri="{BB962C8B-B14F-4D97-AF65-F5344CB8AC3E}">
        <p14:creationId xmlns:p14="http://schemas.microsoft.com/office/powerpoint/2010/main" val="248923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73565-CAD5-5A49-A1A1-2FB021188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3F58D5-B73E-6D42-A878-87D1EDBC9F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DF255-2ADA-2E41-9C75-10C5B9FFF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CA9B4-FB02-A143-9B33-D881ECA11A14}" type="datetimeFigureOut">
              <a:rPr lang="en-US" smtClean="0"/>
              <a:t>10/8/22</a:t>
            </a:fld>
            <a:endParaRPr lang="en-US"/>
          </a:p>
        </p:txBody>
      </p:sp>
      <p:sp>
        <p:nvSpPr>
          <p:cNvPr id="5" name="Footer Placeholder 4">
            <a:extLst>
              <a:ext uri="{FF2B5EF4-FFF2-40B4-BE49-F238E27FC236}">
                <a16:creationId xmlns:a16="http://schemas.microsoft.com/office/drawing/2014/main" id="{AC54665F-DFF3-5D4E-977F-18B792DA3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EA938-B5C5-724E-A118-2C3934254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BAC13-48C1-5B45-B05D-09E5E9D18CC5}" type="slidenum">
              <a:rPr lang="en-US" smtClean="0"/>
              <a:t>‹#›</a:t>
            </a:fld>
            <a:endParaRPr lang="en-US"/>
          </a:p>
        </p:txBody>
      </p:sp>
    </p:spTree>
    <p:extLst>
      <p:ext uri="{BB962C8B-B14F-4D97-AF65-F5344CB8AC3E}">
        <p14:creationId xmlns:p14="http://schemas.microsoft.com/office/powerpoint/2010/main" val="3279229554"/>
      </p:ext>
    </p:extLst>
  </p:cSld>
  <p:clrMap bg1="lt1" tx1="dk1" bg2="lt2" tx2="dk2" accent1="accent1" accent2="accent2" accent3="accent3" accent4="accent4" accent5="accent5" accent6="accent6" hlink="hlink" folHlink="folHlink"/>
  <p:sldLayoutIdLst>
    <p:sldLayoutId id="2147483903"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bickart.org/bickarts-wake-up-calls.htm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bickart.org/20-short-transforming-stories.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bickart.org/bickarts-wake-up-calls.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bickart.org/20-short-transforming-stories.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hyperlink" Target="https://www.bickart.org/bickarts-wake-up-calls.htm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bickart.org/20-short-transforming-storie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bickart.org/bickarts-wake-up-calls.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bickart.org/20-short-transforming-storie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3451766" y="784766"/>
            <a:ext cx="5288468" cy="5288468"/>
          </a:xfrm>
          <a:prstGeom prst="rect">
            <a:avLst/>
          </a:prstGeom>
        </p:spPr>
      </p:pic>
    </p:spTree>
    <p:extLst>
      <p:ext uri="{BB962C8B-B14F-4D97-AF65-F5344CB8AC3E}">
        <p14:creationId xmlns:p14="http://schemas.microsoft.com/office/powerpoint/2010/main" val="2262625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60619"/>
          </a:xfrm>
          <a:prstGeom prst="rect">
            <a:avLst/>
          </a:prstGeom>
          <a:noFill/>
        </p:spPr>
        <p:txBody>
          <a:bodyPr wrap="square" rtlCol="0">
            <a:spAutoFit/>
          </a:bodyPr>
          <a:lstStyle/>
          <a:p>
            <a:pPr lvl="0">
              <a:lnSpc>
                <a:spcPct val="150000"/>
              </a:lnSpc>
            </a:pPr>
            <a:r>
              <a:rPr lang="en-US" sz="2000" b="1" i="1" dirty="0"/>
              <a:t>XIII.	Learn to Return</a:t>
            </a:r>
          </a:p>
          <a:p>
            <a:pPr lvl="0">
              <a:lnSpc>
                <a:spcPct val="150000"/>
              </a:lnSpc>
            </a:pPr>
            <a:r>
              <a:rPr lang="en-US" sz="3600" b="1" i="1" dirty="0">
                <a:highlight>
                  <a:srgbClr val="C0EBD2"/>
                </a:highlight>
              </a:rPr>
              <a:t>XIV.	The Servant Leader</a:t>
            </a:r>
          </a:p>
          <a:p>
            <a:pPr lvl="0">
              <a:lnSpc>
                <a:spcPct val="150000"/>
              </a:lnSpc>
            </a:pPr>
            <a:r>
              <a:rPr lang="en-US" sz="2000" b="1" i="1" dirty="0"/>
              <a:t>XV.	Language Reduces Experience </a:t>
            </a:r>
          </a:p>
          <a:p>
            <a:pPr lvl="0">
              <a:lnSpc>
                <a:spcPct val="150000"/>
              </a:lnSpc>
            </a:pPr>
            <a:r>
              <a:rPr lang="en-US" sz="2000" b="1" i="1" dirty="0"/>
              <a:t>XVI.	Separateness is a Subtle Deception of Physical Life</a:t>
            </a:r>
          </a:p>
        </p:txBody>
      </p:sp>
      <p:sp useBgFill="1">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p:spPr>
        <p:txBody>
          <a:bodyPr wrap="square" rtlCol="0">
            <a:spAutoFit/>
          </a:bodyPr>
          <a:lstStyle/>
          <a:p>
            <a:r>
              <a:rPr lang="en-US" sz="3600" dirty="0"/>
              <a:t>Opportunities</a:t>
            </a:r>
          </a:p>
        </p:txBody>
      </p:sp>
      <p:pic>
        <p:nvPicPr>
          <p:cNvPr id="6" name="Picture 5" descr="Graphical user interface&#10;&#10;Description automatically generated">
            <a:hlinkClick r:id="rId3"/>
            <a:extLst>
              <a:ext uri="{FF2B5EF4-FFF2-40B4-BE49-F238E27FC236}">
                <a16:creationId xmlns:a16="http://schemas.microsoft.com/office/drawing/2014/main" id="{E424C792-6574-69B8-C5C6-4F22978E3BE5}"/>
              </a:ext>
            </a:extLst>
          </p:cNvPr>
          <p:cNvPicPr>
            <a:picLocks noChangeAspect="1"/>
          </p:cNvPicPr>
          <p:nvPr/>
        </p:nvPicPr>
        <p:blipFill>
          <a:blip r:embed="rId4"/>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1914394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801314"/>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2400" i="1" dirty="0">
                <a:highlight>
                  <a:srgbClr val="C0EBD2"/>
                </a:highlight>
              </a:rPr>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3932039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D9C768-46B7-1A49-A9DA-838B4C9185E3}"/>
              </a:ext>
            </a:extLst>
          </p:cNvPr>
          <p:cNvSpPr txBox="1"/>
          <p:nvPr/>
        </p:nvSpPr>
        <p:spPr>
          <a:xfrm>
            <a:off x="6578559" y="1785141"/>
            <a:ext cx="5485649" cy="2308324"/>
          </a:xfrm>
          <a:prstGeom prst="rect">
            <a:avLst/>
          </a:prstGeom>
          <a:noFill/>
        </p:spPr>
        <p:txBody>
          <a:bodyPr wrap="square" rtlCol="0">
            <a:spAutoFit/>
          </a:bodyPr>
          <a:lstStyle/>
          <a:p>
            <a:pPr algn="ctr"/>
            <a:r>
              <a:rPr lang="en-US" sz="4800" i="1" dirty="0"/>
              <a:t>TRUE TEACHERS </a:t>
            </a:r>
          </a:p>
          <a:p>
            <a:pPr algn="ctr"/>
            <a:r>
              <a:rPr lang="en-US" sz="4800" i="1" dirty="0"/>
              <a:t>MAY LOOK </a:t>
            </a:r>
          </a:p>
          <a:p>
            <a:pPr algn="ctr"/>
            <a:r>
              <a:rPr lang="en-US" sz="4800" i="1" dirty="0"/>
              <a:t>LIKE FOLLOWERS</a:t>
            </a:r>
            <a:endParaRPr lang="en-US" sz="8000" i="1" dirty="0"/>
          </a:p>
        </p:txBody>
      </p:sp>
      <p:pic>
        <p:nvPicPr>
          <p:cNvPr id="4" name="Picture 3" descr="A picture containing person, outdoor&#10;&#10;Description automatically generated">
            <a:extLst>
              <a:ext uri="{FF2B5EF4-FFF2-40B4-BE49-F238E27FC236}">
                <a16:creationId xmlns:a16="http://schemas.microsoft.com/office/drawing/2014/main" id="{7D38D4E5-A014-5640-B9CB-6729E53C566C}"/>
              </a:ext>
            </a:extLst>
          </p:cNvPr>
          <p:cNvPicPr>
            <a:picLocks noChangeAspect="1"/>
          </p:cNvPicPr>
          <p:nvPr/>
        </p:nvPicPr>
        <p:blipFill>
          <a:blip r:embed="rId3"/>
          <a:stretch>
            <a:fillRect/>
          </a:stretch>
        </p:blipFill>
        <p:spPr>
          <a:xfrm>
            <a:off x="-812033" y="454818"/>
            <a:ext cx="8308623" cy="6231467"/>
          </a:xfrm>
          <a:prstGeom prst="rect">
            <a:avLst/>
          </a:prstGeom>
        </p:spPr>
      </p:pic>
      <p:pic>
        <p:nvPicPr>
          <p:cNvPr id="2" name="Picture 1" descr="Graphical user interface, application&#10;&#10;Description automatically generated">
            <a:hlinkClick r:id="rId4"/>
            <a:extLst>
              <a:ext uri="{FF2B5EF4-FFF2-40B4-BE49-F238E27FC236}">
                <a16:creationId xmlns:a16="http://schemas.microsoft.com/office/drawing/2014/main" id="{43CDC33D-BBCA-076F-FB8C-E67D0EF4EC59}"/>
              </a:ext>
            </a:extLst>
          </p:cNvPr>
          <p:cNvPicPr>
            <a:picLocks noChangeAspect="1"/>
          </p:cNvPicPr>
          <p:nvPr/>
        </p:nvPicPr>
        <p:blipFill>
          <a:blip r:embed="rId5"/>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3888523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60619"/>
          </a:xfrm>
          <a:prstGeom prst="rect">
            <a:avLst/>
          </a:prstGeom>
          <a:noFill/>
        </p:spPr>
        <p:txBody>
          <a:bodyPr wrap="square" rtlCol="0">
            <a:spAutoFit/>
          </a:bodyPr>
          <a:lstStyle/>
          <a:p>
            <a:pPr lvl="0">
              <a:lnSpc>
                <a:spcPct val="150000"/>
              </a:lnSpc>
            </a:pPr>
            <a:r>
              <a:rPr lang="en-US" sz="2000" b="1" i="1" dirty="0"/>
              <a:t>XIII.	Learn to Return</a:t>
            </a:r>
          </a:p>
          <a:p>
            <a:pPr lvl="0">
              <a:lnSpc>
                <a:spcPct val="150000"/>
              </a:lnSpc>
            </a:pPr>
            <a:r>
              <a:rPr lang="en-US" sz="2000" b="1" i="1" dirty="0"/>
              <a:t>XIV.	 The Servant Leader</a:t>
            </a:r>
          </a:p>
          <a:p>
            <a:pPr lvl="0">
              <a:lnSpc>
                <a:spcPct val="150000"/>
              </a:lnSpc>
            </a:pPr>
            <a:r>
              <a:rPr lang="en-US" sz="3600" b="1" i="1" dirty="0">
                <a:highlight>
                  <a:srgbClr val="C0EBD2"/>
                </a:highlight>
              </a:rPr>
              <a:t>XV.	Language Reduces Experience </a:t>
            </a:r>
          </a:p>
          <a:p>
            <a:pPr lvl="0">
              <a:lnSpc>
                <a:spcPct val="150000"/>
              </a:lnSpc>
            </a:pPr>
            <a:r>
              <a:rPr lang="en-US" sz="2000" b="1" i="1" dirty="0"/>
              <a:t>XVI.	Separateness is a Subtle Deception of Physical Life</a:t>
            </a:r>
          </a:p>
        </p:txBody>
      </p:sp>
      <p:sp useBgFill="1">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p:spPr>
        <p:txBody>
          <a:bodyPr wrap="square" rtlCol="0">
            <a:spAutoFit/>
          </a:bodyPr>
          <a:lstStyle/>
          <a:p>
            <a:r>
              <a:rPr lang="en-US" sz="3600" dirty="0"/>
              <a:t>Opportunities</a:t>
            </a:r>
          </a:p>
        </p:txBody>
      </p:sp>
      <p:pic>
        <p:nvPicPr>
          <p:cNvPr id="6" name="Picture 5" descr="Graphical user interface&#10;&#10;Description automatically generated">
            <a:hlinkClick r:id="rId3"/>
            <a:extLst>
              <a:ext uri="{FF2B5EF4-FFF2-40B4-BE49-F238E27FC236}">
                <a16:creationId xmlns:a16="http://schemas.microsoft.com/office/drawing/2014/main" id="{950A9715-DFE3-D42A-CF72-D45FE28FF206}"/>
              </a:ext>
            </a:extLst>
          </p:cNvPr>
          <p:cNvPicPr>
            <a:picLocks noChangeAspect="1"/>
          </p:cNvPicPr>
          <p:nvPr/>
        </p:nvPicPr>
        <p:blipFill>
          <a:blip r:embed="rId4"/>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2699597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801314"/>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2400" i="1" dirty="0">
                <a:highlight>
                  <a:srgbClr val="C0EBD2"/>
                </a:highlight>
              </a:rPr>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89456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85C9B-150C-5A42-9BD7-BC8163181B71}"/>
              </a:ext>
            </a:extLst>
          </p:cNvPr>
          <p:cNvSpPr txBox="1"/>
          <p:nvPr/>
        </p:nvSpPr>
        <p:spPr>
          <a:xfrm>
            <a:off x="5304284" y="1188065"/>
            <a:ext cx="5190249" cy="3293209"/>
          </a:xfrm>
          <a:prstGeom prst="rect">
            <a:avLst/>
          </a:prstGeom>
          <a:noFill/>
        </p:spPr>
        <p:txBody>
          <a:bodyPr wrap="square" rtlCol="0">
            <a:spAutoFit/>
          </a:bodyPr>
          <a:lstStyle/>
          <a:p>
            <a:pPr algn="ctr"/>
            <a:r>
              <a:rPr lang="en-US" sz="3600" i="1" dirty="0"/>
              <a:t>“Words that are strictly true seem to be paradoxical.” </a:t>
            </a:r>
          </a:p>
          <a:p>
            <a:pPr algn="ctr"/>
            <a:endParaRPr lang="en-US" sz="3600" i="1" dirty="0"/>
          </a:p>
          <a:p>
            <a:pPr algn="ctr"/>
            <a:endParaRPr lang="en-US" sz="2800" i="1" dirty="0"/>
          </a:p>
          <a:p>
            <a:pPr algn="ctr"/>
            <a:r>
              <a:rPr lang="en-US" dirty="0"/>
              <a:t>(Tzu, 2012/circa 500 BC, Tao </a:t>
            </a:r>
            <a:r>
              <a:rPr lang="en-US" dirty="0" err="1"/>
              <a:t>Te</a:t>
            </a:r>
            <a:r>
              <a:rPr lang="en-US" dirty="0"/>
              <a:t> Ching, Verse 78. Savannah, GA: Green King Press.)</a:t>
            </a:r>
            <a:endParaRPr lang="en-US" sz="2000" i="1" dirty="0"/>
          </a:p>
        </p:txBody>
      </p:sp>
      <p:pic>
        <p:nvPicPr>
          <p:cNvPr id="4" name="Picture 3" descr="A child standing on a rock&#10;&#10;Description automatically generated with medium confidence">
            <a:extLst>
              <a:ext uri="{FF2B5EF4-FFF2-40B4-BE49-F238E27FC236}">
                <a16:creationId xmlns:a16="http://schemas.microsoft.com/office/drawing/2014/main" id="{980C1EDA-D717-724F-9241-986DF997EEFD}"/>
              </a:ext>
            </a:extLst>
          </p:cNvPr>
          <p:cNvPicPr>
            <a:picLocks noChangeAspect="1"/>
          </p:cNvPicPr>
          <p:nvPr/>
        </p:nvPicPr>
        <p:blipFill>
          <a:blip r:embed="rId3"/>
          <a:stretch>
            <a:fillRect/>
          </a:stretch>
        </p:blipFill>
        <p:spPr>
          <a:xfrm>
            <a:off x="180163" y="603451"/>
            <a:ext cx="4262343" cy="5651098"/>
          </a:xfrm>
          <a:prstGeom prst="rect">
            <a:avLst/>
          </a:prstGeom>
        </p:spPr>
      </p:pic>
      <p:pic>
        <p:nvPicPr>
          <p:cNvPr id="3" name="Picture 2" descr="Graphical user interface, application&#10;&#10;Description automatically generated">
            <a:hlinkClick r:id="rId4"/>
            <a:extLst>
              <a:ext uri="{FF2B5EF4-FFF2-40B4-BE49-F238E27FC236}">
                <a16:creationId xmlns:a16="http://schemas.microsoft.com/office/drawing/2014/main" id="{21E0E668-44BB-25E6-94E5-A82A9ED8149D}"/>
              </a:ext>
            </a:extLst>
          </p:cNvPr>
          <p:cNvPicPr>
            <a:picLocks noChangeAspect="1"/>
          </p:cNvPicPr>
          <p:nvPr/>
        </p:nvPicPr>
        <p:blipFill>
          <a:blip r:embed="rId5"/>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334838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23B3436-BFCC-E94B-B20B-98769009BD17}"/>
              </a:ext>
            </a:extLst>
          </p:cNvPr>
          <p:cNvSpPr txBox="1">
            <a:spLocks/>
          </p:cNvSpPr>
          <p:nvPr/>
        </p:nvSpPr>
        <p:spPr>
          <a:xfrm>
            <a:off x="1078992" y="1192464"/>
            <a:ext cx="10706062" cy="3979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i="1" dirty="0">
                <a:solidFill>
                  <a:srgbClr val="C00000"/>
                </a:solidFill>
              </a:rPr>
              <a:t>‘Primitive’ Languages: Case in point - The Hopi </a:t>
            </a:r>
          </a:p>
          <a:p>
            <a:pPr marL="0" indent="0">
              <a:buFont typeface="Arial" panose="020B0604020202020204" pitchFamily="34" charset="0"/>
              <a:buNone/>
            </a:pPr>
            <a:endParaRPr lang="en-US" sz="900" dirty="0"/>
          </a:p>
          <a:p>
            <a:pPr marL="0" indent="0">
              <a:buFont typeface="Arial" panose="020B0604020202020204" pitchFamily="34" charset="0"/>
              <a:buNone/>
            </a:pPr>
            <a:r>
              <a:rPr lang="en-US" sz="3200" dirty="0"/>
              <a:t>Before: </a:t>
            </a:r>
          </a:p>
          <a:p>
            <a:pPr lvl="1"/>
            <a:r>
              <a:rPr lang="en-US" sz="3200" dirty="0"/>
              <a:t>The Hopi say “</a:t>
            </a:r>
            <a:r>
              <a:rPr lang="en-US" sz="3200" i="1" dirty="0"/>
              <a:t>flash</a:t>
            </a:r>
            <a:r>
              <a:rPr lang="en-US" sz="3200" dirty="0"/>
              <a:t>” instead of “</a:t>
            </a:r>
            <a:r>
              <a:rPr lang="en-US" sz="3200" i="1" dirty="0"/>
              <a:t>the light flashes” </a:t>
            </a:r>
            <a:r>
              <a:rPr lang="en-US" sz="3200" dirty="0"/>
              <a:t>or</a:t>
            </a:r>
            <a:r>
              <a:rPr lang="en-US" sz="3200" i="1" dirty="0"/>
              <a:t> “the light flashed”</a:t>
            </a:r>
            <a:r>
              <a:rPr lang="en-US" sz="3200" dirty="0"/>
              <a:t>.</a:t>
            </a:r>
          </a:p>
          <a:p>
            <a:pPr lvl="2"/>
            <a:r>
              <a:rPr lang="en-US" sz="2800" dirty="0"/>
              <a:t>Lack of subject / predicate separation</a:t>
            </a:r>
          </a:p>
          <a:p>
            <a:pPr lvl="2"/>
            <a:r>
              <a:rPr lang="en-US" sz="2800" dirty="0"/>
              <a:t>Lack of verb tense separation</a:t>
            </a:r>
          </a:p>
          <a:p>
            <a:pPr lvl="2"/>
            <a:r>
              <a:rPr lang="en-US" sz="2800" dirty="0"/>
              <a:t>Historically seen as </a:t>
            </a:r>
            <a:r>
              <a:rPr lang="en-US" sz="2800" i="1" dirty="0"/>
              <a:t>primitive</a:t>
            </a:r>
            <a:endParaRPr lang="en-US" sz="2800" dirty="0"/>
          </a:p>
          <a:p>
            <a:pPr lvl="1"/>
            <a:endParaRPr lang="en-US" sz="3200" dirty="0"/>
          </a:p>
        </p:txBody>
      </p:sp>
    </p:spTree>
    <p:extLst>
      <p:ext uri="{BB962C8B-B14F-4D97-AF65-F5344CB8AC3E}">
        <p14:creationId xmlns:p14="http://schemas.microsoft.com/office/powerpoint/2010/main" val="3682056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27A27-5BF9-2D48-9E6F-8ADBD43D7782}"/>
              </a:ext>
            </a:extLst>
          </p:cNvPr>
          <p:cNvSpPr txBox="1">
            <a:spLocks/>
          </p:cNvSpPr>
          <p:nvPr/>
        </p:nvSpPr>
        <p:spPr>
          <a:xfrm>
            <a:off x="2673295" y="957320"/>
            <a:ext cx="7972978" cy="3979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900" dirty="0"/>
          </a:p>
          <a:p>
            <a:pPr marL="0" indent="0">
              <a:buFont typeface="Arial" panose="020B0604020202020204" pitchFamily="34" charset="0"/>
              <a:buNone/>
            </a:pPr>
            <a:r>
              <a:rPr lang="en-US" sz="2400" dirty="0"/>
              <a:t>“Only then, will you transcend tense</a:t>
            </a:r>
          </a:p>
          <a:p>
            <a:pPr marL="0" indent="0">
              <a:buFont typeface="Arial" panose="020B0604020202020204" pitchFamily="34" charset="0"/>
              <a:buNone/>
            </a:pPr>
            <a:r>
              <a:rPr lang="en-US" sz="2400" dirty="0"/>
              <a:t>To fully be here now.</a:t>
            </a:r>
          </a:p>
          <a:p>
            <a:pPr marL="0" indent="0">
              <a:buFont typeface="Arial" panose="020B0604020202020204" pitchFamily="34" charset="0"/>
              <a:buNone/>
            </a:pPr>
            <a:r>
              <a:rPr lang="en-US" sz="2400" dirty="0"/>
              <a:t>Only then, no harm </a:t>
            </a:r>
          </a:p>
          <a:p>
            <a:pPr marL="0" indent="0">
              <a:buFont typeface="Arial" panose="020B0604020202020204" pitchFamily="34" charset="0"/>
              <a:buNone/>
            </a:pPr>
            <a:r>
              <a:rPr lang="en-US" sz="2400" dirty="0"/>
              <a:t>will the universe proffer</a:t>
            </a:r>
          </a:p>
          <a:p>
            <a:pPr marL="0" indent="0">
              <a:buFont typeface="Arial" panose="020B0604020202020204" pitchFamily="34" charset="0"/>
              <a:buNone/>
            </a:pPr>
            <a:r>
              <a:rPr lang="en-US" sz="2400" dirty="0"/>
              <a:t>nor you to her,</a:t>
            </a:r>
          </a:p>
          <a:p>
            <a:pPr marL="0" indent="0">
              <a:buFont typeface="Arial" panose="020B0604020202020204" pitchFamily="34" charset="0"/>
              <a:buNone/>
            </a:pPr>
            <a:r>
              <a:rPr lang="en-US" sz="2400" dirty="0"/>
              <a:t>for you will be</a:t>
            </a:r>
          </a:p>
          <a:p>
            <a:pPr marL="0" indent="0">
              <a:buFont typeface="Arial" panose="020B0604020202020204" pitchFamily="34" charset="0"/>
              <a:buNone/>
            </a:pPr>
            <a:r>
              <a:rPr lang="en-US" sz="2400" dirty="0"/>
              <a:t>not you but she</a:t>
            </a:r>
          </a:p>
          <a:p>
            <a:pPr marL="0" indent="0">
              <a:buFont typeface="Arial" panose="020B0604020202020204" pitchFamily="34" charset="0"/>
              <a:buNone/>
            </a:pPr>
            <a:r>
              <a:rPr lang="en-US" sz="2400" dirty="0"/>
              <a:t>and both – the universal Great Integrity.”</a:t>
            </a:r>
            <a:endParaRPr lang="en-US" sz="1600" dirty="0"/>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 Lao Tzu (Tao </a:t>
            </a:r>
            <a:r>
              <a:rPr lang="en-US" sz="1800" dirty="0" err="1"/>
              <a:t>Te</a:t>
            </a:r>
            <a:r>
              <a:rPr lang="en-US" sz="1800" dirty="0"/>
              <a:t> Ching, Verse 13 Identity)</a:t>
            </a:r>
            <a:endParaRPr lang="en-US" sz="1600" dirty="0"/>
          </a:p>
        </p:txBody>
      </p:sp>
    </p:spTree>
    <p:extLst>
      <p:ext uri="{BB962C8B-B14F-4D97-AF65-F5344CB8AC3E}">
        <p14:creationId xmlns:p14="http://schemas.microsoft.com/office/powerpoint/2010/main" val="1952899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0B354E8-FEC8-614D-92FF-BA5F69A75929}"/>
              </a:ext>
            </a:extLst>
          </p:cNvPr>
          <p:cNvSpPr txBox="1">
            <a:spLocks/>
          </p:cNvSpPr>
          <p:nvPr/>
        </p:nvSpPr>
        <p:spPr>
          <a:xfrm>
            <a:off x="317500" y="1167452"/>
            <a:ext cx="1148121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After: </a:t>
            </a:r>
          </a:p>
          <a:p>
            <a:pPr lvl="2"/>
            <a:r>
              <a:rPr lang="en-US" sz="3200" dirty="0"/>
              <a:t>Meditate to stay in the present - outside of </a:t>
            </a:r>
            <a:br>
              <a:rPr lang="en-US" sz="3200" dirty="0"/>
            </a:br>
            <a:r>
              <a:rPr lang="en-US" sz="3200" i="1" dirty="0"/>
              <a:t>Time</a:t>
            </a:r>
            <a:r>
              <a:rPr lang="en-US" sz="3200" dirty="0"/>
              <a:t> and </a:t>
            </a:r>
            <a:r>
              <a:rPr lang="en-US" sz="3200" i="1" dirty="0"/>
              <a:t>Space.</a:t>
            </a:r>
            <a:br>
              <a:rPr lang="en-US" sz="3200" dirty="0"/>
            </a:br>
            <a:endParaRPr lang="en-US" sz="3200" dirty="0"/>
          </a:p>
          <a:p>
            <a:pPr lvl="2"/>
            <a:r>
              <a:rPr lang="en-US" sz="3200" dirty="0"/>
              <a:t>Achieve greater comprehension and possible advances in </a:t>
            </a:r>
            <a:r>
              <a:rPr lang="en-US" sz="3200" i="1" dirty="0"/>
              <a:t>Quantum Physics.</a:t>
            </a:r>
            <a:br>
              <a:rPr lang="en-US" sz="3200" i="1" dirty="0"/>
            </a:br>
            <a:endParaRPr lang="en-US" sz="3200" i="1" dirty="0"/>
          </a:p>
          <a:p>
            <a:pPr lvl="2"/>
            <a:r>
              <a:rPr lang="en-US" sz="3200" dirty="0"/>
              <a:t>Consider ourselves neither to be </a:t>
            </a:r>
            <a:r>
              <a:rPr lang="en-US" sz="3200" i="1" dirty="0">
                <a:solidFill>
                  <a:srgbClr val="FF0000"/>
                </a:solidFill>
              </a:rPr>
              <a:t>human beings </a:t>
            </a:r>
            <a:r>
              <a:rPr lang="en-US" sz="3200" dirty="0"/>
              <a:t>as </a:t>
            </a:r>
            <a:r>
              <a:rPr lang="en-US" sz="3200" i="1" dirty="0">
                <a:solidFill>
                  <a:srgbClr val="FF0000"/>
                </a:solidFill>
              </a:rPr>
              <a:t>nouns</a:t>
            </a:r>
            <a:r>
              <a:rPr lang="en-US" sz="3200" i="1" dirty="0"/>
              <a:t>, </a:t>
            </a:r>
            <a:r>
              <a:rPr lang="en-US" sz="3200" dirty="0"/>
              <a:t>nor</a:t>
            </a:r>
            <a:r>
              <a:rPr lang="en-US" sz="3200" i="1" dirty="0"/>
              <a:t> </a:t>
            </a:r>
            <a:r>
              <a:rPr lang="en-US" sz="3200" i="1" dirty="0">
                <a:solidFill>
                  <a:srgbClr val="0070C0"/>
                </a:solidFill>
              </a:rPr>
              <a:t>human doings </a:t>
            </a:r>
            <a:r>
              <a:rPr lang="en-US" sz="3200" dirty="0"/>
              <a:t>as </a:t>
            </a:r>
            <a:r>
              <a:rPr lang="en-US" sz="3200" i="1" dirty="0">
                <a:solidFill>
                  <a:srgbClr val="0070C0"/>
                </a:solidFill>
              </a:rPr>
              <a:t>verbs</a:t>
            </a:r>
            <a:r>
              <a:rPr lang="en-US" sz="3200" i="1" dirty="0"/>
              <a:t> – </a:t>
            </a:r>
            <a:r>
              <a:rPr lang="en-US" sz="3200" dirty="0"/>
              <a:t>instead, perhaps</a:t>
            </a:r>
            <a:br>
              <a:rPr lang="en-US" sz="3200" dirty="0"/>
            </a:br>
            <a:r>
              <a:rPr lang="en-US" sz="3200" i="1" dirty="0">
                <a:solidFill>
                  <a:srgbClr val="00B050"/>
                </a:solidFill>
              </a:rPr>
              <a:t>human </a:t>
            </a:r>
            <a:r>
              <a:rPr lang="en-US" sz="3200" i="1" dirty="0" err="1">
                <a:solidFill>
                  <a:srgbClr val="00B050"/>
                </a:solidFill>
              </a:rPr>
              <a:t>becomings</a:t>
            </a:r>
            <a:r>
              <a:rPr lang="en-US" sz="3200" i="1" dirty="0">
                <a:solidFill>
                  <a:srgbClr val="00B050"/>
                </a:solidFill>
              </a:rPr>
              <a:t> </a:t>
            </a:r>
            <a:r>
              <a:rPr lang="en-US" sz="3200" i="1" dirty="0"/>
              <a:t>as</a:t>
            </a:r>
            <a:r>
              <a:rPr lang="en-US" sz="3200" i="1" dirty="0">
                <a:solidFill>
                  <a:srgbClr val="00B050"/>
                </a:solidFill>
              </a:rPr>
              <a:t> both.</a:t>
            </a:r>
            <a:endParaRPr lang="en-US" sz="2400" i="1" dirty="0"/>
          </a:p>
        </p:txBody>
      </p:sp>
    </p:spTree>
    <p:extLst>
      <p:ext uri="{BB962C8B-B14F-4D97-AF65-F5344CB8AC3E}">
        <p14:creationId xmlns:p14="http://schemas.microsoft.com/office/powerpoint/2010/main" val="744968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BB48741-2C97-F64D-AEFA-F0DA388CF428}"/>
              </a:ext>
            </a:extLst>
          </p:cNvPr>
          <p:cNvSpPr txBox="1">
            <a:spLocks/>
          </p:cNvSpPr>
          <p:nvPr/>
        </p:nvSpPr>
        <p:spPr>
          <a:xfrm>
            <a:off x="2725366" y="1455780"/>
            <a:ext cx="579606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Exercise: </a:t>
            </a:r>
            <a:br>
              <a:rPr lang="en-US" dirty="0"/>
            </a:br>
            <a:endParaRPr lang="en-US" dirty="0"/>
          </a:p>
          <a:p>
            <a:pPr lvl="1"/>
            <a:r>
              <a:rPr lang="en-US" sz="3200" i="1" dirty="0"/>
              <a:t>Be the Hopi!</a:t>
            </a:r>
            <a:endParaRPr lang="en-US" sz="3200" dirty="0"/>
          </a:p>
          <a:p>
            <a:pPr lvl="1"/>
            <a:endParaRPr lang="en-US" dirty="0"/>
          </a:p>
          <a:p>
            <a:pPr lvl="1"/>
            <a:r>
              <a:rPr lang="en-US" sz="3600" i="1" dirty="0">
                <a:solidFill>
                  <a:srgbClr val="C00000"/>
                </a:solidFill>
              </a:rPr>
              <a:t>Start from your Heart</a:t>
            </a:r>
            <a:endParaRPr lang="en-US" sz="3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317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909E6F-B648-7C49-A59B-EC2101E56CE7}"/>
              </a:ext>
            </a:extLst>
          </p:cNvPr>
          <p:cNvPicPr>
            <a:picLocks noChangeAspect="1"/>
          </p:cNvPicPr>
          <p:nvPr/>
        </p:nvPicPr>
        <p:blipFill>
          <a:blip r:embed="rId3"/>
          <a:srcRect/>
          <a:stretch/>
        </p:blipFill>
        <p:spPr>
          <a:xfrm>
            <a:off x="276473" y="249384"/>
            <a:ext cx="3479054" cy="5288468"/>
          </a:xfrm>
          <a:prstGeom prst="rect">
            <a:avLst/>
          </a:prstGeom>
          <a:effectLst>
            <a:outerShdw blurRad="50800" dist="38100" dir="2700000" algn="tl" rotWithShape="0">
              <a:prstClr val="black">
                <a:alpha val="40000"/>
              </a:prstClr>
            </a:outerShdw>
          </a:effectLst>
        </p:spPr>
      </p:pic>
      <p:pic>
        <p:nvPicPr>
          <p:cNvPr id="3" name="Picture 2" descr="A person holding a baby&#10;&#10;Description automatically generated with low confidence">
            <a:extLst>
              <a:ext uri="{FF2B5EF4-FFF2-40B4-BE49-F238E27FC236}">
                <a16:creationId xmlns:a16="http://schemas.microsoft.com/office/drawing/2014/main" id="{6DE97C28-13B4-A0C8-7ADB-0D31E2801FA7}"/>
              </a:ext>
            </a:extLst>
          </p:cNvPr>
          <p:cNvPicPr>
            <a:picLocks noChangeAspect="1"/>
          </p:cNvPicPr>
          <p:nvPr/>
        </p:nvPicPr>
        <p:blipFill>
          <a:blip r:embed="rId4"/>
          <a:stretch>
            <a:fillRect/>
          </a:stretch>
        </p:blipFill>
        <p:spPr>
          <a:xfrm>
            <a:off x="9971940" y="3217847"/>
            <a:ext cx="1943587" cy="2935213"/>
          </a:xfrm>
          <a:prstGeom prst="rect">
            <a:avLst/>
          </a:prstGeom>
          <a:effectLst>
            <a:outerShdw blurRad="50800" dist="38100" dir="2700000" algn="tl" rotWithShape="0">
              <a:prstClr val="black">
                <a:alpha val="40000"/>
              </a:prstClr>
            </a:outerShdw>
          </a:effectLst>
        </p:spPr>
      </p:pic>
      <p:pic>
        <p:nvPicPr>
          <p:cNvPr id="5" name="Picture 4" descr="Graphical user interface, application&#10;&#10;Description automatically generated">
            <a:extLst>
              <a:ext uri="{FF2B5EF4-FFF2-40B4-BE49-F238E27FC236}">
                <a16:creationId xmlns:a16="http://schemas.microsoft.com/office/drawing/2014/main" id="{EB5EC356-36A0-7494-6525-CFE2BE370276}"/>
              </a:ext>
            </a:extLst>
          </p:cNvPr>
          <p:cNvPicPr>
            <a:picLocks noChangeAspect="1"/>
          </p:cNvPicPr>
          <p:nvPr/>
        </p:nvPicPr>
        <p:blipFill>
          <a:blip r:embed="rId5"/>
          <a:stretch>
            <a:fillRect/>
          </a:stretch>
        </p:blipFill>
        <p:spPr>
          <a:xfrm>
            <a:off x="4034009" y="1256453"/>
            <a:ext cx="5937931" cy="3429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849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22468"/>
          </a:xfrm>
          <a:prstGeom prst="rect">
            <a:avLst/>
          </a:prstGeom>
          <a:noFill/>
        </p:spPr>
        <p:txBody>
          <a:bodyPr wrap="square" rtlCol="0">
            <a:spAutoFit/>
          </a:bodyPr>
          <a:lstStyle/>
          <a:p>
            <a:pPr lvl="0">
              <a:lnSpc>
                <a:spcPct val="150000"/>
              </a:lnSpc>
            </a:pPr>
            <a:r>
              <a:rPr lang="en-US" sz="2000" b="1" i="1" dirty="0"/>
              <a:t>XIII.	Learn to Return</a:t>
            </a:r>
          </a:p>
          <a:p>
            <a:pPr lvl="0">
              <a:lnSpc>
                <a:spcPct val="150000"/>
              </a:lnSpc>
            </a:pPr>
            <a:r>
              <a:rPr lang="en-US" sz="2000" b="1" i="1" dirty="0"/>
              <a:t>XIV.	 The Servant Leader</a:t>
            </a:r>
          </a:p>
          <a:p>
            <a:pPr lvl="0">
              <a:lnSpc>
                <a:spcPct val="150000"/>
              </a:lnSpc>
            </a:pPr>
            <a:r>
              <a:rPr lang="en-US" sz="2000" b="1" i="1" dirty="0"/>
              <a:t>XV.	Language Reduces Experience </a:t>
            </a:r>
          </a:p>
          <a:p>
            <a:pPr lvl="0">
              <a:lnSpc>
                <a:spcPct val="150000"/>
              </a:lnSpc>
            </a:pPr>
            <a:r>
              <a:rPr lang="en-US" sz="3600" b="1" i="1" dirty="0">
                <a:highlight>
                  <a:srgbClr val="C0EBD2"/>
                </a:highlight>
              </a:rPr>
              <a:t>XVI.	Separateness is a Subtle Deception of Physical Life</a:t>
            </a:r>
          </a:p>
        </p:txBody>
      </p:sp>
      <p:sp useBgFill="1">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p:spPr>
        <p:txBody>
          <a:bodyPr wrap="square" rtlCol="0">
            <a:spAutoFit/>
          </a:bodyPr>
          <a:lstStyle/>
          <a:p>
            <a:r>
              <a:rPr lang="en-US" sz="3600" dirty="0"/>
              <a:t>Opportunities</a:t>
            </a:r>
          </a:p>
        </p:txBody>
      </p:sp>
      <p:pic>
        <p:nvPicPr>
          <p:cNvPr id="5" name="Picture 4" descr="Graphical user interface&#10;&#10;Description automatically generated">
            <a:hlinkClick r:id="rId3"/>
            <a:extLst>
              <a:ext uri="{FF2B5EF4-FFF2-40B4-BE49-F238E27FC236}">
                <a16:creationId xmlns:a16="http://schemas.microsoft.com/office/drawing/2014/main" id="{CC756777-89A1-13B7-E8A1-8381A2A12942}"/>
              </a:ext>
            </a:extLst>
          </p:cNvPr>
          <p:cNvPicPr>
            <a:picLocks noChangeAspect="1"/>
          </p:cNvPicPr>
          <p:nvPr/>
        </p:nvPicPr>
        <p:blipFill>
          <a:blip r:embed="rId4"/>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1979398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062651"/>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2400" i="1" dirty="0">
                <a:highlight>
                  <a:srgbClr val="C0EBD2"/>
                </a:highlight>
              </a:rPr>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1856506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Picture 3" descr="A collage of a person singing&#10;&#10;Description automatically generated with low confidence">
            <a:extLst>
              <a:ext uri="{FF2B5EF4-FFF2-40B4-BE49-F238E27FC236}">
                <a16:creationId xmlns:a16="http://schemas.microsoft.com/office/drawing/2014/main" id="{68DDB683-C05C-4745-8154-5C68C68B8B57}"/>
              </a:ext>
            </a:extLst>
          </p:cNvPr>
          <p:cNvPicPr>
            <a:picLocks noChangeAspect="1"/>
          </p:cNvPicPr>
          <p:nvPr/>
        </p:nvPicPr>
        <p:blipFill>
          <a:blip r:embed="rId3"/>
          <a:stretch>
            <a:fillRect/>
          </a:stretch>
        </p:blipFill>
        <p:spPr>
          <a:xfrm>
            <a:off x="406397" y="1335864"/>
            <a:ext cx="6547757" cy="4572000"/>
          </a:xfrm>
          <a:prstGeom prst="rect">
            <a:avLst/>
          </a:prstGeom>
        </p:spPr>
      </p:pic>
      <p:sp>
        <p:nvSpPr>
          <p:cNvPr id="5" name="TextBox 4">
            <a:extLst>
              <a:ext uri="{FF2B5EF4-FFF2-40B4-BE49-F238E27FC236}">
                <a16:creationId xmlns:a16="http://schemas.microsoft.com/office/drawing/2014/main" id="{812B707C-356E-F44C-A75E-8B704F841D44}"/>
              </a:ext>
            </a:extLst>
          </p:cNvPr>
          <p:cNvSpPr txBox="1"/>
          <p:nvPr/>
        </p:nvSpPr>
        <p:spPr>
          <a:xfrm>
            <a:off x="6705600" y="833859"/>
            <a:ext cx="5321085" cy="4401205"/>
          </a:xfrm>
          <a:prstGeom prst="rect">
            <a:avLst/>
          </a:prstGeom>
          <a:noFill/>
        </p:spPr>
        <p:txBody>
          <a:bodyPr wrap="square" rtlCol="0">
            <a:spAutoFit/>
          </a:bodyPr>
          <a:lstStyle/>
          <a:p>
            <a:pPr lvl="2"/>
            <a:r>
              <a:rPr lang="en-US" sz="4000" dirty="0"/>
              <a:t>"it is the world that has been pulled over your eyes to blind you from the truth" </a:t>
            </a:r>
          </a:p>
          <a:p>
            <a:pPr lvl="2"/>
            <a:endParaRPr lang="en-US" sz="4000" dirty="0"/>
          </a:p>
          <a:p>
            <a:pPr lvl="2"/>
            <a:r>
              <a:rPr lang="en-US" sz="4000" dirty="0"/>
              <a:t>(The Matrix)</a:t>
            </a:r>
          </a:p>
        </p:txBody>
      </p:sp>
      <p:pic>
        <p:nvPicPr>
          <p:cNvPr id="2" name="Picture 1" descr="Graphical user interface, application&#10;&#10;Description automatically generated">
            <a:hlinkClick r:id="rId4"/>
            <a:extLst>
              <a:ext uri="{FF2B5EF4-FFF2-40B4-BE49-F238E27FC236}">
                <a16:creationId xmlns:a16="http://schemas.microsoft.com/office/drawing/2014/main" id="{69DC5E14-82E3-9549-2AB2-9A4CE4946ED3}"/>
              </a:ext>
            </a:extLst>
          </p:cNvPr>
          <p:cNvPicPr>
            <a:picLocks noChangeAspect="1"/>
          </p:cNvPicPr>
          <p:nvPr/>
        </p:nvPicPr>
        <p:blipFill>
          <a:blip r:embed="rId5"/>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950510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879D9E-2717-6B44-B104-7C7AC7186662}"/>
              </a:ext>
            </a:extLst>
          </p:cNvPr>
          <p:cNvSpPr/>
          <p:nvPr/>
        </p:nvSpPr>
        <p:spPr>
          <a:xfrm>
            <a:off x="-118533" y="0"/>
            <a:ext cx="12530666" cy="72813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picture containing person, indoor, little, child&#10;&#10;Description automatically generated">
            <a:extLst>
              <a:ext uri="{FF2B5EF4-FFF2-40B4-BE49-F238E27FC236}">
                <a16:creationId xmlns:a16="http://schemas.microsoft.com/office/drawing/2014/main" id="{1337747D-45C2-7242-8C80-FAC0E69E9CF3}"/>
              </a:ext>
            </a:extLst>
          </p:cNvPr>
          <p:cNvPicPr>
            <a:picLocks noChangeAspect="1"/>
          </p:cNvPicPr>
          <p:nvPr/>
        </p:nvPicPr>
        <p:blipFill>
          <a:blip r:embed="rId3">
            <a:alphaModFix amt="35000"/>
          </a:blip>
          <a:stretch>
            <a:fillRect/>
          </a:stretch>
        </p:blipFill>
        <p:spPr>
          <a:xfrm>
            <a:off x="666958" y="211666"/>
            <a:ext cx="9147517" cy="6858000"/>
          </a:xfrm>
          <a:prstGeom prst="rect">
            <a:avLst/>
          </a:prstGeom>
        </p:spPr>
      </p:pic>
      <p:sp>
        <p:nvSpPr>
          <p:cNvPr id="57" name="Title 1">
            <a:extLst>
              <a:ext uri="{FF2B5EF4-FFF2-40B4-BE49-F238E27FC236}">
                <a16:creationId xmlns:a16="http://schemas.microsoft.com/office/drawing/2014/main" id="{D100E404-BE2F-EE49-8082-C03FE1771B4F}"/>
              </a:ext>
            </a:extLst>
          </p:cNvPr>
          <p:cNvSpPr txBox="1">
            <a:spLocks/>
          </p:cNvSpPr>
          <p:nvPr/>
        </p:nvSpPr>
        <p:spPr>
          <a:xfrm>
            <a:off x="7134018" y="577921"/>
            <a:ext cx="4391024" cy="119862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rPr>
              <a:t>Conclusion</a:t>
            </a:r>
            <a:br>
              <a:rPr lang="en-US" sz="3600" dirty="0">
                <a:solidFill>
                  <a:schemeClr val="bg1"/>
                </a:solidFill>
              </a:rPr>
            </a:br>
            <a:r>
              <a:rPr lang="en-US" sz="2500" dirty="0">
                <a:solidFill>
                  <a:schemeClr val="bg1"/>
                </a:solidFill>
              </a:rPr>
              <a:t>to Part 4 of 5</a:t>
            </a:r>
            <a:endParaRPr lang="en-US" sz="2500" i="1" dirty="0">
              <a:solidFill>
                <a:schemeClr val="bg1"/>
              </a:solidFill>
            </a:endParaRPr>
          </a:p>
        </p:txBody>
      </p:sp>
      <p:sp>
        <p:nvSpPr>
          <p:cNvPr id="62" name="Content Placeholder 2">
            <a:extLst>
              <a:ext uri="{FF2B5EF4-FFF2-40B4-BE49-F238E27FC236}">
                <a16:creationId xmlns:a16="http://schemas.microsoft.com/office/drawing/2014/main" id="{6298430E-B03D-474A-9509-2201EC04F3E2}"/>
              </a:ext>
            </a:extLst>
          </p:cNvPr>
          <p:cNvSpPr txBox="1">
            <a:spLocks/>
          </p:cNvSpPr>
          <p:nvPr/>
        </p:nvSpPr>
        <p:spPr>
          <a:xfrm>
            <a:off x="7134018" y="2087728"/>
            <a:ext cx="4391024" cy="370347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Aft>
                <a:spcPts val="1200"/>
              </a:spcAft>
              <a:buNone/>
            </a:pPr>
            <a:r>
              <a:rPr lang="en-US" sz="3000" i="1" dirty="0">
                <a:solidFill>
                  <a:schemeClr val="bg1">
                    <a:alpha val="80000"/>
                  </a:schemeClr>
                </a:solidFill>
              </a:rPr>
              <a:t>”You can observe a lot by just watching.”</a:t>
            </a:r>
          </a:p>
          <a:p>
            <a:pPr marL="0" indent="0" algn="ctr">
              <a:lnSpc>
                <a:spcPct val="150000"/>
              </a:lnSpc>
              <a:spcAft>
                <a:spcPts val="1200"/>
              </a:spcAft>
              <a:buNone/>
            </a:pPr>
            <a:r>
              <a:rPr lang="en-US" sz="3000" i="1" dirty="0">
                <a:solidFill>
                  <a:schemeClr val="bg1">
                    <a:alpha val="80000"/>
                  </a:schemeClr>
                </a:solidFill>
              </a:rPr>
              <a:t>- Yogi Berra</a:t>
            </a:r>
          </a:p>
          <a:p>
            <a:pPr marL="0" indent="0" algn="ctr">
              <a:lnSpc>
                <a:spcPct val="150000"/>
              </a:lnSpc>
              <a:spcAft>
                <a:spcPts val="1200"/>
              </a:spcAft>
              <a:buFont typeface="Arial" panose="020B0604020202020204" pitchFamily="34" charset="0"/>
              <a:buNone/>
            </a:pPr>
            <a:br>
              <a:rPr lang="en-US" sz="3000" i="1" dirty="0">
                <a:solidFill>
                  <a:schemeClr val="bg1">
                    <a:alpha val="80000"/>
                  </a:schemeClr>
                </a:solidFill>
              </a:rPr>
            </a:br>
            <a:r>
              <a:rPr lang="en-US" sz="3000" i="1" dirty="0">
                <a:solidFill>
                  <a:schemeClr val="bg1">
                    <a:alpha val="80000"/>
                  </a:schemeClr>
                </a:solidFill>
              </a:rPr>
              <a:t>Thank You!</a:t>
            </a:r>
            <a:endParaRPr lang="en-US" sz="3000" b="1" dirty="0">
              <a:solidFill>
                <a:schemeClr val="bg1">
                  <a:alpha val="80000"/>
                </a:schemeClr>
              </a:solidFill>
            </a:endParaRPr>
          </a:p>
        </p:txBody>
      </p:sp>
    </p:spTree>
    <p:extLst>
      <p:ext uri="{BB962C8B-B14F-4D97-AF65-F5344CB8AC3E}">
        <p14:creationId xmlns:p14="http://schemas.microsoft.com/office/powerpoint/2010/main" val="1855982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02CB-B15D-824F-B131-E5AED3A0F164}"/>
              </a:ext>
            </a:extLst>
          </p:cNvPr>
          <p:cNvSpPr>
            <a:spLocks noGrp="1"/>
          </p:cNvSpPr>
          <p:nvPr>
            <p:ph type="ctrTitle"/>
          </p:nvPr>
        </p:nvSpPr>
        <p:spPr>
          <a:xfrm>
            <a:off x="1524000" y="920552"/>
            <a:ext cx="9038253" cy="3520819"/>
          </a:xfrm>
        </p:spPr>
        <p:txBody>
          <a:bodyPr>
            <a:normAutofit fontScale="90000"/>
          </a:bodyPr>
          <a:lstStyle/>
          <a:p>
            <a:pPr>
              <a:lnSpc>
                <a:spcPct val="150000"/>
              </a:lnSpc>
            </a:pPr>
            <a:r>
              <a:rPr lang="en-US" dirty="0">
                <a:cs typeface="Times New Roman" panose="02020603050405020304" pitchFamily="18" charset="0"/>
              </a:rPr>
              <a:t>20 Opportunities</a:t>
            </a:r>
            <a:br>
              <a:rPr lang="en-US" dirty="0">
                <a:cs typeface="Times New Roman" panose="02020603050405020304" pitchFamily="18" charset="0"/>
              </a:rPr>
            </a:br>
            <a:r>
              <a:rPr lang="en-US" dirty="0">
                <a:cs typeface="Times New Roman" panose="02020603050405020304" pitchFamily="18" charset="0"/>
              </a:rPr>
              <a:t>to Transform Yourself</a:t>
            </a:r>
            <a:br>
              <a:rPr lang="en-US" dirty="0">
                <a:cs typeface="Times New Roman" panose="02020603050405020304" pitchFamily="18" charset="0"/>
              </a:rPr>
            </a:br>
            <a:r>
              <a:rPr lang="en-US" dirty="0">
                <a:cs typeface="Times New Roman" panose="02020603050405020304" pitchFamily="18" charset="0"/>
              </a:rPr>
              <a:t>While Teaching</a:t>
            </a:r>
            <a:endParaRPr lang="en-US" sz="4000" dirty="0">
              <a:cs typeface="Times New Roman" panose="02020603050405020304" pitchFamily="18" charset="0"/>
            </a:endParaRPr>
          </a:p>
        </p:txBody>
      </p:sp>
      <p:sp>
        <p:nvSpPr>
          <p:cNvPr id="3" name="Subtitle 2">
            <a:extLst>
              <a:ext uri="{FF2B5EF4-FFF2-40B4-BE49-F238E27FC236}">
                <a16:creationId xmlns:a16="http://schemas.microsoft.com/office/drawing/2014/main" id="{D8B400F9-1678-4D43-9C21-8676D5CC3E7C}"/>
              </a:ext>
            </a:extLst>
          </p:cNvPr>
          <p:cNvSpPr>
            <a:spLocks noGrp="1"/>
          </p:cNvSpPr>
          <p:nvPr>
            <p:ph type="subTitle" idx="1"/>
          </p:nvPr>
        </p:nvSpPr>
        <p:spPr>
          <a:xfrm>
            <a:off x="0" y="4625078"/>
            <a:ext cx="12192000" cy="387805"/>
          </a:xfrm>
        </p:spPr>
        <p:txBody>
          <a:bodyPr>
            <a:normAutofit/>
          </a:bodyPr>
          <a:lstStyle/>
          <a:p>
            <a:r>
              <a:rPr lang="en-US" sz="1800" i="1" dirty="0"/>
              <a:t>A workshop taken from actual experiences that honor spirituality in education.</a:t>
            </a:r>
            <a:endParaRPr lang="en-US" sz="1800" dirty="0"/>
          </a:p>
        </p:txBody>
      </p:sp>
      <p:sp>
        <p:nvSpPr>
          <p:cNvPr id="4" name="Subtitle 2">
            <a:extLst>
              <a:ext uri="{FF2B5EF4-FFF2-40B4-BE49-F238E27FC236}">
                <a16:creationId xmlns:a16="http://schemas.microsoft.com/office/drawing/2014/main" id="{7A53181A-4EB7-E54D-9A02-47EEE85FA44B}"/>
              </a:ext>
            </a:extLst>
          </p:cNvPr>
          <p:cNvSpPr txBox="1">
            <a:spLocks/>
          </p:cNvSpPr>
          <p:nvPr/>
        </p:nvSpPr>
        <p:spPr>
          <a:xfrm>
            <a:off x="8335616" y="5996899"/>
            <a:ext cx="2484783" cy="8611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cs typeface="Times New Roman" panose="02020603050405020304" pitchFamily="18" charset="0"/>
              </a:rPr>
              <a:t>John Bickart, Ph.D.</a:t>
            </a:r>
          </a:p>
          <a:p>
            <a:r>
              <a:rPr lang="en-US" sz="1800" dirty="0" err="1">
                <a:cs typeface="Times New Roman" panose="02020603050405020304" pitchFamily="18" charset="0"/>
              </a:rPr>
              <a:t>bickart.org</a:t>
            </a:r>
            <a:endParaRPr lang="en-US" sz="1800" dirty="0">
              <a:cs typeface="Times New Roman" panose="02020603050405020304" pitchFamily="18" charset="0"/>
            </a:endParaRPr>
          </a:p>
        </p:txBody>
      </p:sp>
      <p:pic>
        <p:nvPicPr>
          <p:cNvPr id="7" name="Picture 6" descr="Text&#10;&#10;Description automatically generated">
            <a:extLst>
              <a:ext uri="{FF2B5EF4-FFF2-40B4-BE49-F238E27FC236}">
                <a16:creationId xmlns:a16="http://schemas.microsoft.com/office/drawing/2014/main" id="{AF48A3F3-773C-B144-A1AF-6E42EF1511BF}"/>
              </a:ext>
            </a:extLst>
          </p:cNvPr>
          <p:cNvPicPr>
            <a:picLocks noChangeAspect="1"/>
          </p:cNvPicPr>
          <p:nvPr/>
        </p:nvPicPr>
        <p:blipFill>
          <a:blip r:embed="rId3"/>
          <a:stretch>
            <a:fillRect/>
          </a:stretch>
        </p:blipFill>
        <p:spPr>
          <a:xfrm>
            <a:off x="245654" y="177800"/>
            <a:ext cx="2293859" cy="2051050"/>
          </a:xfrm>
          <a:prstGeom prst="rect">
            <a:avLst/>
          </a:prstGeom>
        </p:spPr>
      </p:pic>
      <p:sp>
        <p:nvSpPr>
          <p:cNvPr id="6" name="TextBox 5">
            <a:extLst>
              <a:ext uri="{FF2B5EF4-FFF2-40B4-BE49-F238E27FC236}">
                <a16:creationId xmlns:a16="http://schemas.microsoft.com/office/drawing/2014/main" id="{A4DDDE17-B21E-0449-9C0D-049148EF2C86}"/>
              </a:ext>
            </a:extLst>
          </p:cNvPr>
          <p:cNvSpPr txBox="1"/>
          <p:nvPr/>
        </p:nvSpPr>
        <p:spPr>
          <a:xfrm>
            <a:off x="0" y="5028951"/>
            <a:ext cx="12192000" cy="954107"/>
          </a:xfrm>
          <a:prstGeom prst="rect">
            <a:avLst/>
          </a:prstGeom>
          <a:solidFill>
            <a:schemeClr val="bg1"/>
          </a:solidFill>
        </p:spPr>
        <p:txBody>
          <a:bodyPr wrap="square" rtlCol="0">
            <a:spAutoFit/>
          </a:bodyPr>
          <a:lstStyle/>
          <a:p>
            <a:pPr algn="ctr"/>
            <a:r>
              <a:rPr lang="en-US" sz="3200" dirty="0">
                <a:cs typeface="Times New Roman" panose="02020603050405020304" pitchFamily="18" charset="0"/>
              </a:rPr>
              <a:t>Part 4 of 5 - "Revitalizing Your Ability to Lead" </a:t>
            </a:r>
          </a:p>
          <a:p>
            <a:pPr algn="ctr"/>
            <a:r>
              <a:rPr lang="en-US" sz="2400" dirty="0">
                <a:cs typeface="Times New Roman" panose="02020603050405020304" pitchFamily="18" charset="0"/>
              </a:rPr>
              <a:t>(Opportunities #13 - #16)</a:t>
            </a:r>
            <a:endParaRPr lang="en-US" sz="2400" dirty="0"/>
          </a:p>
        </p:txBody>
      </p:sp>
      <p:pic>
        <p:nvPicPr>
          <p:cNvPr id="8" name="Picture 7" descr="A picture containing nature, dark&#10;&#10;Description automatically generated">
            <a:extLst>
              <a:ext uri="{FF2B5EF4-FFF2-40B4-BE49-F238E27FC236}">
                <a16:creationId xmlns:a16="http://schemas.microsoft.com/office/drawing/2014/main" id="{783A7B1B-A4C8-D2D2-37E6-21D69046ABC3}"/>
              </a:ext>
            </a:extLst>
          </p:cNvPr>
          <p:cNvPicPr>
            <a:picLocks noChangeAspect="1"/>
          </p:cNvPicPr>
          <p:nvPr/>
        </p:nvPicPr>
        <p:blipFill>
          <a:blip r:embed="rId4"/>
          <a:stretch>
            <a:fillRect/>
          </a:stretch>
        </p:blipFill>
        <p:spPr>
          <a:xfrm>
            <a:off x="9321778" y="319291"/>
            <a:ext cx="2537463" cy="2133776"/>
          </a:xfrm>
          <a:prstGeom prst="rect">
            <a:avLst/>
          </a:prstGeom>
        </p:spPr>
      </p:pic>
    </p:spTree>
    <p:extLst>
      <p:ext uri="{BB962C8B-B14F-4D97-AF65-F5344CB8AC3E}">
        <p14:creationId xmlns:p14="http://schemas.microsoft.com/office/powerpoint/2010/main" val="103521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8A2559-2EA1-B565-99EE-A1EDE40D9758}"/>
              </a:ext>
            </a:extLst>
          </p:cNvPr>
          <p:cNvSpPr txBox="1"/>
          <p:nvPr/>
        </p:nvSpPr>
        <p:spPr>
          <a:xfrm>
            <a:off x="1112112" y="322732"/>
            <a:ext cx="8603387" cy="923330"/>
          </a:xfrm>
          <a:prstGeom prst="rect">
            <a:avLst/>
          </a:prstGeom>
          <a:noFill/>
        </p:spPr>
        <p:txBody>
          <a:bodyPr wrap="square" rtlCol="0">
            <a:spAutoFit/>
          </a:bodyPr>
          <a:lstStyle/>
          <a:p>
            <a:r>
              <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rPr>
              <a:t>Literature Review as seen on </a:t>
            </a:r>
            <a:r>
              <a:rPr lang="en-US" altLang="en-US" sz="3600" b="1" dirty="0" err="1">
                <a:latin typeface="Times New Roman" panose="02020603050405020304" pitchFamily="18" charset="0"/>
                <a:ea typeface="Times New Roman" panose="02020603050405020304" pitchFamily="18" charset="0"/>
                <a:cs typeface="Times New Roman" panose="02020603050405020304" pitchFamily="18" charset="0"/>
              </a:rPr>
              <a:t>bickart.org</a:t>
            </a:r>
            <a:endParaRPr lang="en-US" altLang="en-US" sz="36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2" name="Rectangle 1">
            <a:extLst>
              <a:ext uri="{FF2B5EF4-FFF2-40B4-BE49-F238E27FC236}">
                <a16:creationId xmlns:a16="http://schemas.microsoft.com/office/drawing/2014/main" id="{B3197F59-347B-BF48-84B3-A835A0055212}"/>
              </a:ext>
            </a:extLst>
          </p:cNvPr>
          <p:cNvSpPr>
            <a:spLocks noChangeArrowheads="1"/>
          </p:cNvSpPr>
          <p:nvPr/>
        </p:nvSpPr>
        <p:spPr bwMode="auto">
          <a:xfrm>
            <a:off x="1112112" y="920806"/>
            <a:ext cx="10897645"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Wisdom Teaching and Practical Exercises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(Laozi, 2005/circa 500 BC)</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Childhood &amp; Spirituality</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(Bickart, 2013, 2018, 2020a, 2020b, 2020c, 2022; Hart, 2001, 2010, 2014a, 2014b; L. Miller, 2015; L. W. E. S. Miller, 2021)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Awareness, Mindsight, and Flow</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(Csikszentmihalyi, 1994; Csikszentmihalyi &amp; Pratt, 2017; Siegel, 2010, 2018)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Mindfulness and Nondual Awareness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(Chopra, 2021; Chopra, Ford, &amp; Williamson, 2010;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Lantieri</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2008; Palmer, 1993, 1998, 2004; Palmer, Zajonc, &amp; Scribner, 2010)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Emotional and Social Intelligence, Presence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(Goleman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Boutsikaris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2006; Goleman &amp; Senge, 2007; Goleman &amp; Whitener, 2005; Senge, 2000, 2008)</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Belief</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Boyce, 2016;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Dispenza</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Knight, &amp; Encephalon, 2005; B. H. Lipton, 2005, 2006, 2014; B. H. Lipton,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Bhaerman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Right versus Left Brain Dominance</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McGilchrist</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2009)</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Early Opposition to the Mechanical View of Humans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(Dewey, 1910, 1916/2005)</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Historically Assumed Separateness</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(Kuhn, 2004)</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Reduced Importance of Childhood</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(Piaget, 1929/2007, 1950, 1959, 1965, 1973, 1976;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Inhelder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1969; Piaget &amp;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Valsiner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1927/2001)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Excessive Testing</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2010; Gonz</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lez &amp; Darling-Hammond, 1997;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Gurwitz</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Pease, Education., &amp; Corporation., 1981;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Haggstrom</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Grissmer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&amp; Center for the Study of the Teaching Profession (Rand Corporation), 1988;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Koppich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Merseth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Darling-Hammond, American Association of Colleges for Teacher Education., &amp; National Commission on Teaching &amp; America's Future (U.S.), 2000; Millman &amp; Darling-Hammond, 1990; Wise, Darling-Hammond, Berry, Profession., &amp; Education, 1987; Wise, Darling-Hammond, &amp; Klein, 1986;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Zeichner</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et al., 2000)</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Education</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Students-only, Community-centered, Right Answers, Restricted Resources, Not tests, Not algebra, Not control, Not norms, Brick &amp; Mortar Schools, Integrated Disciplines, Inspirational Content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Dintersmith</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2018; Hart, 2001)</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1800s Factory Model</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(Skinner, 1953; Thorndike, 1913/2010)</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84763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1891287"/>
          </a:xfrm>
          <a:prstGeom prst="rect">
            <a:avLst/>
          </a:prstGeom>
          <a:noFill/>
        </p:spPr>
        <p:txBody>
          <a:bodyPr wrap="square" rtlCol="0">
            <a:spAutoFit/>
          </a:bodyPr>
          <a:lstStyle/>
          <a:p>
            <a:pPr lvl="0">
              <a:lnSpc>
                <a:spcPct val="150000"/>
              </a:lnSpc>
            </a:pPr>
            <a:r>
              <a:rPr lang="en-US" sz="2000" b="1" i="1" dirty="0"/>
              <a:t>XIII.	Learn to Return</a:t>
            </a:r>
          </a:p>
          <a:p>
            <a:pPr lvl="0">
              <a:lnSpc>
                <a:spcPct val="150000"/>
              </a:lnSpc>
            </a:pPr>
            <a:r>
              <a:rPr lang="en-US" sz="2000" b="1" i="1" dirty="0"/>
              <a:t>XIV.	The Servant Leader</a:t>
            </a:r>
          </a:p>
          <a:p>
            <a:pPr lvl="0">
              <a:lnSpc>
                <a:spcPct val="150000"/>
              </a:lnSpc>
            </a:pPr>
            <a:r>
              <a:rPr lang="en-US" sz="2000" b="1" i="1" dirty="0"/>
              <a:t>XV.	Language Reduces Experience </a:t>
            </a:r>
          </a:p>
          <a:p>
            <a:pPr lvl="0">
              <a:lnSpc>
                <a:spcPct val="150000"/>
              </a:lnSpc>
            </a:pPr>
            <a:r>
              <a:rPr lang="en-US" sz="2000" b="1" i="1" dirty="0"/>
              <a:t>XVI.	Separateness is a Subtle Deception of Physical Life</a:t>
            </a:r>
          </a:p>
        </p:txBody>
      </p:sp>
      <p:sp useBgFill="1">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p:spPr>
        <p:txBody>
          <a:bodyPr wrap="square" rtlCol="0">
            <a:spAutoFit/>
          </a:bodyPr>
          <a:lstStyle/>
          <a:p>
            <a:r>
              <a:rPr lang="en-US" sz="3600" dirty="0"/>
              <a:t>Opportunities</a:t>
            </a:r>
          </a:p>
        </p:txBody>
      </p:sp>
    </p:spTree>
    <p:extLst>
      <p:ext uri="{BB962C8B-B14F-4D97-AF65-F5344CB8AC3E}">
        <p14:creationId xmlns:p14="http://schemas.microsoft.com/office/powerpoint/2010/main" val="4124560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C9EF4-174A-C14B-840A-D76629035240}"/>
              </a:ext>
            </a:extLst>
          </p:cNvPr>
          <p:cNvSpPr txBox="1"/>
          <p:nvPr/>
        </p:nvSpPr>
        <p:spPr>
          <a:xfrm>
            <a:off x="1638300" y="1966645"/>
            <a:ext cx="10906134" cy="2260619"/>
          </a:xfrm>
          <a:prstGeom prst="rect">
            <a:avLst/>
          </a:prstGeom>
          <a:noFill/>
        </p:spPr>
        <p:txBody>
          <a:bodyPr wrap="square" rtlCol="0">
            <a:spAutoFit/>
          </a:bodyPr>
          <a:lstStyle/>
          <a:p>
            <a:pPr lvl="0">
              <a:lnSpc>
                <a:spcPct val="150000"/>
              </a:lnSpc>
            </a:pPr>
            <a:r>
              <a:rPr lang="en-US" sz="3600" b="1" i="1" dirty="0">
                <a:highlight>
                  <a:srgbClr val="C0EBD2"/>
                </a:highlight>
              </a:rPr>
              <a:t>XIII.	Learn to Return</a:t>
            </a:r>
          </a:p>
          <a:p>
            <a:pPr lvl="0">
              <a:lnSpc>
                <a:spcPct val="150000"/>
              </a:lnSpc>
            </a:pPr>
            <a:r>
              <a:rPr lang="en-US" sz="2000" b="1" i="1" dirty="0"/>
              <a:t>XIV.	 The Servant Leader</a:t>
            </a:r>
          </a:p>
          <a:p>
            <a:pPr lvl="0">
              <a:lnSpc>
                <a:spcPct val="150000"/>
              </a:lnSpc>
            </a:pPr>
            <a:r>
              <a:rPr lang="en-US" sz="2000" b="1" i="1" dirty="0"/>
              <a:t>XV.	Language Reduces Experience </a:t>
            </a:r>
          </a:p>
          <a:p>
            <a:pPr lvl="0">
              <a:lnSpc>
                <a:spcPct val="150000"/>
              </a:lnSpc>
            </a:pPr>
            <a:r>
              <a:rPr lang="en-US" sz="2000" b="1" i="1" dirty="0"/>
              <a:t>XVI.	Separateness is a Subtle Deception of Physical Life</a:t>
            </a:r>
          </a:p>
        </p:txBody>
      </p:sp>
      <p:sp useBgFill="1">
        <p:nvSpPr>
          <p:cNvPr id="4" name="TextBox 3">
            <a:extLst>
              <a:ext uri="{FF2B5EF4-FFF2-40B4-BE49-F238E27FC236}">
                <a16:creationId xmlns:a16="http://schemas.microsoft.com/office/drawing/2014/main" id="{531DBECC-6E4F-A744-B478-46F1A90E5184}"/>
              </a:ext>
            </a:extLst>
          </p:cNvPr>
          <p:cNvSpPr txBox="1"/>
          <p:nvPr/>
        </p:nvSpPr>
        <p:spPr>
          <a:xfrm>
            <a:off x="1638300" y="1076253"/>
            <a:ext cx="9257951" cy="646331"/>
          </a:xfrm>
          <a:prstGeom prst="rect">
            <a:avLst/>
          </a:prstGeom>
        </p:spPr>
        <p:txBody>
          <a:bodyPr wrap="square" rtlCol="0">
            <a:spAutoFit/>
          </a:bodyPr>
          <a:lstStyle/>
          <a:p>
            <a:r>
              <a:rPr lang="en-US" sz="3600" dirty="0"/>
              <a:t>Opportunities</a:t>
            </a:r>
          </a:p>
        </p:txBody>
      </p:sp>
      <p:pic>
        <p:nvPicPr>
          <p:cNvPr id="7" name="Picture 6" descr="Graphical user interface&#10;&#10;Description automatically generated">
            <a:hlinkClick r:id="rId3"/>
            <a:extLst>
              <a:ext uri="{FF2B5EF4-FFF2-40B4-BE49-F238E27FC236}">
                <a16:creationId xmlns:a16="http://schemas.microsoft.com/office/drawing/2014/main" id="{19E6F124-1D7E-B5DB-D470-90293C6D3502}"/>
              </a:ext>
            </a:extLst>
          </p:cNvPr>
          <p:cNvPicPr>
            <a:picLocks noChangeAspect="1"/>
          </p:cNvPicPr>
          <p:nvPr/>
        </p:nvPicPr>
        <p:blipFill>
          <a:blip r:embed="rId4"/>
          <a:stretch>
            <a:fillRect/>
          </a:stretch>
        </p:blipFill>
        <p:spPr>
          <a:xfrm>
            <a:off x="9287188" y="118320"/>
            <a:ext cx="2815167" cy="1313339"/>
          </a:xfrm>
          <a:prstGeom prst="rect">
            <a:avLst/>
          </a:prstGeom>
        </p:spPr>
      </p:pic>
    </p:spTree>
    <p:extLst>
      <p:ext uri="{BB962C8B-B14F-4D97-AF65-F5344CB8AC3E}">
        <p14:creationId xmlns:p14="http://schemas.microsoft.com/office/powerpoint/2010/main" val="232586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3477875"/>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500" i="1" dirty="0"/>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2052451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B43E368-747C-4E49-915C-F139DD227003}"/>
              </a:ext>
            </a:extLst>
          </p:cNvPr>
          <p:cNvPicPr>
            <a:picLocks noChangeAspect="1"/>
          </p:cNvPicPr>
          <p:nvPr/>
        </p:nvPicPr>
        <p:blipFill>
          <a:blip r:embed="rId3">
            <a:alphaModFix amt="70000"/>
            <a:duotone>
              <a:prstClr val="black"/>
              <a:srgbClr val="D9C3A5">
                <a:tint val="50000"/>
                <a:satMod val="180000"/>
              </a:srgbClr>
            </a:duotone>
          </a:blip>
          <a:stretch>
            <a:fillRect/>
          </a:stretch>
        </p:blipFill>
        <p:spPr>
          <a:xfrm>
            <a:off x="0" y="191441"/>
            <a:ext cx="12192000" cy="6698512"/>
          </a:xfrm>
          <a:prstGeom prst="rect">
            <a:avLst/>
          </a:prstGeom>
          <a:ln w="76200" cmpd="tri">
            <a:noFill/>
          </a:ln>
        </p:spPr>
      </p:pic>
      <p:sp>
        <p:nvSpPr>
          <p:cNvPr id="4" name="TextBox 3">
            <a:extLst>
              <a:ext uri="{FF2B5EF4-FFF2-40B4-BE49-F238E27FC236}">
                <a16:creationId xmlns:a16="http://schemas.microsoft.com/office/drawing/2014/main" id="{531DBECC-6E4F-A744-B478-46F1A90E5184}"/>
              </a:ext>
            </a:extLst>
          </p:cNvPr>
          <p:cNvSpPr txBox="1"/>
          <p:nvPr/>
        </p:nvSpPr>
        <p:spPr>
          <a:xfrm>
            <a:off x="2651760" y="257701"/>
            <a:ext cx="6624762" cy="1846659"/>
          </a:xfrm>
          <a:prstGeom prst="rect">
            <a:avLst/>
          </a:prstGeom>
          <a:noFill/>
        </p:spPr>
        <p:txBody>
          <a:bodyPr wrap="square" rtlCol="0">
            <a:spAutoFit/>
          </a:bodyPr>
          <a:lstStyle/>
          <a:p>
            <a:pPr algn="ctr"/>
            <a:endParaRPr lang="en-US" sz="3200" dirty="0"/>
          </a:p>
          <a:p>
            <a:pPr algn="ctr"/>
            <a:r>
              <a:rPr lang="en-US" sz="3200" dirty="0"/>
              <a:t>The Teacher's</a:t>
            </a:r>
            <a:br>
              <a:rPr lang="en-US" sz="3200" dirty="0"/>
            </a:br>
            <a:r>
              <a:rPr lang="en-US" sz="3200" i="1" dirty="0"/>
              <a:t>Bill of Rights</a:t>
            </a:r>
            <a:endParaRPr lang="en-US" sz="3200" dirty="0"/>
          </a:p>
          <a:p>
            <a:pPr algn="ctr"/>
            <a:r>
              <a:rPr lang="en-US" i="1" dirty="0"/>
              <a:t>permissions to Awaken and Transform yourself ...</a:t>
            </a:r>
          </a:p>
        </p:txBody>
      </p:sp>
      <p:sp>
        <p:nvSpPr>
          <p:cNvPr id="7" name="TextBox 6">
            <a:extLst>
              <a:ext uri="{FF2B5EF4-FFF2-40B4-BE49-F238E27FC236}">
                <a16:creationId xmlns:a16="http://schemas.microsoft.com/office/drawing/2014/main" id="{2F6EEEEF-5677-A04E-B6DB-95429AD04ECF}"/>
              </a:ext>
            </a:extLst>
          </p:cNvPr>
          <p:cNvSpPr txBox="1"/>
          <p:nvPr/>
        </p:nvSpPr>
        <p:spPr>
          <a:xfrm>
            <a:off x="2651760" y="2105458"/>
            <a:ext cx="6624762" cy="4062651"/>
          </a:xfrm>
          <a:prstGeom prst="rect">
            <a:avLst/>
          </a:prstGeom>
          <a:noFill/>
          <a:ln w="130175" cmpd="thinThick">
            <a:noFill/>
          </a:ln>
        </p:spPr>
        <p:txBody>
          <a:bodyPr wrap="square" rtlCol="0">
            <a:spAutoFit/>
          </a:bodyPr>
          <a:lstStyle/>
          <a:p>
            <a:pPr lvl="0"/>
            <a:r>
              <a:rPr lang="en-US" sz="500" i="1" dirty="0"/>
              <a:t>1.	You have permission to Awaken. You may begin to move toward a new possibility before you see how to get there.</a:t>
            </a:r>
          </a:p>
          <a:p>
            <a:pPr lvl="0"/>
            <a:r>
              <a:rPr lang="en-US" sz="500" i="1" dirty="0"/>
              <a:t>2.	Learn something from your student that transforms you, then show your gratitude. In other words, truly teach by modeling true learning!</a:t>
            </a:r>
          </a:p>
          <a:p>
            <a:pPr lvl="0"/>
            <a:r>
              <a:rPr lang="en-US" sz="500" i="1" dirty="0"/>
              <a:t>3.	Listen for an intuitive insight - even while you are speaking.</a:t>
            </a:r>
          </a:p>
          <a:p>
            <a:pPr lvl="0"/>
            <a:r>
              <a:rPr lang="en-US" sz="500" i="1" dirty="0"/>
              <a:t>4.	Look at something you have seen before. Note whether it looks better, the same, or worse than before. Then look to yourself ... you have just tested your awakened state.</a:t>
            </a:r>
          </a:p>
          <a:p>
            <a:pPr lvl="0"/>
            <a:r>
              <a:rPr lang="en-US" sz="500" i="1" dirty="0"/>
              <a:t>5.	Question everything - modeling learning by deconstruction.</a:t>
            </a:r>
          </a:p>
          <a:p>
            <a:pPr lvl="0"/>
            <a:r>
              <a:rPr lang="en-US" sz="500" i="1" dirty="0"/>
              <a:t>6.	Sometimes … fall down on the job - then be picked up by your students - in other words, be vulnerable enough to put yourself in their hands.</a:t>
            </a:r>
          </a:p>
          <a:p>
            <a:pPr lvl="0"/>
            <a:r>
              <a:rPr lang="en-US" sz="500" i="1" dirty="0"/>
              <a:t>7.	Listen to your students as if their commentary may reveal deeper truth than yours.</a:t>
            </a:r>
          </a:p>
          <a:p>
            <a:pPr lvl="0"/>
            <a:r>
              <a:rPr lang="en-US" sz="500" i="1" dirty="0"/>
              <a:t>8.	Have fun - and respect students for wanting to have fun.</a:t>
            </a:r>
          </a:p>
          <a:p>
            <a:pPr lvl="0"/>
            <a:r>
              <a:rPr lang="en-US" sz="500" i="1" dirty="0"/>
              <a:t>9.	Accent aspects of the curriculum that you love, so that you model real connection to your material.</a:t>
            </a:r>
          </a:p>
          <a:p>
            <a:pPr lvl="0"/>
            <a:r>
              <a:rPr lang="en-US" sz="500" i="1" dirty="0"/>
              <a:t>10.	Be ready to have your thoughts turned in a new, useful direction at any moment.</a:t>
            </a:r>
          </a:p>
          <a:p>
            <a:pPr lvl="0"/>
            <a:endParaRPr lang="en-US" sz="500" i="1" dirty="0"/>
          </a:p>
          <a:p>
            <a:pPr lvl="0"/>
            <a:r>
              <a:rPr lang="en-US" sz="500" i="1" dirty="0"/>
              <a:t>11.	Make yourself accessible - to students - to new knowledge - to your genius.</a:t>
            </a:r>
          </a:p>
          <a:p>
            <a:pPr lvl="0"/>
            <a:r>
              <a:rPr lang="en-US" sz="500" i="1" dirty="0"/>
              <a:t>12.	Look at the same student and see no remarkable attributes one time – and striking qualities by looking once again.</a:t>
            </a:r>
          </a:p>
          <a:p>
            <a:pPr lvl="0"/>
            <a:r>
              <a:rPr lang="en-US" sz="2400" i="1" dirty="0">
                <a:highlight>
                  <a:srgbClr val="C0EBD2"/>
                </a:highlight>
              </a:rPr>
              <a:t>13.	Let your students forget lessons, so that they pick them up later - perhaps with fresh insights.</a:t>
            </a:r>
          </a:p>
          <a:p>
            <a:pPr lvl="0"/>
            <a:r>
              <a:rPr lang="en-US" sz="500" i="1" dirty="0"/>
              <a:t>14.	Be Your Own Teacher ... Receive your student’s offerings and wait … in case an authentic response arises - then, in either case, find and show your gratitude. </a:t>
            </a:r>
          </a:p>
          <a:p>
            <a:pPr lvl="0"/>
            <a:r>
              <a:rPr lang="en-US" sz="500" i="1" dirty="0"/>
              <a:t>15.	Respect silence - when a student cannot or does not wish to articulate an impression - and model to the class how to leave room for possible non-language moments of higher order learning.</a:t>
            </a:r>
          </a:p>
          <a:p>
            <a:pPr lvl="0"/>
            <a:r>
              <a:rPr lang="en-US" sz="500" i="1" dirty="0"/>
              <a:t>16.	Connect to your student on a level that is deeper than analytic comprehension.</a:t>
            </a:r>
          </a:p>
          <a:p>
            <a:pPr lvl="0"/>
            <a:r>
              <a:rPr lang="en-US" sz="500" i="1" dirty="0"/>
              <a:t>17.	Aim more at the transformation of your students through the experiences they have in your class, than the information they may receive.</a:t>
            </a:r>
          </a:p>
          <a:p>
            <a:pPr lvl="0"/>
            <a:r>
              <a:rPr lang="en-US" sz="500" i="1" dirty="0"/>
              <a:t>18.	Give permission to your student and yourself to observe something without thinking of conclusions - then, later ... see what thoughts arise.</a:t>
            </a:r>
          </a:p>
          <a:p>
            <a:pPr lvl="0"/>
            <a:r>
              <a:rPr lang="en-US" sz="500" i="1" dirty="0"/>
              <a:t>19.	Respect technology, instrumentation, and mechanized measurement without disrespecting the unseen, immeasurable, and non-physical.</a:t>
            </a:r>
          </a:p>
          <a:p>
            <a:pPr lvl="0"/>
            <a:r>
              <a:rPr lang="en-US" sz="500" i="1" dirty="0"/>
              <a:t>20.	Allow for the possibility of becoming inspired by a belief prior to its arrival in your conscious mind; but then, check it out analytically to see if it makes sense.</a:t>
            </a:r>
          </a:p>
          <a:p>
            <a:pPr lvl="0"/>
            <a:endParaRPr lang="en-US" sz="500" i="1" dirty="0"/>
          </a:p>
          <a:p>
            <a:pPr lvl="0"/>
            <a:r>
              <a:rPr lang="en-US" sz="500" i="1" dirty="0"/>
              <a:t>21.	Expect wisdom from yourself, your student, or the next unexpected event in your classroom.</a:t>
            </a:r>
          </a:p>
          <a:p>
            <a:pPr lvl="0"/>
            <a:r>
              <a:rPr lang="en-US" sz="500" i="1" dirty="0"/>
              <a:t>22.	Be open to receive new ideas while speaking – and note how some are better than what you were going to say.</a:t>
            </a:r>
          </a:p>
          <a:p>
            <a:pPr lvl="0"/>
            <a:r>
              <a:rPr lang="en-US" sz="500" i="1" dirty="0"/>
              <a:t>23.	Go ahead and judge the book of nature by her cover - or even a single page - then, at a later time, investigate her many parts for verification - in other words, seek truth of the whole in one part.</a:t>
            </a:r>
          </a:p>
          <a:p>
            <a:pPr lvl="0"/>
            <a:r>
              <a:rPr lang="en-US" sz="500" i="1" dirty="0"/>
              <a:t>24.	Be open to inspiration, without necessarily following a mechanical march through a planned lesson.</a:t>
            </a:r>
          </a:p>
          <a:p>
            <a:pPr lvl="0"/>
            <a:r>
              <a:rPr lang="en-US" sz="500" i="1" dirty="0"/>
              <a:t>25.	Seek new ways to describe that which machines do not detect, such as space and time or infinity and eternity.</a:t>
            </a:r>
          </a:p>
          <a:p>
            <a:pPr lvl="0"/>
            <a:r>
              <a:rPr lang="en-US" sz="500" i="1" dirty="0"/>
              <a:t>26.	Acknowledge the group consciousness of organisms, like: bees, ants, termites, slime mold, genes, DNA, and your students. </a:t>
            </a:r>
          </a:p>
          <a:p>
            <a:pPr lvl="0"/>
            <a:r>
              <a:rPr lang="en-US" sz="500" i="1" dirty="0"/>
              <a:t>27.	Resist testing your students and suggest non-measurable, non-invasive evaluations of them.</a:t>
            </a:r>
          </a:p>
          <a:p>
            <a:pPr lvl="0"/>
            <a:r>
              <a:rPr lang="en-US" sz="500" i="1" dirty="0"/>
              <a:t>28.	Acknowledge the human mechanical, technological progress of the last several thousand years - while at the same time - acknowledging ancient intuitive abilities that have been lost, temporarily.</a:t>
            </a:r>
          </a:p>
          <a:p>
            <a:pPr lvl="0"/>
            <a:r>
              <a:rPr lang="en-US" sz="500" i="1" dirty="0"/>
              <a:t>29.	Rate your own impressions on an equal basis with research evidence, until proven wrong. </a:t>
            </a:r>
          </a:p>
          <a:p>
            <a:pPr lvl="0"/>
            <a:r>
              <a:rPr lang="en-US" sz="500" i="1" dirty="0"/>
              <a:t>30.	Hear students and start to believe in them, before actual understanding takes place.</a:t>
            </a:r>
          </a:p>
          <a:p>
            <a:pPr lvl="0"/>
            <a:endParaRPr lang="en-US" sz="500" i="1" dirty="0"/>
          </a:p>
          <a:p>
            <a:pPr lvl="0"/>
            <a:r>
              <a:rPr lang="en-US" sz="500" i="1" dirty="0"/>
              <a:t>31.	Give permission to your student and yourself to receive impressions from a lesson that are too large or too complex to articulate.</a:t>
            </a:r>
          </a:p>
          <a:p>
            <a:pPr lvl="0"/>
            <a:r>
              <a:rPr lang="en-US" sz="500" i="1" dirty="0"/>
              <a:t>32.	Watch for questions that 'over-focus' the student, then ask what question is more fun.</a:t>
            </a:r>
          </a:p>
          <a:p>
            <a:pPr lvl="0"/>
            <a:r>
              <a:rPr lang="en-US" sz="500" i="1" dirty="0"/>
              <a:t>33.	Awake to the danger of constraining what students see by describing your analysis before the student is done observing.</a:t>
            </a:r>
          </a:p>
          <a:p>
            <a:pPr lvl="0"/>
            <a:r>
              <a:rPr lang="en-US" sz="500" i="1" dirty="0"/>
              <a:t>34.	Be mindful of the danger to hurt a subject by taking it apart.</a:t>
            </a:r>
          </a:p>
          <a:p>
            <a:pPr lvl="0"/>
            <a:r>
              <a:rPr lang="en-US" sz="500" i="1" dirty="0"/>
              <a:t>35.	End some lessons knowing you may never understand the full meaning because the explanation is too large for your conscious mind.</a:t>
            </a:r>
          </a:p>
          <a:p>
            <a:pPr lvl="0"/>
            <a:r>
              <a:rPr lang="en-US" sz="500" i="1" dirty="0"/>
              <a:t>36.	Integrate related subjects during your lessons - even if it strays from the curriculum.</a:t>
            </a:r>
          </a:p>
          <a:p>
            <a:pPr lvl="0"/>
            <a:r>
              <a:rPr lang="en-US" sz="500" i="1" dirty="0"/>
              <a:t>37.	Be cognizant that you may be changing that which you observe, just by your presence.</a:t>
            </a:r>
          </a:p>
          <a:p>
            <a:pPr lvl="0"/>
            <a:r>
              <a:rPr lang="en-US" sz="500" i="1" dirty="0"/>
              <a:t>38.	Acknowledge the chance that there are non-physical causes to the physical world.</a:t>
            </a:r>
          </a:p>
          <a:p>
            <a:pPr lvl="0"/>
            <a:r>
              <a:rPr lang="en-US" sz="500" i="1" dirty="0"/>
              <a:t>39.	Consider both physical facts – as well as – intuitively-based, whole ideas in a discussion.</a:t>
            </a:r>
          </a:p>
          <a:p>
            <a:pPr lvl="0"/>
            <a:r>
              <a:rPr lang="en-US" sz="500" i="1" dirty="0"/>
              <a:t>40.	Allow yourself to not know – often.</a:t>
            </a:r>
          </a:p>
        </p:txBody>
      </p:sp>
      <p:pic>
        <p:nvPicPr>
          <p:cNvPr id="8" name="Picture 7" descr="A picture containing text, sign&#10;&#10;Description automatically generated">
            <a:extLst>
              <a:ext uri="{FF2B5EF4-FFF2-40B4-BE49-F238E27FC236}">
                <a16:creationId xmlns:a16="http://schemas.microsoft.com/office/drawing/2014/main" id="{16D0F426-D4E4-DF41-9834-79A649592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4689" y="400406"/>
            <a:ext cx="482514" cy="481665"/>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AB7E2DA-DFC7-D045-AED4-8D197CC23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4910" y="404255"/>
            <a:ext cx="482514" cy="48166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A2F64524-8CCA-5B4A-8D8C-B0249A27A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4055" y="5124808"/>
            <a:ext cx="482514" cy="48166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8E6038B5-FE25-3544-859F-A7714E73A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437" y="5131025"/>
            <a:ext cx="482514" cy="481665"/>
          </a:xfrm>
          <a:prstGeom prst="rect">
            <a:avLst/>
          </a:prstGeom>
        </p:spPr>
      </p:pic>
    </p:spTree>
    <p:extLst>
      <p:ext uri="{BB962C8B-B14F-4D97-AF65-F5344CB8AC3E}">
        <p14:creationId xmlns:p14="http://schemas.microsoft.com/office/powerpoint/2010/main" val="2118727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45000">
              <a:schemeClr val="bg1"/>
            </a:gs>
            <a:gs pos="83000">
              <a:schemeClr val="accent4">
                <a:lumMod val="60000"/>
                <a:lumOff val="40000"/>
              </a:schemeClr>
            </a:gs>
            <a:gs pos="100000">
              <a:srgbClr val="2E00FF"/>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3" name="Picture 2" descr="A picture containing person, indoor, orange&#10;&#10;Description automatically generated">
            <a:extLst>
              <a:ext uri="{FF2B5EF4-FFF2-40B4-BE49-F238E27FC236}">
                <a16:creationId xmlns:a16="http://schemas.microsoft.com/office/drawing/2014/main" id="{B9C8C416-50B1-AD49-A4A0-08C4093E31D1}"/>
              </a:ext>
            </a:extLst>
          </p:cNvPr>
          <p:cNvPicPr>
            <a:picLocks noChangeAspect="1"/>
          </p:cNvPicPr>
          <p:nvPr/>
        </p:nvPicPr>
        <p:blipFill>
          <a:blip r:embed="rId3"/>
          <a:stretch>
            <a:fillRect/>
          </a:stretch>
        </p:blipFill>
        <p:spPr>
          <a:xfrm>
            <a:off x="-1000823" y="183885"/>
            <a:ext cx="8656969" cy="6490230"/>
          </a:xfrm>
          <a:prstGeom prst="rect">
            <a:avLst/>
          </a:prstGeom>
        </p:spPr>
      </p:pic>
      <p:sp>
        <p:nvSpPr>
          <p:cNvPr id="5" name="TextBox 4">
            <a:extLst>
              <a:ext uri="{FF2B5EF4-FFF2-40B4-BE49-F238E27FC236}">
                <a16:creationId xmlns:a16="http://schemas.microsoft.com/office/drawing/2014/main" id="{4D6696F1-44C4-5940-B10A-5ACC57C805C4}"/>
              </a:ext>
            </a:extLst>
          </p:cNvPr>
          <p:cNvSpPr txBox="1"/>
          <p:nvPr/>
        </p:nvSpPr>
        <p:spPr>
          <a:xfrm>
            <a:off x="5545602" y="941793"/>
            <a:ext cx="6393833" cy="4462760"/>
          </a:xfrm>
          <a:prstGeom prst="rect">
            <a:avLst/>
          </a:prstGeom>
          <a:noFill/>
        </p:spPr>
        <p:txBody>
          <a:bodyPr wrap="square" rtlCol="0">
            <a:spAutoFit/>
          </a:bodyPr>
          <a:lstStyle/>
          <a:p>
            <a:pPr algn="ctr"/>
            <a:r>
              <a:rPr lang="en-US" sz="3600" dirty="0">
                <a:latin typeface="Monotype Corsiva" panose="03010101010201010101" pitchFamily="66" charset="0"/>
              </a:rPr>
              <a:t>It is said that </a:t>
            </a:r>
            <a:r>
              <a:rPr lang="en-US" sz="3600" b="1" dirty="0">
                <a:latin typeface="Monotype Corsiva" panose="03010101010201010101" pitchFamily="66" charset="0"/>
              </a:rPr>
              <a:t>Time</a:t>
            </a:r>
            <a:r>
              <a:rPr lang="en-US" sz="3600" dirty="0">
                <a:latin typeface="Monotype Corsiva" panose="03010101010201010101" pitchFamily="66" charset="0"/>
              </a:rPr>
              <a:t> for those of us who are physical</a:t>
            </a:r>
          </a:p>
          <a:p>
            <a:pPr algn="ctr"/>
            <a:br>
              <a:rPr lang="en-US" sz="3600" dirty="0">
                <a:latin typeface="Monotype Corsiva" panose="03010101010201010101" pitchFamily="66" charset="0"/>
              </a:rPr>
            </a:br>
            <a:r>
              <a:rPr lang="en-US" sz="3600" dirty="0">
                <a:latin typeface="Monotype Corsiva" panose="03010101010201010101" pitchFamily="66" charset="0"/>
              </a:rPr>
              <a:t> is </a:t>
            </a:r>
            <a:r>
              <a:rPr lang="en-US" sz="3600" b="1" dirty="0">
                <a:latin typeface="Monotype Corsiva" panose="03010101010201010101" pitchFamily="66" charset="0"/>
              </a:rPr>
              <a:t>Space</a:t>
            </a:r>
            <a:r>
              <a:rPr lang="en-US" sz="3600" dirty="0">
                <a:latin typeface="Monotype Corsiva" panose="03010101010201010101" pitchFamily="66" charset="0"/>
              </a:rPr>
              <a:t> for spirituals </a:t>
            </a:r>
          </a:p>
          <a:p>
            <a:pPr algn="ctr"/>
            <a:endParaRPr lang="en-US" dirty="0"/>
          </a:p>
          <a:p>
            <a:pPr algn="ctr"/>
            <a:endParaRPr lang="en-US" dirty="0"/>
          </a:p>
          <a:p>
            <a:pPr algn="ctr"/>
            <a:r>
              <a:rPr lang="en-US" sz="3600" dirty="0"/>
              <a:t>"time is always against us" </a:t>
            </a:r>
          </a:p>
          <a:p>
            <a:pPr algn="ctr"/>
            <a:r>
              <a:rPr lang="en-US" sz="3600" dirty="0"/>
              <a:t>(The Matrix)</a:t>
            </a:r>
          </a:p>
          <a:p>
            <a:pPr algn="ctr"/>
            <a:endParaRPr lang="en-US" sz="3200" dirty="0"/>
          </a:p>
        </p:txBody>
      </p:sp>
      <p:pic>
        <p:nvPicPr>
          <p:cNvPr id="2" name="Picture 1" descr="Graphical user interface, application&#10;&#10;Description automatically generated">
            <a:hlinkClick r:id="rId4"/>
            <a:extLst>
              <a:ext uri="{FF2B5EF4-FFF2-40B4-BE49-F238E27FC236}">
                <a16:creationId xmlns:a16="http://schemas.microsoft.com/office/drawing/2014/main" id="{6623E761-E84B-CD42-681B-0560FAC7EC3A}"/>
              </a:ext>
            </a:extLst>
          </p:cNvPr>
          <p:cNvPicPr>
            <a:picLocks noChangeAspect="1"/>
          </p:cNvPicPr>
          <p:nvPr/>
        </p:nvPicPr>
        <p:blipFill>
          <a:blip r:embed="rId5"/>
          <a:stretch>
            <a:fillRect/>
          </a:stretch>
        </p:blipFill>
        <p:spPr>
          <a:xfrm>
            <a:off x="9264906" y="5421312"/>
            <a:ext cx="2825496" cy="1318157"/>
          </a:xfrm>
          <a:prstGeom prst="rect">
            <a:avLst/>
          </a:prstGeom>
        </p:spPr>
      </p:pic>
    </p:spTree>
    <p:extLst>
      <p:ext uri="{BB962C8B-B14F-4D97-AF65-F5344CB8AC3E}">
        <p14:creationId xmlns:p14="http://schemas.microsoft.com/office/powerpoint/2010/main" val="3408183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19939</TotalTime>
  <Words>9768</Words>
  <Application>Microsoft Macintosh PowerPoint</Application>
  <PresentationFormat>Widescreen</PresentationFormat>
  <Paragraphs>594</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Monotype Corsiva</vt:lpstr>
      <vt:lpstr>Times New Roman</vt:lpstr>
      <vt:lpstr>Office Theme</vt:lpstr>
      <vt:lpstr>PowerPoint Presentation</vt:lpstr>
      <vt:lpstr>PowerPoint Presentation</vt:lpstr>
      <vt:lpstr>20 Opportunities to Transform Yourself While Teaching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Intuitive Education</dc:title>
  <dc:creator>john bickart</dc:creator>
  <cp:lastModifiedBy>john bickart</cp:lastModifiedBy>
  <cp:revision>649</cp:revision>
  <cp:lastPrinted>2021-11-05T13:02:35Z</cp:lastPrinted>
  <dcterms:created xsi:type="dcterms:W3CDTF">2019-10-28T11:27:33Z</dcterms:created>
  <dcterms:modified xsi:type="dcterms:W3CDTF">2022-10-08T14:08:03Z</dcterms:modified>
</cp:coreProperties>
</file>